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5.jpg" ContentType="image/jpg"/>
  <Override PartName="/ppt/media/image6.jpg" ContentType="image/jpg"/>
  <Override PartName="/ppt/media/image13.jpg" ContentType="image/jpg"/>
  <Override PartName="/ppt/media/image14.jpg" ContentType="image/jpg"/>
  <Override PartName="/ppt/media/image15.jpg" ContentType="image/jpg"/>
  <Override PartName="/ppt/media/image18.jpg" ContentType="image/jpg"/>
  <Override PartName="/ppt/media/image19.jpg" ContentType="image/jpg"/>
  <Override PartName="/ppt/media/image20.jpg" ContentType="image/jpg"/>
  <Override PartName="/ppt/media/image21.jpg" ContentType="image/jpg"/>
  <Override PartName="/ppt/media/image22.jpg" ContentType="image/jpg"/>
  <Override PartName="/ppt/media/image23.jpg" ContentType="image/jpg"/>
  <Override PartName="/ppt/media/image24.jpg" ContentType="image/jpg"/>
  <Override PartName="/ppt/media/image25.jpg" ContentType="image/jpg"/>
  <Override PartName="/ppt/media/image26.jpg" ContentType="image/jpg"/>
  <Override PartName="/ppt/media/image27.jpg" ContentType="image/jpg"/>
  <Override PartName="/ppt/media/image28.jpg" ContentType="image/jpg"/>
  <Override PartName="/ppt/media/image29.jpg" ContentType="image/jpg"/>
  <Override PartName="/ppt/media/image30.jpg" ContentType="image/jpg"/>
  <Override PartName="/ppt/media/image31.jpg" ContentType="image/jpg"/>
  <Override PartName="/ppt/media/image32.jpg" ContentType="image/jpg"/>
  <Override PartName="/ppt/media/image33.jpg" ContentType="image/jpg"/>
  <Override PartName="/ppt/media/image34.jpg" ContentType="image/jpg"/>
  <Override PartName="/ppt/media/image35.jpg" ContentType="image/jpg"/>
  <Override PartName="/ppt/media/image37.jpg" ContentType="image/jpg"/>
  <Override PartName="/ppt/media/image38.jpg" ContentType="image/jpg"/>
  <Override PartName="/ppt/media/image39.jpg" ContentType="image/jpg"/>
  <Override PartName="/ppt/media/image40.jpg" ContentType="image/jpg"/>
  <Override PartName="/ppt/media/image41.jpg" ContentType="image/jpg"/>
  <Override PartName="/ppt/media/image44.jpg" ContentType="image/jpg"/>
  <Override PartName="/ppt/media/image45.jpg" ContentType="image/jpg"/>
  <Override PartName="/ppt/media/image46.jpg" ContentType="image/jpg"/>
  <Override PartName="/ppt/media/image47.jpg" ContentType="image/jpg"/>
  <Override PartName="/ppt/media/image49.jpg" ContentType="image/jpg"/>
  <Override PartName="/ppt/media/image50.jpg" ContentType="image/jpg"/>
  <Override PartName="/ppt/media/image51.jpg" ContentType="image/jpg"/>
  <Override PartName="/ppt/media/image52.jpg" ContentType="image/jpg"/>
  <Override PartName="/ppt/media/image55.jpg" ContentType="image/jpg"/>
  <Override PartName="/ppt/media/image56.jpg" ContentType="image/jpg"/>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830" r:id="rId1"/>
    <p:sldMasterId id="2147483895" r:id="rId2"/>
  </p:sldMasterIdLst>
  <p:notesMasterIdLst>
    <p:notesMasterId r:id="rId114"/>
  </p:notesMasterIdLst>
  <p:sldIdLst>
    <p:sldId id="576" r:id="rId3"/>
    <p:sldId id="257" r:id="rId4"/>
    <p:sldId id="258" r:id="rId5"/>
    <p:sldId id="259" r:id="rId6"/>
    <p:sldId id="260" r:id="rId7"/>
    <p:sldId id="261" r:id="rId8"/>
    <p:sldId id="262" r:id="rId9"/>
    <p:sldId id="263" r:id="rId10"/>
    <p:sldId id="264" r:id="rId11"/>
    <p:sldId id="630" r:id="rId12"/>
    <p:sldId id="265" r:id="rId13"/>
    <p:sldId id="266" r:id="rId14"/>
    <p:sldId id="634" r:id="rId15"/>
    <p:sldId id="638" r:id="rId16"/>
    <p:sldId id="636" r:id="rId17"/>
    <p:sldId id="637" r:id="rId18"/>
    <p:sldId id="275" r:id="rId19"/>
    <p:sldId id="276" r:id="rId20"/>
    <p:sldId id="278" r:id="rId21"/>
    <p:sldId id="279" r:id="rId22"/>
    <p:sldId id="280" r:id="rId23"/>
    <p:sldId id="281" r:id="rId24"/>
    <p:sldId id="282" r:id="rId25"/>
    <p:sldId id="297" r:id="rId26"/>
    <p:sldId id="298" r:id="rId27"/>
    <p:sldId id="300" r:id="rId28"/>
    <p:sldId id="301" r:id="rId29"/>
    <p:sldId id="303" r:id="rId30"/>
    <p:sldId id="304" r:id="rId31"/>
    <p:sldId id="305" r:id="rId32"/>
    <p:sldId id="306" r:id="rId33"/>
    <p:sldId id="307" r:id="rId34"/>
    <p:sldId id="330" r:id="rId35"/>
    <p:sldId id="310" r:id="rId36"/>
    <p:sldId id="309" r:id="rId37"/>
    <p:sldId id="639" r:id="rId38"/>
    <p:sldId id="641" r:id="rId39"/>
    <p:sldId id="640" r:id="rId40"/>
    <p:sldId id="311" r:id="rId41"/>
    <p:sldId id="313" r:id="rId42"/>
    <p:sldId id="314" r:id="rId43"/>
    <p:sldId id="315" r:id="rId44"/>
    <p:sldId id="316" r:id="rId45"/>
    <p:sldId id="317" r:id="rId46"/>
    <p:sldId id="318" r:id="rId47"/>
    <p:sldId id="331" r:id="rId48"/>
    <p:sldId id="319" r:id="rId49"/>
    <p:sldId id="283" r:id="rId50"/>
    <p:sldId id="284" r:id="rId51"/>
    <p:sldId id="285" r:id="rId52"/>
    <p:sldId id="286" r:id="rId53"/>
    <p:sldId id="287" r:id="rId54"/>
    <p:sldId id="324" r:id="rId55"/>
    <p:sldId id="642" r:id="rId56"/>
    <p:sldId id="267" r:id="rId57"/>
    <p:sldId id="631" r:id="rId58"/>
    <p:sldId id="632" r:id="rId59"/>
    <p:sldId id="633" r:id="rId60"/>
    <p:sldId id="272" r:id="rId61"/>
    <p:sldId id="274" r:id="rId62"/>
    <p:sldId id="577" r:id="rId63"/>
    <p:sldId id="578" r:id="rId64"/>
    <p:sldId id="579" r:id="rId65"/>
    <p:sldId id="580" r:id="rId66"/>
    <p:sldId id="581" r:id="rId67"/>
    <p:sldId id="584" r:id="rId68"/>
    <p:sldId id="586" r:id="rId69"/>
    <p:sldId id="592" r:id="rId70"/>
    <p:sldId id="595" r:id="rId71"/>
    <p:sldId id="596" r:id="rId72"/>
    <p:sldId id="597" r:id="rId73"/>
    <p:sldId id="598" r:id="rId74"/>
    <p:sldId id="600" r:id="rId75"/>
    <p:sldId id="601" r:id="rId76"/>
    <p:sldId id="602" r:id="rId77"/>
    <p:sldId id="603" r:id="rId78"/>
    <p:sldId id="604" r:id="rId79"/>
    <p:sldId id="615" r:id="rId80"/>
    <p:sldId id="616" r:id="rId81"/>
    <p:sldId id="617" r:id="rId82"/>
    <p:sldId id="308" r:id="rId83"/>
    <p:sldId id="618" r:id="rId84"/>
    <p:sldId id="619" r:id="rId85"/>
    <p:sldId id="620" r:id="rId86"/>
    <p:sldId id="621" r:id="rId87"/>
    <p:sldId id="622" r:id="rId88"/>
    <p:sldId id="623" r:id="rId89"/>
    <p:sldId id="624" r:id="rId90"/>
    <p:sldId id="625" r:id="rId91"/>
    <p:sldId id="626" r:id="rId92"/>
    <p:sldId id="628" r:id="rId93"/>
    <p:sldId id="629" r:id="rId94"/>
    <p:sldId id="321" r:id="rId95"/>
    <p:sldId id="322" r:id="rId96"/>
    <p:sldId id="323" r:id="rId97"/>
    <p:sldId id="406" r:id="rId98"/>
    <p:sldId id="458" r:id="rId99"/>
    <p:sldId id="449" r:id="rId100"/>
    <p:sldId id="459" r:id="rId101"/>
    <p:sldId id="461" r:id="rId102"/>
    <p:sldId id="465" r:id="rId103"/>
    <p:sldId id="464" r:id="rId104"/>
    <p:sldId id="466" r:id="rId105"/>
    <p:sldId id="467" r:id="rId106"/>
    <p:sldId id="468" r:id="rId107"/>
    <p:sldId id="470" r:id="rId108"/>
    <p:sldId id="471" r:id="rId109"/>
    <p:sldId id="469" r:id="rId110"/>
    <p:sldId id="472" r:id="rId111"/>
    <p:sldId id="473" r:id="rId112"/>
    <p:sldId id="574" r:id="rId1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51"/>
    <a:srgbClr val="0054FF"/>
    <a:srgbClr val="002164"/>
    <a:srgbClr val="0432FF"/>
    <a:srgbClr val="284B87"/>
    <a:srgbClr val="FF9300"/>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92"/>
    <p:restoredTop sz="86697" autoAdjust="0"/>
  </p:normalViewPr>
  <p:slideViewPr>
    <p:cSldViewPr snapToGrid="0" snapToObjects="1">
      <p:cViewPr varScale="1">
        <p:scale>
          <a:sx n="97" d="100"/>
          <a:sy n="97" d="100"/>
        </p:scale>
        <p:origin x="1320" y="1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1384"/>
    </p:cViewPr>
  </p:sorterViewPr>
  <p:notesViewPr>
    <p:cSldViewPr snapToGrid="0" snapToObjects="1">
      <p:cViewPr varScale="1">
        <p:scale>
          <a:sx n="84" d="100"/>
          <a:sy n="84" d="100"/>
        </p:scale>
        <p:origin x="2632" y="2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theme" Target="theme/theme1.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tableStyles" Target="tableStyle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6D59C3-BCF5-BC45-87ED-AF8758B445C8}" type="datetimeFigureOut">
              <a:rPr lang="en-US" smtClean="0"/>
              <a:t>1/28/25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A2884E-AB51-CE46-B606-030E2D62BAA2}" type="slidenum">
              <a:rPr lang="en-US" smtClean="0"/>
              <a:t>‹#›</a:t>
            </a:fld>
            <a:endParaRPr lang="en-US"/>
          </a:p>
        </p:txBody>
      </p:sp>
    </p:spTree>
    <p:extLst>
      <p:ext uri="{BB962C8B-B14F-4D97-AF65-F5344CB8AC3E}">
        <p14:creationId xmlns:p14="http://schemas.microsoft.com/office/powerpoint/2010/main" val="1507494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2">
                  <a:lumMod val="75000"/>
                </a:schemeClr>
              </a:solidFill>
            </a:endParaRPr>
          </a:p>
        </p:txBody>
      </p:sp>
      <p:sp>
        <p:nvSpPr>
          <p:cNvPr id="4" name="Slide Number Placeholder 3"/>
          <p:cNvSpPr>
            <a:spLocks noGrp="1"/>
          </p:cNvSpPr>
          <p:nvPr>
            <p:ph type="sldNum" sz="quarter" idx="10"/>
          </p:nvPr>
        </p:nvSpPr>
        <p:spPr/>
        <p:txBody>
          <a:bodyPr/>
          <a:lstStyle/>
          <a:p>
            <a:fld id="{74A2884E-AB51-CE46-B606-030E2D62BAA2}" type="slidenum">
              <a:rPr lang="en-US" smtClean="0"/>
              <a:t>0</a:t>
            </a:fld>
            <a:endParaRPr lang="en-US"/>
          </a:p>
        </p:txBody>
      </p:sp>
    </p:spTree>
    <p:extLst>
      <p:ext uri="{BB962C8B-B14F-4D97-AF65-F5344CB8AC3E}">
        <p14:creationId xmlns:p14="http://schemas.microsoft.com/office/powerpoint/2010/main" val="2441765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A55F8-AC76-43CD-87DA-F88184CEE4F6}" type="slidenum">
              <a:rPr lang="en-US" smtClean="0"/>
              <a:t>95</a:t>
            </a:fld>
            <a:endParaRPr lang="en-US"/>
          </a:p>
        </p:txBody>
      </p:sp>
    </p:spTree>
    <p:extLst>
      <p:ext uri="{BB962C8B-B14F-4D97-AF65-F5344CB8AC3E}">
        <p14:creationId xmlns:p14="http://schemas.microsoft.com/office/powerpoint/2010/main" val="3980867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B28632-7357-7D47-8A9A-48FDBD31F814}" type="slidenum">
              <a:rPr lang="zh-CN" altLang="en-US" smtClean="0"/>
              <a:pPr/>
              <a:t>110</a:t>
            </a:fld>
            <a:endParaRPr lang="en-US" altLang="zh-CN"/>
          </a:p>
        </p:txBody>
      </p:sp>
    </p:spTree>
    <p:extLst>
      <p:ext uri="{BB962C8B-B14F-4D97-AF65-F5344CB8AC3E}">
        <p14:creationId xmlns:p14="http://schemas.microsoft.com/office/powerpoint/2010/main" val="518110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18A118-3B30-6249-964F-DB2657C29115}" type="datetimeFigureOut">
              <a:rPr lang="en-US" smtClean="0"/>
              <a:t>1/28/25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563E3-82EC-A848-9710-7987A864C878}" type="slidenum">
              <a:rPr lang="en-US" smtClean="0"/>
              <a:t>‹#›</a:t>
            </a:fld>
            <a:endParaRPr lang="en-US"/>
          </a:p>
        </p:txBody>
      </p:sp>
      <p:sp>
        <p:nvSpPr>
          <p:cNvPr id="7" name="Rectangle 6">
            <a:extLst>
              <a:ext uri="{FF2B5EF4-FFF2-40B4-BE49-F238E27FC236}">
                <a16:creationId xmlns:a16="http://schemas.microsoft.com/office/drawing/2014/main" id="{0B141E74-5D8E-E148-B63E-DCD77A6CE98B}"/>
              </a:ext>
            </a:extLst>
          </p:cNvPr>
          <p:cNvSpPr/>
          <p:nvPr userDrawn="1"/>
        </p:nvSpPr>
        <p:spPr>
          <a:xfrm>
            <a:off x="-7882" y="0"/>
            <a:ext cx="12199882" cy="1797804"/>
          </a:xfrm>
          <a:prstGeom prst="rect">
            <a:avLst/>
          </a:prstGeom>
          <a:solidFill>
            <a:srgbClr val="002060">
              <a:alpha val="7059"/>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10" name="Date Placeholder 3">
            <a:extLst>
              <a:ext uri="{FF2B5EF4-FFF2-40B4-BE49-F238E27FC236}">
                <a16:creationId xmlns:a16="http://schemas.microsoft.com/office/drawing/2014/main" id="{9D824C76-6369-6B4C-98A1-220EB321ECDB}"/>
              </a:ext>
            </a:extLst>
          </p:cNvPr>
          <p:cNvSpPr txBox="1">
            <a:spLocks/>
          </p:cNvSpPr>
          <p:nvPr userDrawn="1"/>
        </p:nvSpPr>
        <p:spPr>
          <a:xfrm>
            <a:off x="-7882" y="6493790"/>
            <a:ext cx="1361087" cy="364210"/>
          </a:xfrm>
          <a:prstGeom prst="rect">
            <a:avLst/>
          </a:prstGeom>
        </p:spPr>
        <p:txBody>
          <a:bodyPr vert="horz" lIns="91440" tIns="45720" rIns="91440" bIns="45720" rtlCol="0" anchor="t" anchorCtr="1"/>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E69BD8-3648-7945-9770-FB2E6BE08269}" type="datetime3">
              <a:rPr lang="en-US" smtClean="0"/>
              <a:pPr/>
              <a:t>28 January 2025</a:t>
            </a:fld>
            <a:endParaRPr lang="en-US" dirty="0"/>
          </a:p>
        </p:txBody>
      </p:sp>
    </p:spTree>
    <p:extLst>
      <p:ext uri="{BB962C8B-B14F-4D97-AF65-F5344CB8AC3E}">
        <p14:creationId xmlns:p14="http://schemas.microsoft.com/office/powerpoint/2010/main" val="2580364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7B4C05-CC1E-984E-9930-1DFA8CFF9417}" type="datetime3">
              <a:rPr lang="en-US" smtClean="0"/>
              <a:t>28 January 2025</a:t>
            </a:fld>
            <a:endParaRPr lang="en-US" dirty="0"/>
          </a:p>
        </p:txBody>
      </p:sp>
      <p:sp>
        <p:nvSpPr>
          <p:cNvPr id="5" name="Footer Placeholder 4"/>
          <p:cNvSpPr>
            <a:spLocks noGrp="1"/>
          </p:cNvSpPr>
          <p:nvPr>
            <p:ph type="ftr" sz="quarter" idx="11"/>
          </p:nvPr>
        </p:nvSpPr>
        <p:spPr/>
        <p:txBody>
          <a:bodyPr/>
          <a:lstStyle/>
          <a:p>
            <a:r>
              <a:rPr lang="en-US"/>
              <a:t>Md Mizanur Rahman</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pic>
        <p:nvPicPr>
          <p:cNvPr id="8" name="Picture 7">
            <a:extLst>
              <a:ext uri="{FF2B5EF4-FFF2-40B4-BE49-F238E27FC236}">
                <a16:creationId xmlns:a16="http://schemas.microsoft.com/office/drawing/2014/main" id="{79EB3FE3-A1A6-F8FD-22DF-544415E6024C}"/>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2862289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95B14D-F989-2A4E-B0AF-6542590B9072}" type="datetime3">
              <a:rPr lang="en-US" smtClean="0"/>
              <a:t>28 January 2025</a:t>
            </a:fld>
            <a:endParaRPr lang="en-US" dirty="0"/>
          </a:p>
        </p:txBody>
      </p:sp>
      <p:sp>
        <p:nvSpPr>
          <p:cNvPr id="5" name="Footer Placeholder 4"/>
          <p:cNvSpPr>
            <a:spLocks noGrp="1"/>
          </p:cNvSpPr>
          <p:nvPr>
            <p:ph type="ftr" sz="quarter" idx="11"/>
          </p:nvPr>
        </p:nvSpPr>
        <p:spPr/>
        <p:txBody>
          <a:bodyPr/>
          <a:lstStyle/>
          <a:p>
            <a:r>
              <a:rPr lang="en-US"/>
              <a:t>Md Mizanur Rahman</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pic>
        <p:nvPicPr>
          <p:cNvPr id="7" name="Picture 6">
            <a:extLst>
              <a:ext uri="{FF2B5EF4-FFF2-40B4-BE49-F238E27FC236}">
                <a16:creationId xmlns:a16="http://schemas.microsoft.com/office/drawing/2014/main" id="{0186C8D3-3F50-694D-90D2-BD0D6383E51E}"/>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1291599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9" name="Rectangle 18"/>
          <p:cNvSpPr/>
          <p:nvPr userDrawn="1"/>
        </p:nvSpPr>
        <p:spPr>
          <a:xfrm>
            <a:off x="-7882" y="0"/>
            <a:ext cx="12199882" cy="890015"/>
          </a:xfrm>
          <a:prstGeom prst="rect">
            <a:avLst/>
          </a:prstGeom>
          <a:solidFill>
            <a:srgbClr val="002060">
              <a:alpha val="7059"/>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3" name="Content Placeholder 2"/>
          <p:cNvSpPr>
            <a:spLocks noGrp="1"/>
          </p:cNvSpPr>
          <p:nvPr>
            <p:ph idx="1"/>
          </p:nvPr>
        </p:nvSpPr>
        <p:spPr>
          <a:xfrm>
            <a:off x="1676399" y="1052876"/>
            <a:ext cx="10163502" cy="51076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700750" y="6374958"/>
            <a:ext cx="4114800" cy="365125"/>
          </a:xfrm>
        </p:spPr>
        <p:txBody>
          <a:bodyPr/>
          <a:lstStyle/>
          <a:p>
            <a:r>
              <a:rPr lang="en-US" dirty="0"/>
              <a:t>Md Mizanur Rahman</a:t>
            </a:r>
          </a:p>
        </p:txBody>
      </p:sp>
      <p:sp>
        <p:nvSpPr>
          <p:cNvPr id="6" name="Slide Number Placeholder 5"/>
          <p:cNvSpPr>
            <a:spLocks noGrp="1"/>
          </p:cNvSpPr>
          <p:nvPr>
            <p:ph type="sldNum" sz="quarter" idx="12"/>
          </p:nvPr>
        </p:nvSpPr>
        <p:spPr>
          <a:xfrm>
            <a:off x="9096702" y="6356348"/>
            <a:ext cx="2743200" cy="365125"/>
          </a:xfrm>
        </p:spPr>
        <p:txBody>
          <a:bodyPr/>
          <a:lstStyle/>
          <a:p>
            <a:fld id="{6113E31D-E2AB-40D1-8B51-AFA5AFEF393A}" type="slidenum">
              <a:rPr lang="en-US" smtClean="0"/>
              <a:t>‹#›</a:t>
            </a:fld>
            <a:endParaRPr lang="en-US" dirty="0"/>
          </a:p>
        </p:txBody>
      </p:sp>
      <p:sp>
        <p:nvSpPr>
          <p:cNvPr id="7" name="Rectangle 6"/>
          <p:cNvSpPr/>
          <p:nvPr userDrawn="1"/>
        </p:nvSpPr>
        <p:spPr>
          <a:xfrm>
            <a:off x="0" y="0"/>
            <a:ext cx="1353205" cy="6858000"/>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602" y="0"/>
            <a:ext cx="937943" cy="937943"/>
          </a:xfrm>
          <a:prstGeom prst="rect">
            <a:avLst/>
          </a:prstGeom>
        </p:spPr>
      </p:pic>
      <p:sp>
        <p:nvSpPr>
          <p:cNvPr id="20" name="Title 1"/>
          <p:cNvSpPr>
            <a:spLocks noGrp="1"/>
          </p:cNvSpPr>
          <p:nvPr>
            <p:ph type="title"/>
          </p:nvPr>
        </p:nvSpPr>
        <p:spPr>
          <a:xfrm>
            <a:off x="1676399" y="35859"/>
            <a:ext cx="10163502" cy="658368"/>
          </a:xfrm>
          <a:noFill/>
        </p:spPr>
        <p:txBody>
          <a:bodyPr>
            <a:normAutofit/>
          </a:bodyPr>
          <a:lstStyle>
            <a:lvl1pPr>
              <a:defRPr sz="3200" b="1" i="0" baseline="0">
                <a:solidFill>
                  <a:srgbClr val="284B87"/>
                </a:solidFill>
              </a:defRPr>
            </a:lvl1pPr>
          </a:lstStyle>
          <a:p>
            <a:r>
              <a:rPr lang="en-US" dirty="0"/>
              <a:t>Click to edit Master title style</a:t>
            </a:r>
          </a:p>
        </p:txBody>
      </p:sp>
      <p:sp>
        <p:nvSpPr>
          <p:cNvPr id="4" name="Date Placeholder 3"/>
          <p:cNvSpPr>
            <a:spLocks noGrp="1"/>
          </p:cNvSpPr>
          <p:nvPr>
            <p:ph type="dt" sz="half" idx="10"/>
          </p:nvPr>
        </p:nvSpPr>
        <p:spPr>
          <a:xfrm>
            <a:off x="-7882" y="6493790"/>
            <a:ext cx="1361087" cy="364210"/>
          </a:xfrm>
        </p:spPr>
        <p:txBody>
          <a:bodyPr anchor="t" anchorCtr="1"/>
          <a:lstStyle/>
          <a:p>
            <a:fld id="{D5E69BD8-3648-7945-9770-FB2E6BE08269}" type="datetime3">
              <a:rPr lang="en-US" smtClean="0"/>
              <a:t>28 January 2025</a:t>
            </a:fld>
            <a:endParaRPr lang="en-US" dirty="0"/>
          </a:p>
        </p:txBody>
      </p:sp>
      <p:sp>
        <p:nvSpPr>
          <p:cNvPr id="16" name="Text Placeholder 2"/>
          <p:cNvSpPr>
            <a:spLocks noGrp="1"/>
          </p:cNvSpPr>
          <p:nvPr>
            <p:ph type="body" idx="13"/>
          </p:nvPr>
        </p:nvSpPr>
        <p:spPr>
          <a:xfrm>
            <a:off x="0" y="1052876"/>
            <a:ext cx="1353205" cy="4815909"/>
          </a:xfrm>
        </p:spPr>
        <p:txBody>
          <a:bodyPr>
            <a:normAutofit/>
          </a:bodyPr>
          <a:lstStyle>
            <a:lvl1pPr marL="0" indent="0">
              <a:buNone/>
              <a:defRPr sz="1300" b="1" i="0"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3689" y="6051081"/>
            <a:ext cx="937943" cy="442709"/>
          </a:xfrm>
          <a:prstGeom prst="rect">
            <a:avLst/>
          </a:prstGeom>
        </p:spPr>
      </p:pic>
    </p:spTree>
    <p:extLst>
      <p:ext uri="{BB962C8B-B14F-4D97-AF65-F5344CB8AC3E}">
        <p14:creationId xmlns:p14="http://schemas.microsoft.com/office/powerpoint/2010/main" val="3874187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7882" y="0"/>
            <a:ext cx="12199882" cy="1797804"/>
          </a:xfrm>
          <a:prstGeom prst="rect">
            <a:avLst/>
          </a:prstGeom>
          <a:solidFill>
            <a:srgbClr val="002060">
              <a:alpha val="7059"/>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2" name="Title 1"/>
          <p:cNvSpPr>
            <a:spLocks noGrp="1"/>
          </p:cNvSpPr>
          <p:nvPr>
            <p:ph type="ctrTitle"/>
          </p:nvPr>
        </p:nvSpPr>
        <p:spPr>
          <a:xfrm>
            <a:off x="1523999" y="154983"/>
            <a:ext cx="10502685" cy="1410346"/>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Rectangle 7"/>
          <p:cNvSpPr/>
          <p:nvPr userDrawn="1"/>
        </p:nvSpPr>
        <p:spPr>
          <a:xfrm>
            <a:off x="0" y="0"/>
            <a:ext cx="1353205" cy="6858000"/>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602" y="0"/>
            <a:ext cx="937943" cy="937943"/>
          </a:xfrm>
          <a:prstGeom prst="rect">
            <a:avLst/>
          </a:prstGeom>
        </p:spPr>
      </p:pic>
      <p:sp>
        <p:nvSpPr>
          <p:cNvPr id="12" name="Date Placeholder 3"/>
          <p:cNvSpPr txBox="1">
            <a:spLocks/>
          </p:cNvSpPr>
          <p:nvPr userDrawn="1"/>
        </p:nvSpPr>
        <p:spPr>
          <a:xfrm>
            <a:off x="-7882" y="6493790"/>
            <a:ext cx="1361087" cy="364210"/>
          </a:xfrm>
          <a:prstGeom prst="rect">
            <a:avLst/>
          </a:prstGeom>
        </p:spPr>
        <p:txBody>
          <a:bodyPr vert="horz" lIns="91440" tIns="45720" rIns="91440" bIns="45720" rtlCol="0" anchor="t" anchorCtr="1"/>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E69BD8-3648-7945-9770-FB2E6BE08269}" type="datetime3">
              <a:rPr lang="en-US" smtClean="0"/>
              <a:pPr/>
              <a:t>28 January 2025</a:t>
            </a:fld>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3689" y="6051081"/>
            <a:ext cx="937943" cy="442709"/>
          </a:xfrm>
          <a:prstGeom prst="rect">
            <a:avLst/>
          </a:prstGeom>
        </p:spPr>
      </p:pic>
    </p:spTree>
    <p:extLst>
      <p:ext uri="{BB962C8B-B14F-4D97-AF65-F5344CB8AC3E}">
        <p14:creationId xmlns:p14="http://schemas.microsoft.com/office/powerpoint/2010/main" val="1522287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DCF7E-FB46-3B48-B977-64FFA50F73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474168-492A-8C45-A7AE-721DFF49F0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C77F6E-15C7-0342-AD3A-AAF1208E74FD}"/>
              </a:ext>
            </a:extLst>
          </p:cNvPr>
          <p:cNvSpPr>
            <a:spLocks noGrp="1"/>
          </p:cNvSpPr>
          <p:nvPr>
            <p:ph type="dt" sz="half" idx="10"/>
          </p:nvPr>
        </p:nvSpPr>
        <p:spPr/>
        <p:txBody>
          <a:bodyPr/>
          <a:lstStyle/>
          <a:p>
            <a:fld id="{1018A118-3B30-6249-964F-DB2657C29115}" type="datetimeFigureOut">
              <a:rPr lang="en-US" smtClean="0"/>
              <a:t>1/28/25</a:t>
            </a:fld>
            <a:endParaRPr lang="en-US"/>
          </a:p>
        </p:txBody>
      </p:sp>
      <p:sp>
        <p:nvSpPr>
          <p:cNvPr id="5" name="Footer Placeholder 4">
            <a:extLst>
              <a:ext uri="{FF2B5EF4-FFF2-40B4-BE49-F238E27FC236}">
                <a16:creationId xmlns:a16="http://schemas.microsoft.com/office/drawing/2014/main" id="{B60895C5-EAB4-0546-A183-A256F56CD5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171C2-D407-C545-808B-60854F1BD1BD}"/>
              </a:ext>
            </a:extLst>
          </p:cNvPr>
          <p:cNvSpPr>
            <a:spLocks noGrp="1"/>
          </p:cNvSpPr>
          <p:nvPr>
            <p:ph type="sldNum" sz="quarter" idx="12"/>
          </p:nvPr>
        </p:nvSpPr>
        <p:spPr/>
        <p:txBody>
          <a:bodyPr/>
          <a:lstStyle/>
          <a:p>
            <a:fld id="{1AC563E3-82EC-A848-9710-7987A864C878}" type="slidenum">
              <a:rPr lang="en-US" smtClean="0"/>
              <a:t>‹#›</a:t>
            </a:fld>
            <a:endParaRPr lang="en-US"/>
          </a:p>
        </p:txBody>
      </p:sp>
      <p:sp>
        <p:nvSpPr>
          <p:cNvPr id="7" name="Rectangle 6">
            <a:extLst>
              <a:ext uri="{FF2B5EF4-FFF2-40B4-BE49-F238E27FC236}">
                <a16:creationId xmlns:a16="http://schemas.microsoft.com/office/drawing/2014/main" id="{06FD6F69-1A67-374A-B49A-C20D80692088}"/>
              </a:ext>
            </a:extLst>
          </p:cNvPr>
          <p:cNvSpPr/>
          <p:nvPr userDrawn="1"/>
        </p:nvSpPr>
        <p:spPr>
          <a:xfrm>
            <a:off x="-7882" y="0"/>
            <a:ext cx="12199882" cy="1797804"/>
          </a:xfrm>
          <a:prstGeom prst="rect">
            <a:avLst/>
          </a:prstGeom>
          <a:solidFill>
            <a:srgbClr val="002060">
              <a:alpha val="7059"/>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10" name="Date Placeholder 3">
            <a:extLst>
              <a:ext uri="{FF2B5EF4-FFF2-40B4-BE49-F238E27FC236}">
                <a16:creationId xmlns:a16="http://schemas.microsoft.com/office/drawing/2014/main" id="{A5873FD9-55EE-804C-A6A0-147A510D2CBE}"/>
              </a:ext>
            </a:extLst>
          </p:cNvPr>
          <p:cNvSpPr txBox="1">
            <a:spLocks/>
          </p:cNvSpPr>
          <p:nvPr userDrawn="1"/>
        </p:nvSpPr>
        <p:spPr>
          <a:xfrm>
            <a:off x="-7882" y="6493790"/>
            <a:ext cx="1361087" cy="364210"/>
          </a:xfrm>
          <a:prstGeom prst="rect">
            <a:avLst/>
          </a:prstGeom>
        </p:spPr>
        <p:txBody>
          <a:bodyPr vert="horz" lIns="91440" tIns="45720" rIns="91440" bIns="45720" rtlCol="0" anchor="t" anchorCtr="1"/>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134709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B5109-E9F6-4E40-B084-F201F29948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3FE277-EE8D-BF4A-B42C-BB51A8F4405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26B176-BF47-CC4B-AC63-8E7CC40E08F2}"/>
              </a:ext>
            </a:extLst>
          </p:cNvPr>
          <p:cNvSpPr>
            <a:spLocks noGrp="1"/>
          </p:cNvSpPr>
          <p:nvPr>
            <p:ph type="dt" sz="half" idx="10"/>
          </p:nvPr>
        </p:nvSpPr>
        <p:spPr/>
        <p:txBody>
          <a:bodyPr/>
          <a:lstStyle/>
          <a:p>
            <a:fld id="{86E6F739-D444-2D49-8365-D011425B6819}" type="datetime3">
              <a:rPr lang="en-US" smtClean="0"/>
              <a:t>28 January 2025</a:t>
            </a:fld>
            <a:endParaRPr lang="en-US" dirty="0"/>
          </a:p>
        </p:txBody>
      </p:sp>
      <p:sp>
        <p:nvSpPr>
          <p:cNvPr id="5" name="Footer Placeholder 4">
            <a:extLst>
              <a:ext uri="{FF2B5EF4-FFF2-40B4-BE49-F238E27FC236}">
                <a16:creationId xmlns:a16="http://schemas.microsoft.com/office/drawing/2014/main" id="{32C68F69-5857-724E-A030-A50F25F5E289}"/>
              </a:ext>
            </a:extLst>
          </p:cNvPr>
          <p:cNvSpPr>
            <a:spLocks noGrp="1"/>
          </p:cNvSpPr>
          <p:nvPr>
            <p:ph type="ftr" sz="quarter" idx="11"/>
          </p:nvPr>
        </p:nvSpPr>
        <p:spPr/>
        <p:txBody>
          <a:bodyPr/>
          <a:lstStyle/>
          <a:p>
            <a:r>
              <a:rPr lang="en-US"/>
              <a:t>Md Mizanur Rahman</a:t>
            </a:r>
            <a:endParaRPr lang="en-US" dirty="0"/>
          </a:p>
        </p:txBody>
      </p:sp>
      <p:sp>
        <p:nvSpPr>
          <p:cNvPr id="6" name="Slide Number Placeholder 5">
            <a:extLst>
              <a:ext uri="{FF2B5EF4-FFF2-40B4-BE49-F238E27FC236}">
                <a16:creationId xmlns:a16="http://schemas.microsoft.com/office/drawing/2014/main" id="{4D0EDAEC-0105-2742-8521-BBBB4886BC06}"/>
              </a:ext>
            </a:extLst>
          </p:cNvPr>
          <p:cNvSpPr>
            <a:spLocks noGrp="1"/>
          </p:cNvSpPr>
          <p:nvPr>
            <p:ph type="sldNum" sz="quarter" idx="12"/>
          </p:nvPr>
        </p:nvSpPr>
        <p:spPr/>
        <p:txBody>
          <a:bodyPr/>
          <a:lstStyle/>
          <a:p>
            <a:fld id="{4FAB73BC-B049-4115-A692-8D63A059BFB8}" type="slidenum">
              <a:rPr lang="en-US" smtClean="0"/>
              <a:pPr/>
              <a:t>‹#›</a:t>
            </a:fld>
            <a:endParaRPr lang="en-US" dirty="0"/>
          </a:p>
        </p:txBody>
      </p:sp>
      <p:pic>
        <p:nvPicPr>
          <p:cNvPr id="7" name="Picture 2" descr="UTEP Miners Logo PNG Transparent &amp; SVG Vector - Freebie Supply">
            <a:extLst>
              <a:ext uri="{FF2B5EF4-FFF2-40B4-BE49-F238E27FC236}">
                <a16:creationId xmlns:a16="http://schemas.microsoft.com/office/drawing/2014/main" id="{37B936B2-48C3-D766-690C-F58760D9952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41274"/>
            <a:ext cx="8382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947405"/>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F1B0A-D44D-F041-8759-BD9FB3F27D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C3CA5B-A313-7A48-B2D4-A898C08B82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41B962C-F065-6748-8F46-E73BB1AF310D}"/>
              </a:ext>
            </a:extLst>
          </p:cNvPr>
          <p:cNvSpPr>
            <a:spLocks noGrp="1"/>
          </p:cNvSpPr>
          <p:nvPr>
            <p:ph type="dt" sz="half" idx="10"/>
          </p:nvPr>
        </p:nvSpPr>
        <p:spPr/>
        <p:txBody>
          <a:bodyPr/>
          <a:lstStyle/>
          <a:p>
            <a:fld id="{032C1CBD-57C8-EF4A-90DF-A2D5555D9928}" type="datetime3">
              <a:rPr lang="en-US" smtClean="0"/>
              <a:t>28 January 2025</a:t>
            </a:fld>
            <a:endParaRPr lang="en-US" dirty="0"/>
          </a:p>
        </p:txBody>
      </p:sp>
      <p:sp>
        <p:nvSpPr>
          <p:cNvPr id="5" name="Footer Placeholder 4">
            <a:extLst>
              <a:ext uri="{FF2B5EF4-FFF2-40B4-BE49-F238E27FC236}">
                <a16:creationId xmlns:a16="http://schemas.microsoft.com/office/drawing/2014/main" id="{C48DA328-5609-7E44-9503-1B893121EF1C}"/>
              </a:ext>
            </a:extLst>
          </p:cNvPr>
          <p:cNvSpPr>
            <a:spLocks noGrp="1"/>
          </p:cNvSpPr>
          <p:nvPr>
            <p:ph type="ftr" sz="quarter" idx="11"/>
          </p:nvPr>
        </p:nvSpPr>
        <p:spPr/>
        <p:txBody>
          <a:bodyPr/>
          <a:lstStyle/>
          <a:p>
            <a:r>
              <a:rPr lang="en-US"/>
              <a:t>Md Mizanur Rahman</a:t>
            </a:r>
            <a:endParaRPr lang="en-US" dirty="0"/>
          </a:p>
        </p:txBody>
      </p:sp>
      <p:sp>
        <p:nvSpPr>
          <p:cNvPr id="6" name="Slide Number Placeholder 5">
            <a:extLst>
              <a:ext uri="{FF2B5EF4-FFF2-40B4-BE49-F238E27FC236}">
                <a16:creationId xmlns:a16="http://schemas.microsoft.com/office/drawing/2014/main" id="{7F073993-5337-8B40-9FF9-80D94891D0F0}"/>
              </a:ext>
            </a:extLst>
          </p:cNvPr>
          <p:cNvSpPr>
            <a:spLocks noGrp="1"/>
          </p:cNvSpPr>
          <p:nvPr>
            <p:ph type="sldNum" sz="quarter" idx="12"/>
          </p:nvPr>
        </p:nvSpPr>
        <p:spPr/>
        <p:txBody>
          <a:bodyPr/>
          <a:lstStyle/>
          <a:p>
            <a:fld id="{4FAB73BC-B049-4115-A692-8D63A059BFB8}" type="slidenum">
              <a:rPr lang="en-US" smtClean="0"/>
              <a:t>‹#›</a:t>
            </a:fld>
            <a:endParaRPr lang="en-US" dirty="0"/>
          </a:p>
        </p:txBody>
      </p:sp>
      <p:pic>
        <p:nvPicPr>
          <p:cNvPr id="8" name="Picture 7">
            <a:extLst>
              <a:ext uri="{FF2B5EF4-FFF2-40B4-BE49-F238E27FC236}">
                <a16:creationId xmlns:a16="http://schemas.microsoft.com/office/drawing/2014/main" id="{2A398633-72A0-1E68-8C02-DB317D37408A}"/>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371204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3F9BB-64A1-B44C-BA9D-BF06D6793C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037D79-DA95-AA4F-8A76-A169FDD7521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B57D7B-8BF6-4F40-8B3F-CDD981926BE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A32008-1E24-314E-AEAC-F8FE2CB21FD5}"/>
              </a:ext>
            </a:extLst>
          </p:cNvPr>
          <p:cNvSpPr>
            <a:spLocks noGrp="1"/>
          </p:cNvSpPr>
          <p:nvPr>
            <p:ph type="dt" sz="half" idx="10"/>
          </p:nvPr>
        </p:nvSpPr>
        <p:spPr/>
        <p:txBody>
          <a:bodyPr/>
          <a:lstStyle/>
          <a:p>
            <a:fld id="{AC744AB0-2FEC-7F4A-A9C7-810BDEE4ECD3}" type="datetime3">
              <a:rPr lang="en-US" smtClean="0"/>
              <a:t>28 January 2025</a:t>
            </a:fld>
            <a:endParaRPr lang="en-US" dirty="0"/>
          </a:p>
        </p:txBody>
      </p:sp>
      <p:sp>
        <p:nvSpPr>
          <p:cNvPr id="6" name="Footer Placeholder 5">
            <a:extLst>
              <a:ext uri="{FF2B5EF4-FFF2-40B4-BE49-F238E27FC236}">
                <a16:creationId xmlns:a16="http://schemas.microsoft.com/office/drawing/2014/main" id="{3EE0B1D1-700D-E440-B572-538AC894F9FC}"/>
              </a:ext>
            </a:extLst>
          </p:cNvPr>
          <p:cNvSpPr>
            <a:spLocks noGrp="1"/>
          </p:cNvSpPr>
          <p:nvPr>
            <p:ph type="ftr" sz="quarter" idx="11"/>
          </p:nvPr>
        </p:nvSpPr>
        <p:spPr/>
        <p:txBody>
          <a:bodyPr/>
          <a:lstStyle/>
          <a:p>
            <a:r>
              <a:rPr lang="en-US"/>
              <a:t>Md Mizanur Rahman</a:t>
            </a:r>
            <a:endParaRPr lang="en-US" dirty="0"/>
          </a:p>
        </p:txBody>
      </p:sp>
      <p:sp>
        <p:nvSpPr>
          <p:cNvPr id="7" name="Slide Number Placeholder 6">
            <a:extLst>
              <a:ext uri="{FF2B5EF4-FFF2-40B4-BE49-F238E27FC236}">
                <a16:creationId xmlns:a16="http://schemas.microsoft.com/office/drawing/2014/main" id="{B1571A78-9121-894B-9D87-EEB3E1279A44}"/>
              </a:ext>
            </a:extLst>
          </p:cNvPr>
          <p:cNvSpPr>
            <a:spLocks noGrp="1"/>
          </p:cNvSpPr>
          <p:nvPr>
            <p:ph type="sldNum" sz="quarter" idx="12"/>
          </p:nvPr>
        </p:nvSpPr>
        <p:spPr/>
        <p:txBody>
          <a:bodyPr/>
          <a:lstStyle/>
          <a:p>
            <a:fld id="{4FAB73BC-B049-4115-A692-8D63A059BFB8}" type="slidenum">
              <a:rPr lang="en-US" smtClean="0"/>
              <a:t>‹#›</a:t>
            </a:fld>
            <a:endParaRPr lang="en-US" dirty="0"/>
          </a:p>
        </p:txBody>
      </p:sp>
      <p:pic>
        <p:nvPicPr>
          <p:cNvPr id="9" name="Picture 8">
            <a:extLst>
              <a:ext uri="{FF2B5EF4-FFF2-40B4-BE49-F238E27FC236}">
                <a16:creationId xmlns:a16="http://schemas.microsoft.com/office/drawing/2014/main" id="{74B50620-93A4-3C0F-6D73-2DB613E94C78}"/>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3123154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60FDB-251D-004D-8388-866AD88E7E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439EC1-A882-2343-8A47-EE13087224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8F96AE0-7D57-CE45-B1D6-0DB8D9AEDD9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5FCEF3-C377-4747-9A6B-46EB660423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5426FCC-2243-5D46-ABCD-90D306CCF23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44F206-8872-3E44-91AF-3FA076484DF1}"/>
              </a:ext>
            </a:extLst>
          </p:cNvPr>
          <p:cNvSpPr>
            <a:spLocks noGrp="1"/>
          </p:cNvSpPr>
          <p:nvPr>
            <p:ph type="dt" sz="half" idx="10"/>
          </p:nvPr>
        </p:nvSpPr>
        <p:spPr/>
        <p:txBody>
          <a:bodyPr/>
          <a:lstStyle/>
          <a:p>
            <a:fld id="{D687AD48-39CC-574F-A277-7DDF4D97C115}" type="datetime3">
              <a:rPr lang="en-US" smtClean="0"/>
              <a:t>28 January 2025</a:t>
            </a:fld>
            <a:endParaRPr lang="en-US" dirty="0"/>
          </a:p>
        </p:txBody>
      </p:sp>
      <p:sp>
        <p:nvSpPr>
          <p:cNvPr id="8" name="Footer Placeholder 7">
            <a:extLst>
              <a:ext uri="{FF2B5EF4-FFF2-40B4-BE49-F238E27FC236}">
                <a16:creationId xmlns:a16="http://schemas.microsoft.com/office/drawing/2014/main" id="{0E73977E-BAA8-F147-84ED-8398131EE58B}"/>
              </a:ext>
            </a:extLst>
          </p:cNvPr>
          <p:cNvSpPr>
            <a:spLocks noGrp="1"/>
          </p:cNvSpPr>
          <p:nvPr>
            <p:ph type="ftr" sz="quarter" idx="11"/>
          </p:nvPr>
        </p:nvSpPr>
        <p:spPr/>
        <p:txBody>
          <a:bodyPr/>
          <a:lstStyle/>
          <a:p>
            <a:r>
              <a:rPr lang="en-US"/>
              <a:t>Md Mizanur Rahman</a:t>
            </a:r>
            <a:endParaRPr lang="en-US" dirty="0"/>
          </a:p>
        </p:txBody>
      </p:sp>
      <p:sp>
        <p:nvSpPr>
          <p:cNvPr id="9" name="Slide Number Placeholder 8">
            <a:extLst>
              <a:ext uri="{FF2B5EF4-FFF2-40B4-BE49-F238E27FC236}">
                <a16:creationId xmlns:a16="http://schemas.microsoft.com/office/drawing/2014/main" id="{F321DDB2-65E3-8B45-B61B-4213560798DB}"/>
              </a:ext>
            </a:extLst>
          </p:cNvPr>
          <p:cNvSpPr>
            <a:spLocks noGrp="1"/>
          </p:cNvSpPr>
          <p:nvPr>
            <p:ph type="sldNum" sz="quarter" idx="12"/>
          </p:nvPr>
        </p:nvSpPr>
        <p:spPr/>
        <p:txBody>
          <a:bodyPr/>
          <a:lstStyle/>
          <a:p>
            <a:fld id="{4FAB73BC-B049-4115-A692-8D63A059BFB8}" type="slidenum">
              <a:rPr lang="en-US" smtClean="0"/>
              <a:t>‹#›</a:t>
            </a:fld>
            <a:endParaRPr lang="en-US" dirty="0"/>
          </a:p>
        </p:txBody>
      </p:sp>
      <p:pic>
        <p:nvPicPr>
          <p:cNvPr id="11" name="Picture 10">
            <a:extLst>
              <a:ext uri="{FF2B5EF4-FFF2-40B4-BE49-F238E27FC236}">
                <a16:creationId xmlns:a16="http://schemas.microsoft.com/office/drawing/2014/main" id="{06C07385-8F1F-BE31-76DF-8050D918AC16}"/>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41363600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2464F-510B-5A49-98C0-C1C17CAFAE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9FD8F1-EB3D-4146-ABE4-9079F9EE7FE7}"/>
              </a:ext>
            </a:extLst>
          </p:cNvPr>
          <p:cNvSpPr>
            <a:spLocks noGrp="1"/>
          </p:cNvSpPr>
          <p:nvPr>
            <p:ph type="dt" sz="half" idx="10"/>
          </p:nvPr>
        </p:nvSpPr>
        <p:spPr/>
        <p:txBody>
          <a:bodyPr/>
          <a:lstStyle/>
          <a:p>
            <a:fld id="{B2F2453E-52F8-5243-9430-148D4C4741B0}" type="datetime3">
              <a:rPr lang="en-US" smtClean="0"/>
              <a:t>28 January 2025</a:t>
            </a:fld>
            <a:endParaRPr lang="en-US" dirty="0"/>
          </a:p>
        </p:txBody>
      </p:sp>
      <p:sp>
        <p:nvSpPr>
          <p:cNvPr id="4" name="Footer Placeholder 3">
            <a:extLst>
              <a:ext uri="{FF2B5EF4-FFF2-40B4-BE49-F238E27FC236}">
                <a16:creationId xmlns:a16="http://schemas.microsoft.com/office/drawing/2014/main" id="{87C0931E-1E38-7045-AA15-49AB639B5D86}"/>
              </a:ext>
            </a:extLst>
          </p:cNvPr>
          <p:cNvSpPr>
            <a:spLocks noGrp="1"/>
          </p:cNvSpPr>
          <p:nvPr>
            <p:ph type="ftr" sz="quarter" idx="11"/>
          </p:nvPr>
        </p:nvSpPr>
        <p:spPr/>
        <p:txBody>
          <a:bodyPr/>
          <a:lstStyle/>
          <a:p>
            <a:r>
              <a:rPr lang="en-US"/>
              <a:t>Md Mizanur Rahman</a:t>
            </a:r>
            <a:endParaRPr lang="en-US" dirty="0"/>
          </a:p>
        </p:txBody>
      </p:sp>
      <p:sp>
        <p:nvSpPr>
          <p:cNvPr id="5" name="Slide Number Placeholder 4">
            <a:extLst>
              <a:ext uri="{FF2B5EF4-FFF2-40B4-BE49-F238E27FC236}">
                <a16:creationId xmlns:a16="http://schemas.microsoft.com/office/drawing/2014/main" id="{808DCC1D-67BB-BF48-883E-568F0394B2CB}"/>
              </a:ext>
            </a:extLst>
          </p:cNvPr>
          <p:cNvSpPr>
            <a:spLocks noGrp="1"/>
          </p:cNvSpPr>
          <p:nvPr>
            <p:ph type="sldNum" sz="quarter" idx="12"/>
          </p:nvPr>
        </p:nvSpPr>
        <p:spPr/>
        <p:txBody>
          <a:bodyPr/>
          <a:lstStyle/>
          <a:p>
            <a:fld id="{4FAB73BC-B049-4115-A692-8D63A059BFB8}" type="slidenum">
              <a:rPr lang="en-US" smtClean="0"/>
              <a:t>‹#›</a:t>
            </a:fld>
            <a:endParaRPr lang="en-US" dirty="0"/>
          </a:p>
        </p:txBody>
      </p:sp>
      <p:pic>
        <p:nvPicPr>
          <p:cNvPr id="6" name="Picture 2" descr="UTEP Miners Logo PNG Transparent &amp; SVG Vector - Freebie Supply">
            <a:extLst>
              <a:ext uri="{FF2B5EF4-FFF2-40B4-BE49-F238E27FC236}">
                <a16:creationId xmlns:a16="http://schemas.microsoft.com/office/drawing/2014/main" id="{5B41D248-C390-D955-7B3D-DCE780A7FBF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41274"/>
            <a:ext cx="8382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03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E6F739-D444-2D49-8365-D011425B6819}" type="datetime3">
              <a:rPr lang="en-US" smtClean="0"/>
              <a:t>28 January 2025</a:t>
            </a:fld>
            <a:endParaRPr lang="en-US" dirty="0"/>
          </a:p>
        </p:txBody>
      </p:sp>
      <p:sp>
        <p:nvSpPr>
          <p:cNvPr id="5" name="Footer Placeholder 4"/>
          <p:cNvSpPr>
            <a:spLocks noGrp="1"/>
          </p:cNvSpPr>
          <p:nvPr>
            <p:ph type="ftr" sz="quarter" idx="11"/>
          </p:nvPr>
        </p:nvSpPr>
        <p:spPr/>
        <p:txBody>
          <a:bodyPr/>
          <a:lstStyle/>
          <a:p>
            <a:r>
              <a:rPr lang="en-US"/>
              <a:t>Md Mizanur Rahman</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pic>
        <p:nvPicPr>
          <p:cNvPr id="7" name="Picture 2" descr="UTEP Miners Logo PNG Transparent &amp; SVG Vector - Freebie Supply">
            <a:extLst>
              <a:ext uri="{FF2B5EF4-FFF2-40B4-BE49-F238E27FC236}">
                <a16:creationId xmlns:a16="http://schemas.microsoft.com/office/drawing/2014/main" id="{B219B973-90F7-5082-424D-D7CD0216490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41274"/>
            <a:ext cx="8382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42198"/>
      </p:ext>
    </p:extLst>
  </p:cSld>
  <p:clrMapOvr>
    <a:masterClrMapping/>
  </p:clrMapOvr>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C31703-7FA5-AB41-AFA8-B2760BADB701}"/>
              </a:ext>
            </a:extLst>
          </p:cNvPr>
          <p:cNvSpPr>
            <a:spLocks noGrp="1"/>
          </p:cNvSpPr>
          <p:nvPr>
            <p:ph type="dt" sz="half" idx="10"/>
          </p:nvPr>
        </p:nvSpPr>
        <p:spPr/>
        <p:txBody>
          <a:bodyPr/>
          <a:lstStyle/>
          <a:p>
            <a:fld id="{652F11A0-C4D5-0A41-96FB-B1A622FC2FA8}" type="datetime3">
              <a:rPr lang="en-US" smtClean="0"/>
              <a:t>28 January 2025</a:t>
            </a:fld>
            <a:endParaRPr lang="en-US" dirty="0"/>
          </a:p>
        </p:txBody>
      </p:sp>
      <p:sp>
        <p:nvSpPr>
          <p:cNvPr id="3" name="Footer Placeholder 2">
            <a:extLst>
              <a:ext uri="{FF2B5EF4-FFF2-40B4-BE49-F238E27FC236}">
                <a16:creationId xmlns:a16="http://schemas.microsoft.com/office/drawing/2014/main" id="{CCE6272D-9306-D842-8EC7-DECAEE79E9E8}"/>
              </a:ext>
            </a:extLst>
          </p:cNvPr>
          <p:cNvSpPr>
            <a:spLocks noGrp="1"/>
          </p:cNvSpPr>
          <p:nvPr>
            <p:ph type="ftr" sz="quarter" idx="11"/>
          </p:nvPr>
        </p:nvSpPr>
        <p:spPr/>
        <p:txBody>
          <a:bodyPr/>
          <a:lstStyle/>
          <a:p>
            <a:r>
              <a:rPr lang="en-US"/>
              <a:t>Md Mizanur Rahman</a:t>
            </a:r>
            <a:endParaRPr lang="en-US" dirty="0"/>
          </a:p>
        </p:txBody>
      </p:sp>
      <p:sp>
        <p:nvSpPr>
          <p:cNvPr id="4" name="Slide Number Placeholder 3">
            <a:extLst>
              <a:ext uri="{FF2B5EF4-FFF2-40B4-BE49-F238E27FC236}">
                <a16:creationId xmlns:a16="http://schemas.microsoft.com/office/drawing/2014/main" id="{34F02725-A816-B74B-BAE0-2600DD156B0E}"/>
              </a:ext>
            </a:extLst>
          </p:cNvPr>
          <p:cNvSpPr>
            <a:spLocks noGrp="1"/>
          </p:cNvSpPr>
          <p:nvPr>
            <p:ph type="sldNum" sz="quarter" idx="12"/>
          </p:nvPr>
        </p:nvSpPr>
        <p:spPr/>
        <p:txBody>
          <a:bodyPr/>
          <a:lstStyle/>
          <a:p>
            <a:fld id="{4FAB73BC-B049-4115-A692-8D63A059BFB8}" type="slidenum">
              <a:rPr lang="en-US" smtClean="0"/>
              <a:pPr/>
              <a:t>‹#›</a:t>
            </a:fld>
            <a:endParaRPr lang="en-US" dirty="0"/>
          </a:p>
        </p:txBody>
      </p:sp>
      <p:pic>
        <p:nvPicPr>
          <p:cNvPr id="5" name="Picture 2" descr="UTEP Miners Logo PNG Transparent &amp; SVG Vector - Freebie Supply">
            <a:extLst>
              <a:ext uri="{FF2B5EF4-FFF2-40B4-BE49-F238E27FC236}">
                <a16:creationId xmlns:a16="http://schemas.microsoft.com/office/drawing/2014/main" id="{4D11C929-2099-139E-CFA9-A8019A20C5F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41274"/>
            <a:ext cx="8382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014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8514-0189-0743-877F-43AFAD984C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0DBF8F-83D1-E64F-B329-9FB1767110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9ACD41-1F0D-E64E-B5C4-B1AF3AB9C8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A79D59-6706-694E-8A04-1B4D3A6BB850}"/>
              </a:ext>
            </a:extLst>
          </p:cNvPr>
          <p:cNvSpPr>
            <a:spLocks noGrp="1"/>
          </p:cNvSpPr>
          <p:nvPr>
            <p:ph type="dt" sz="half" idx="10"/>
          </p:nvPr>
        </p:nvSpPr>
        <p:spPr/>
        <p:txBody>
          <a:bodyPr/>
          <a:lstStyle/>
          <a:p>
            <a:fld id="{BD88AB8D-1F8B-5C46-AE68-5364F04CE7C8}" type="datetime3">
              <a:rPr lang="en-US" smtClean="0"/>
              <a:t>28 January 2025</a:t>
            </a:fld>
            <a:endParaRPr lang="en-US" dirty="0"/>
          </a:p>
        </p:txBody>
      </p:sp>
      <p:sp>
        <p:nvSpPr>
          <p:cNvPr id="6" name="Footer Placeholder 5">
            <a:extLst>
              <a:ext uri="{FF2B5EF4-FFF2-40B4-BE49-F238E27FC236}">
                <a16:creationId xmlns:a16="http://schemas.microsoft.com/office/drawing/2014/main" id="{34C232D3-A804-A34B-9147-573DCD3C0347}"/>
              </a:ext>
            </a:extLst>
          </p:cNvPr>
          <p:cNvSpPr>
            <a:spLocks noGrp="1"/>
          </p:cNvSpPr>
          <p:nvPr>
            <p:ph type="ftr" sz="quarter" idx="11"/>
          </p:nvPr>
        </p:nvSpPr>
        <p:spPr/>
        <p:txBody>
          <a:bodyPr/>
          <a:lstStyle/>
          <a:p>
            <a:r>
              <a:rPr lang="en-US"/>
              <a:t>Md Mizanur Rahman</a:t>
            </a:r>
            <a:endParaRPr lang="en-US" dirty="0"/>
          </a:p>
        </p:txBody>
      </p:sp>
      <p:sp>
        <p:nvSpPr>
          <p:cNvPr id="7" name="Slide Number Placeholder 6">
            <a:extLst>
              <a:ext uri="{FF2B5EF4-FFF2-40B4-BE49-F238E27FC236}">
                <a16:creationId xmlns:a16="http://schemas.microsoft.com/office/drawing/2014/main" id="{4F64FEDF-16DA-9647-B8E5-2EB02E2621E0}"/>
              </a:ext>
            </a:extLst>
          </p:cNvPr>
          <p:cNvSpPr>
            <a:spLocks noGrp="1"/>
          </p:cNvSpPr>
          <p:nvPr>
            <p:ph type="sldNum" sz="quarter" idx="12"/>
          </p:nvPr>
        </p:nvSpPr>
        <p:spPr/>
        <p:txBody>
          <a:bodyPr/>
          <a:lstStyle/>
          <a:p>
            <a:fld id="{4FAB73BC-B049-4115-A692-8D63A059BFB8}" type="slidenum">
              <a:rPr lang="en-US" smtClean="0"/>
              <a:pPr/>
              <a:t>‹#›</a:t>
            </a:fld>
            <a:endParaRPr lang="en-US" dirty="0"/>
          </a:p>
        </p:txBody>
      </p:sp>
      <p:pic>
        <p:nvPicPr>
          <p:cNvPr id="9" name="Picture 8">
            <a:extLst>
              <a:ext uri="{FF2B5EF4-FFF2-40B4-BE49-F238E27FC236}">
                <a16:creationId xmlns:a16="http://schemas.microsoft.com/office/drawing/2014/main" id="{E23DFF37-12E5-BCC2-A8A8-144C2700D6A5}"/>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2565932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920D7-D7FE-FE4A-86A2-86DCC0AA59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F8719B-4970-334D-AADC-CC92FF499D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CEC96-06EF-F24B-944F-ED8EAFB925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0729D6-C012-E143-9A86-3B23778F5C08}"/>
              </a:ext>
            </a:extLst>
          </p:cNvPr>
          <p:cNvSpPr>
            <a:spLocks noGrp="1"/>
          </p:cNvSpPr>
          <p:nvPr>
            <p:ph type="dt" sz="half" idx="10"/>
          </p:nvPr>
        </p:nvSpPr>
        <p:spPr/>
        <p:txBody>
          <a:bodyPr/>
          <a:lstStyle/>
          <a:p>
            <a:fld id="{19546262-A375-6944-A3A6-738BB5912950}" type="datetime3">
              <a:rPr lang="en-US" smtClean="0"/>
              <a:t>28 January 2025</a:t>
            </a:fld>
            <a:endParaRPr lang="en-US" dirty="0"/>
          </a:p>
        </p:txBody>
      </p:sp>
      <p:sp>
        <p:nvSpPr>
          <p:cNvPr id="6" name="Footer Placeholder 5">
            <a:extLst>
              <a:ext uri="{FF2B5EF4-FFF2-40B4-BE49-F238E27FC236}">
                <a16:creationId xmlns:a16="http://schemas.microsoft.com/office/drawing/2014/main" id="{6E8B0607-A82E-6F4F-8C26-03747E4D6200}"/>
              </a:ext>
            </a:extLst>
          </p:cNvPr>
          <p:cNvSpPr>
            <a:spLocks noGrp="1"/>
          </p:cNvSpPr>
          <p:nvPr>
            <p:ph type="ftr" sz="quarter" idx="11"/>
          </p:nvPr>
        </p:nvSpPr>
        <p:spPr/>
        <p:txBody>
          <a:bodyPr/>
          <a:lstStyle/>
          <a:p>
            <a:r>
              <a:rPr lang="en-US"/>
              <a:t>Md Mizanur Rahman</a:t>
            </a:r>
            <a:endParaRPr lang="en-US" dirty="0"/>
          </a:p>
        </p:txBody>
      </p:sp>
      <p:sp>
        <p:nvSpPr>
          <p:cNvPr id="7" name="Slide Number Placeholder 6">
            <a:extLst>
              <a:ext uri="{FF2B5EF4-FFF2-40B4-BE49-F238E27FC236}">
                <a16:creationId xmlns:a16="http://schemas.microsoft.com/office/drawing/2014/main" id="{74B2F9A7-E7DF-ED48-ABA1-AE7781CCF1AB}"/>
              </a:ext>
            </a:extLst>
          </p:cNvPr>
          <p:cNvSpPr>
            <a:spLocks noGrp="1"/>
          </p:cNvSpPr>
          <p:nvPr>
            <p:ph type="sldNum" sz="quarter" idx="12"/>
          </p:nvPr>
        </p:nvSpPr>
        <p:spPr/>
        <p:txBody>
          <a:bodyPr/>
          <a:lstStyle/>
          <a:p>
            <a:fld id="{4FAB73BC-B049-4115-A692-8D63A059BFB8}" type="slidenum">
              <a:rPr lang="en-US" smtClean="0"/>
              <a:t>‹#›</a:t>
            </a:fld>
            <a:endParaRPr lang="en-US" dirty="0"/>
          </a:p>
        </p:txBody>
      </p:sp>
      <p:pic>
        <p:nvPicPr>
          <p:cNvPr id="9" name="Picture 8">
            <a:extLst>
              <a:ext uri="{FF2B5EF4-FFF2-40B4-BE49-F238E27FC236}">
                <a16:creationId xmlns:a16="http://schemas.microsoft.com/office/drawing/2014/main" id="{5AD23640-195C-961F-1E6B-1EA6E3BEF985}"/>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33481530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33EB6-81CC-0F4B-B6B9-719D277A4B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0C89C8-F198-704C-9C87-3C64FBB718B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9B2A61-B83E-6E41-918C-532420647DF8}"/>
              </a:ext>
            </a:extLst>
          </p:cNvPr>
          <p:cNvSpPr>
            <a:spLocks noGrp="1"/>
          </p:cNvSpPr>
          <p:nvPr>
            <p:ph type="dt" sz="half" idx="10"/>
          </p:nvPr>
        </p:nvSpPr>
        <p:spPr/>
        <p:txBody>
          <a:bodyPr/>
          <a:lstStyle/>
          <a:p>
            <a:fld id="{657B4C05-CC1E-984E-9930-1DFA8CFF9417}" type="datetime3">
              <a:rPr lang="en-US" smtClean="0"/>
              <a:t>28 January 2025</a:t>
            </a:fld>
            <a:endParaRPr lang="en-US" dirty="0"/>
          </a:p>
        </p:txBody>
      </p:sp>
      <p:sp>
        <p:nvSpPr>
          <p:cNvPr id="5" name="Footer Placeholder 4">
            <a:extLst>
              <a:ext uri="{FF2B5EF4-FFF2-40B4-BE49-F238E27FC236}">
                <a16:creationId xmlns:a16="http://schemas.microsoft.com/office/drawing/2014/main" id="{EF7F5303-AE18-8D45-B279-836E3386855C}"/>
              </a:ext>
            </a:extLst>
          </p:cNvPr>
          <p:cNvSpPr>
            <a:spLocks noGrp="1"/>
          </p:cNvSpPr>
          <p:nvPr>
            <p:ph type="ftr" sz="quarter" idx="11"/>
          </p:nvPr>
        </p:nvSpPr>
        <p:spPr/>
        <p:txBody>
          <a:bodyPr/>
          <a:lstStyle/>
          <a:p>
            <a:r>
              <a:rPr lang="en-US"/>
              <a:t>Md Mizanur Rahman</a:t>
            </a:r>
            <a:endParaRPr lang="en-US" dirty="0"/>
          </a:p>
        </p:txBody>
      </p:sp>
      <p:sp>
        <p:nvSpPr>
          <p:cNvPr id="6" name="Slide Number Placeholder 5">
            <a:extLst>
              <a:ext uri="{FF2B5EF4-FFF2-40B4-BE49-F238E27FC236}">
                <a16:creationId xmlns:a16="http://schemas.microsoft.com/office/drawing/2014/main" id="{27BCABEA-224B-EF4C-A3FD-998E916FEE5D}"/>
              </a:ext>
            </a:extLst>
          </p:cNvPr>
          <p:cNvSpPr>
            <a:spLocks noGrp="1"/>
          </p:cNvSpPr>
          <p:nvPr>
            <p:ph type="sldNum" sz="quarter" idx="12"/>
          </p:nvPr>
        </p:nvSpPr>
        <p:spPr/>
        <p:txBody>
          <a:bodyPr/>
          <a:lstStyle/>
          <a:p>
            <a:fld id="{4FAB73BC-B049-4115-A692-8D63A059BFB8}" type="slidenum">
              <a:rPr lang="en-US" smtClean="0"/>
              <a:t>‹#›</a:t>
            </a:fld>
            <a:endParaRPr lang="en-US" dirty="0"/>
          </a:p>
        </p:txBody>
      </p:sp>
      <p:pic>
        <p:nvPicPr>
          <p:cNvPr id="8" name="Picture 7">
            <a:extLst>
              <a:ext uri="{FF2B5EF4-FFF2-40B4-BE49-F238E27FC236}">
                <a16:creationId xmlns:a16="http://schemas.microsoft.com/office/drawing/2014/main" id="{A040C90F-A878-54BA-D7E5-11D4E4C52836}"/>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4666507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999B44-FF35-0E4B-8943-9706120AA8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E3A414-E73A-2B45-AEF6-3D9856E1607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5D9A0C-1C2C-7444-A55C-3953C420C4E8}"/>
              </a:ext>
            </a:extLst>
          </p:cNvPr>
          <p:cNvSpPr>
            <a:spLocks noGrp="1"/>
          </p:cNvSpPr>
          <p:nvPr>
            <p:ph type="dt" sz="half" idx="10"/>
          </p:nvPr>
        </p:nvSpPr>
        <p:spPr/>
        <p:txBody>
          <a:bodyPr/>
          <a:lstStyle/>
          <a:p>
            <a:fld id="{7D95B14D-F989-2A4E-B0AF-6542590B9072}" type="datetime3">
              <a:rPr lang="en-US" smtClean="0"/>
              <a:t>28 January 2025</a:t>
            </a:fld>
            <a:endParaRPr lang="en-US" dirty="0"/>
          </a:p>
        </p:txBody>
      </p:sp>
      <p:sp>
        <p:nvSpPr>
          <p:cNvPr id="5" name="Footer Placeholder 4">
            <a:extLst>
              <a:ext uri="{FF2B5EF4-FFF2-40B4-BE49-F238E27FC236}">
                <a16:creationId xmlns:a16="http://schemas.microsoft.com/office/drawing/2014/main" id="{81B875FF-65D2-F24C-A4D0-830418E57165}"/>
              </a:ext>
            </a:extLst>
          </p:cNvPr>
          <p:cNvSpPr>
            <a:spLocks noGrp="1"/>
          </p:cNvSpPr>
          <p:nvPr>
            <p:ph type="ftr" sz="quarter" idx="11"/>
          </p:nvPr>
        </p:nvSpPr>
        <p:spPr/>
        <p:txBody>
          <a:bodyPr/>
          <a:lstStyle/>
          <a:p>
            <a:r>
              <a:rPr lang="en-US"/>
              <a:t>Md Mizanur Rahman</a:t>
            </a:r>
            <a:endParaRPr lang="en-US" dirty="0"/>
          </a:p>
        </p:txBody>
      </p:sp>
      <p:sp>
        <p:nvSpPr>
          <p:cNvPr id="6" name="Slide Number Placeholder 5">
            <a:extLst>
              <a:ext uri="{FF2B5EF4-FFF2-40B4-BE49-F238E27FC236}">
                <a16:creationId xmlns:a16="http://schemas.microsoft.com/office/drawing/2014/main" id="{59924567-15FA-C64F-8B2F-CD4E1CC5AC0C}"/>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816842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15298-342E-5842-A68E-9D97B4FC8562}"/>
              </a:ext>
            </a:extLst>
          </p:cNvPr>
          <p:cNvSpPr>
            <a:spLocks noGrp="1"/>
          </p:cNvSpPr>
          <p:nvPr>
            <p:ph type="title"/>
          </p:nvPr>
        </p:nvSpPr>
        <p:spPr>
          <a:xfrm>
            <a:off x="1625600" y="304800"/>
            <a:ext cx="10363200" cy="12065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70281B-6541-DC44-B559-575C6CACD346}"/>
              </a:ext>
            </a:extLst>
          </p:cNvPr>
          <p:cNvSpPr>
            <a:spLocks noGrp="1"/>
          </p:cNvSpPr>
          <p:nvPr>
            <p:ph type="body" sz="half" idx="1"/>
          </p:nvPr>
        </p:nvSpPr>
        <p:spPr>
          <a:xfrm>
            <a:off x="1625600" y="1600200"/>
            <a:ext cx="508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a:extLst>
              <a:ext uri="{FF2B5EF4-FFF2-40B4-BE49-F238E27FC236}">
                <a16:creationId xmlns:a16="http://schemas.microsoft.com/office/drawing/2014/main" id="{AA84920A-1788-6240-94E7-DF1EE0639D0E}"/>
              </a:ext>
            </a:extLst>
          </p:cNvPr>
          <p:cNvSpPr>
            <a:spLocks noGrp="1"/>
          </p:cNvSpPr>
          <p:nvPr>
            <p:ph type="chart" sz="half" idx="2"/>
          </p:nvPr>
        </p:nvSpPr>
        <p:spPr>
          <a:xfrm>
            <a:off x="6908800" y="1600200"/>
            <a:ext cx="5080000" cy="4495800"/>
          </a:xfrm>
        </p:spPr>
        <p:txBody>
          <a:bodyPr/>
          <a:lstStyle/>
          <a:p>
            <a:endParaRPr lang="en-US"/>
          </a:p>
        </p:txBody>
      </p:sp>
      <p:sp>
        <p:nvSpPr>
          <p:cNvPr id="5" name="Date Placeholder 4">
            <a:extLst>
              <a:ext uri="{FF2B5EF4-FFF2-40B4-BE49-F238E27FC236}">
                <a16:creationId xmlns:a16="http://schemas.microsoft.com/office/drawing/2014/main" id="{7E52E332-A818-D646-8396-C8D8825C78A4}"/>
              </a:ext>
            </a:extLst>
          </p:cNvPr>
          <p:cNvSpPr>
            <a:spLocks noGrp="1"/>
          </p:cNvSpPr>
          <p:nvPr>
            <p:ph type="dt" sz="half" idx="10"/>
          </p:nvPr>
        </p:nvSpPr>
        <p:spPr>
          <a:xfrm>
            <a:off x="1524000" y="6400800"/>
            <a:ext cx="2540000" cy="457200"/>
          </a:xfrm>
        </p:spPr>
        <p:txBody>
          <a:bodyPr/>
          <a:lstStyle>
            <a:lvl1pPr>
              <a:defRPr/>
            </a:lvl1pPr>
          </a:lstStyle>
          <a:p>
            <a:r>
              <a:rPr lang="en-US" altLang="en-US"/>
              <a:t>Network Security Philadelphia Universityl</a:t>
            </a:r>
          </a:p>
        </p:txBody>
      </p:sp>
      <p:sp>
        <p:nvSpPr>
          <p:cNvPr id="6" name="Footer Placeholder 5">
            <a:extLst>
              <a:ext uri="{FF2B5EF4-FFF2-40B4-BE49-F238E27FC236}">
                <a16:creationId xmlns:a16="http://schemas.microsoft.com/office/drawing/2014/main" id="{89F2C674-7313-1E48-B8A8-EFA02A3AC9C5}"/>
              </a:ext>
            </a:extLst>
          </p:cNvPr>
          <p:cNvSpPr>
            <a:spLocks noGrp="1"/>
          </p:cNvSpPr>
          <p:nvPr>
            <p:ph type="ftr" sz="quarter" idx="11"/>
          </p:nvPr>
        </p:nvSpPr>
        <p:spPr>
          <a:xfrm>
            <a:off x="4775200" y="6400800"/>
            <a:ext cx="3860800" cy="457200"/>
          </a:xfrm>
        </p:spPr>
        <p:txBody>
          <a:bodyPr/>
          <a:lstStyle>
            <a:lvl1pPr>
              <a:defRPr/>
            </a:lvl1pPr>
          </a:lstStyle>
          <a:p>
            <a:r>
              <a:rPr lang="en-US" altLang="en-US"/>
              <a:t>Ahmad Al-Ghoul 2010-2011</a:t>
            </a:r>
          </a:p>
        </p:txBody>
      </p:sp>
      <p:sp>
        <p:nvSpPr>
          <p:cNvPr id="7" name="Slide Number Placeholder 6">
            <a:extLst>
              <a:ext uri="{FF2B5EF4-FFF2-40B4-BE49-F238E27FC236}">
                <a16:creationId xmlns:a16="http://schemas.microsoft.com/office/drawing/2014/main" id="{344ABF58-9733-7142-8F9D-873239EEDC52}"/>
              </a:ext>
            </a:extLst>
          </p:cNvPr>
          <p:cNvSpPr>
            <a:spLocks noGrp="1"/>
          </p:cNvSpPr>
          <p:nvPr>
            <p:ph type="sldNum" sz="quarter" idx="12"/>
          </p:nvPr>
        </p:nvSpPr>
        <p:spPr>
          <a:xfrm>
            <a:off x="9652000" y="6400800"/>
            <a:ext cx="2540000" cy="457200"/>
          </a:xfrm>
        </p:spPr>
        <p:txBody>
          <a:bodyPr/>
          <a:lstStyle>
            <a:lvl1pPr>
              <a:defRPr/>
            </a:lvl1pPr>
          </a:lstStyle>
          <a:p>
            <a:fld id="{867D78F4-1598-B942-9E45-5774E5517460}" type="slidenum">
              <a:rPr lang="ar-SA" altLang="en-US"/>
              <a:pPr/>
              <a:t>‹#›</a:t>
            </a:fld>
            <a:endParaRPr lang="en-US" altLang="en-US"/>
          </a:p>
        </p:txBody>
      </p:sp>
      <p:pic>
        <p:nvPicPr>
          <p:cNvPr id="9" name="Picture 8">
            <a:extLst>
              <a:ext uri="{FF2B5EF4-FFF2-40B4-BE49-F238E27FC236}">
                <a16:creationId xmlns:a16="http://schemas.microsoft.com/office/drawing/2014/main" id="{49AC5E37-9610-CA51-EA63-BB0F9AAA8C9D}"/>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26291877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Two Content">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C39A7D-5F15-F0A5-130D-A77B17874B0B}"/>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113478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2C1CBD-57C8-EF4A-90DF-A2D5555D9928}" type="datetime3">
              <a:rPr lang="en-US" smtClean="0"/>
              <a:t>28 January 2025</a:t>
            </a:fld>
            <a:endParaRPr lang="en-US" dirty="0"/>
          </a:p>
        </p:txBody>
      </p:sp>
      <p:sp>
        <p:nvSpPr>
          <p:cNvPr id="5" name="Footer Placeholder 4"/>
          <p:cNvSpPr>
            <a:spLocks noGrp="1"/>
          </p:cNvSpPr>
          <p:nvPr>
            <p:ph type="ftr" sz="quarter" idx="11"/>
          </p:nvPr>
        </p:nvSpPr>
        <p:spPr/>
        <p:txBody>
          <a:bodyPr/>
          <a:lstStyle/>
          <a:p>
            <a:r>
              <a:rPr lang="en-US"/>
              <a:t>Md Mizanur Rahman</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pic>
        <p:nvPicPr>
          <p:cNvPr id="7" name="Picture 2" descr="UTEP Miners Logo PNG Transparent &amp; SVG Vector - Freebie Supply">
            <a:extLst>
              <a:ext uri="{FF2B5EF4-FFF2-40B4-BE49-F238E27FC236}">
                <a16:creationId xmlns:a16="http://schemas.microsoft.com/office/drawing/2014/main" id="{C6C741D3-5CE6-F7E3-0779-701215EB760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41274"/>
            <a:ext cx="8382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430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744AB0-2FEC-7F4A-A9C7-810BDEE4ECD3}" type="datetime3">
              <a:rPr lang="en-US" smtClean="0"/>
              <a:t>28 January 2025</a:t>
            </a:fld>
            <a:endParaRPr lang="en-US" dirty="0"/>
          </a:p>
        </p:txBody>
      </p:sp>
      <p:sp>
        <p:nvSpPr>
          <p:cNvPr id="6" name="Footer Placeholder 5"/>
          <p:cNvSpPr>
            <a:spLocks noGrp="1"/>
          </p:cNvSpPr>
          <p:nvPr>
            <p:ph type="ftr" sz="quarter" idx="11"/>
          </p:nvPr>
        </p:nvSpPr>
        <p:spPr/>
        <p:txBody>
          <a:bodyPr/>
          <a:lstStyle/>
          <a:p>
            <a:r>
              <a:rPr lang="en-US"/>
              <a:t>Md Mizanur Rahman</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pic>
        <p:nvPicPr>
          <p:cNvPr id="8" name="Picture 2" descr="UTEP Miners Logo PNG Transparent &amp; SVG Vector - Freebie Supply">
            <a:extLst>
              <a:ext uri="{FF2B5EF4-FFF2-40B4-BE49-F238E27FC236}">
                <a16:creationId xmlns:a16="http://schemas.microsoft.com/office/drawing/2014/main" id="{C3E98076-2246-BC75-1D91-163F681CB2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41274"/>
            <a:ext cx="8382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003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87AD48-39CC-574F-A277-7DDF4D97C115}" type="datetime3">
              <a:rPr lang="en-US" smtClean="0"/>
              <a:t>28 January 2025</a:t>
            </a:fld>
            <a:endParaRPr lang="en-US" dirty="0"/>
          </a:p>
        </p:txBody>
      </p:sp>
      <p:sp>
        <p:nvSpPr>
          <p:cNvPr id="8" name="Footer Placeholder 7"/>
          <p:cNvSpPr>
            <a:spLocks noGrp="1"/>
          </p:cNvSpPr>
          <p:nvPr>
            <p:ph type="ftr" sz="quarter" idx="11"/>
          </p:nvPr>
        </p:nvSpPr>
        <p:spPr/>
        <p:txBody>
          <a:bodyPr/>
          <a:lstStyle/>
          <a:p>
            <a:r>
              <a:rPr lang="en-US"/>
              <a:t>Md Mizanur Rahman</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pic>
        <p:nvPicPr>
          <p:cNvPr id="10" name="Picture 2" descr="UTEP Miners Logo PNG Transparent &amp; SVG Vector - Freebie Supply">
            <a:extLst>
              <a:ext uri="{FF2B5EF4-FFF2-40B4-BE49-F238E27FC236}">
                <a16:creationId xmlns:a16="http://schemas.microsoft.com/office/drawing/2014/main" id="{A295C2F6-87CE-C5C1-D463-CF28F73850F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41274"/>
            <a:ext cx="8382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431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F2453E-52F8-5243-9430-148D4C4741B0}" type="datetime3">
              <a:rPr lang="en-US" smtClean="0"/>
              <a:t>28 January 2025</a:t>
            </a:fld>
            <a:endParaRPr lang="en-US" dirty="0"/>
          </a:p>
        </p:txBody>
      </p:sp>
      <p:sp>
        <p:nvSpPr>
          <p:cNvPr id="4" name="Footer Placeholder 3"/>
          <p:cNvSpPr>
            <a:spLocks noGrp="1"/>
          </p:cNvSpPr>
          <p:nvPr>
            <p:ph type="ftr" sz="quarter" idx="11"/>
          </p:nvPr>
        </p:nvSpPr>
        <p:spPr/>
        <p:txBody>
          <a:bodyPr/>
          <a:lstStyle/>
          <a:p>
            <a:r>
              <a:rPr lang="en-US"/>
              <a:t>Md Mizanur Rahman</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pic>
        <p:nvPicPr>
          <p:cNvPr id="6" name="Picture 2" descr="UTEP Miners Logo PNG Transparent &amp; SVG Vector - Freebie Supply">
            <a:extLst>
              <a:ext uri="{FF2B5EF4-FFF2-40B4-BE49-F238E27FC236}">
                <a16:creationId xmlns:a16="http://schemas.microsoft.com/office/drawing/2014/main" id="{F74F9152-5670-9EAF-9AC3-D43C95232B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41274"/>
            <a:ext cx="8382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522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2F11A0-C4D5-0A41-96FB-B1A622FC2FA8}" type="datetime3">
              <a:rPr lang="en-US" smtClean="0"/>
              <a:t>28 January 2025</a:t>
            </a:fld>
            <a:endParaRPr lang="en-US" dirty="0"/>
          </a:p>
        </p:txBody>
      </p:sp>
      <p:sp>
        <p:nvSpPr>
          <p:cNvPr id="3" name="Footer Placeholder 2"/>
          <p:cNvSpPr>
            <a:spLocks noGrp="1"/>
          </p:cNvSpPr>
          <p:nvPr>
            <p:ph type="ftr" sz="quarter" idx="11"/>
          </p:nvPr>
        </p:nvSpPr>
        <p:spPr/>
        <p:txBody>
          <a:bodyPr/>
          <a:lstStyle/>
          <a:p>
            <a:r>
              <a:rPr lang="en-US"/>
              <a:t>Md Mizanur Rahman</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pic>
        <p:nvPicPr>
          <p:cNvPr id="6" name="Picture 5">
            <a:extLst>
              <a:ext uri="{FF2B5EF4-FFF2-40B4-BE49-F238E27FC236}">
                <a16:creationId xmlns:a16="http://schemas.microsoft.com/office/drawing/2014/main" id="{AACE6DD4-4414-2A54-5062-6F26D00E8C3C}"/>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3095461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88AB8D-1F8B-5C46-AE68-5364F04CE7C8}" type="datetime3">
              <a:rPr lang="en-US" smtClean="0"/>
              <a:t>28 January 2025</a:t>
            </a:fld>
            <a:endParaRPr lang="en-US" dirty="0"/>
          </a:p>
        </p:txBody>
      </p:sp>
      <p:sp>
        <p:nvSpPr>
          <p:cNvPr id="6" name="Footer Placeholder 5"/>
          <p:cNvSpPr>
            <a:spLocks noGrp="1"/>
          </p:cNvSpPr>
          <p:nvPr>
            <p:ph type="ftr" sz="quarter" idx="11"/>
          </p:nvPr>
        </p:nvSpPr>
        <p:spPr/>
        <p:txBody>
          <a:bodyPr/>
          <a:lstStyle/>
          <a:p>
            <a:r>
              <a:rPr lang="en-US"/>
              <a:t>Md Mizanur Rahman</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pic>
        <p:nvPicPr>
          <p:cNvPr id="9" name="Picture 8">
            <a:extLst>
              <a:ext uri="{FF2B5EF4-FFF2-40B4-BE49-F238E27FC236}">
                <a16:creationId xmlns:a16="http://schemas.microsoft.com/office/drawing/2014/main" id="{28F2055E-96CB-DD17-7AC2-46ABC2E20CDC}"/>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1759540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546262-A375-6944-A3A6-738BB5912950}" type="datetime3">
              <a:rPr lang="en-US" smtClean="0"/>
              <a:t>28 January 2025</a:t>
            </a:fld>
            <a:endParaRPr lang="en-US" dirty="0"/>
          </a:p>
        </p:txBody>
      </p:sp>
      <p:sp>
        <p:nvSpPr>
          <p:cNvPr id="6" name="Footer Placeholder 5"/>
          <p:cNvSpPr>
            <a:spLocks noGrp="1"/>
          </p:cNvSpPr>
          <p:nvPr>
            <p:ph type="ftr" sz="quarter" idx="11"/>
          </p:nvPr>
        </p:nvSpPr>
        <p:spPr/>
        <p:txBody>
          <a:bodyPr/>
          <a:lstStyle/>
          <a:p>
            <a:r>
              <a:rPr lang="en-US"/>
              <a:t>Md Mizanur Rahman</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pic>
        <p:nvPicPr>
          <p:cNvPr id="9" name="Picture 8">
            <a:extLst>
              <a:ext uri="{FF2B5EF4-FFF2-40B4-BE49-F238E27FC236}">
                <a16:creationId xmlns:a16="http://schemas.microsoft.com/office/drawing/2014/main" id="{7191C79B-94C4-B558-86AF-859B44BD6EB7}"/>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1335546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E6F739-D444-2D49-8365-D011425B6819}" type="datetime3">
              <a:rPr lang="en-US" smtClean="0"/>
              <a:t>28 January 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Md Mizanur Rahman</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81709580"/>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662" r:id="rId1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8E4F57-5AAF-F44E-BD4A-1298EC4584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BFC798-413A-5046-9B26-233F65EED3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2E81C8-AA3C-414E-AE68-654F4C3716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E6F739-D444-2D49-8365-D011425B6819}" type="datetime3">
              <a:rPr lang="en-US" smtClean="0"/>
              <a:t>28 January 2025</a:t>
            </a:fld>
            <a:endParaRPr lang="en-US" dirty="0"/>
          </a:p>
        </p:txBody>
      </p:sp>
      <p:sp>
        <p:nvSpPr>
          <p:cNvPr id="5" name="Footer Placeholder 4">
            <a:extLst>
              <a:ext uri="{FF2B5EF4-FFF2-40B4-BE49-F238E27FC236}">
                <a16:creationId xmlns:a16="http://schemas.microsoft.com/office/drawing/2014/main" id="{EEC3A482-8990-5C46-A57E-B4E36D3D94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Md Mizanur Rahman</a:t>
            </a:r>
            <a:endParaRPr lang="en-US" dirty="0"/>
          </a:p>
        </p:txBody>
      </p:sp>
      <p:sp>
        <p:nvSpPr>
          <p:cNvPr id="6" name="Slide Number Placeholder 5">
            <a:extLst>
              <a:ext uri="{FF2B5EF4-FFF2-40B4-BE49-F238E27FC236}">
                <a16:creationId xmlns:a16="http://schemas.microsoft.com/office/drawing/2014/main" id="{F3BEFA47-0688-4C4E-B796-AE6B98D838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6069585"/>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8" r:id="rId12"/>
    <p:sldLayoutId id="2147483909" r:id="rId1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5.xml"/><Relationship Id="rId4" Type="http://schemas.openxmlformats.org/officeDocument/2006/relationships/image" Target="../media/image61.png"/></Relationships>
</file>

<file path=ppt/slides/_rels/slide10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5.xml"/></Relationships>
</file>

<file path=ppt/slides/_rels/slide10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5.xml"/></Relationships>
</file>

<file path=ppt/slides/_rels/slide10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5.xml"/></Relationships>
</file>

<file path=ppt/slides/_rels/slide10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5.xml"/></Relationships>
</file>

<file path=ppt/slides/_rels/slide107.xml.rels><?xml version="1.0" encoding="UTF-8" standalone="yes"?>
<Relationships xmlns="http://schemas.openxmlformats.org/package/2006/relationships"><Relationship Id="rId2" Type="http://schemas.openxmlformats.org/officeDocument/2006/relationships/hyperlink" Target="https://www.securityondemand.com/insider-uses-steganography-steal-trade-secrets-china/" TargetMode="External"/><Relationship Id="rId1" Type="http://schemas.openxmlformats.org/officeDocument/2006/relationships/slideLayout" Target="../slideLayouts/slideLayout1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15.xml"/></Relationships>
</file>

<file path=ppt/slides/_rels/slide110.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hyperlink" Target="https://github.com/3gstudent/Worse-PDF" TargetMode="External"/><Relationship Id="rId2" Type="http://schemas.openxmlformats.org/officeDocument/2006/relationships/hyperlink" Target="https://github.com/curi0usJack/luckystrike" TargetMode="External"/><Relationship Id="rId1" Type="http://schemas.openxmlformats.org/officeDocument/2006/relationships/slideLayout" Target="../slideLayouts/slideLayout15.xml"/><Relationship Id="rId6" Type="http://schemas.openxmlformats.org/officeDocument/2006/relationships/hyperlink" Target="https://github.com/khr0x40sh/MacroShop" TargetMode="External"/><Relationship Id="rId5" Type="http://schemas.openxmlformats.org/officeDocument/2006/relationships/hyperlink" Target="https://github.com/FSecureLABS/wePWNise" TargetMode="External"/><Relationship Id="rId4" Type="http://schemas.openxmlformats.org/officeDocument/2006/relationships/hyperlink" Target="https://github.com/0xdeadbeefJERKY/Office-DDE-Payloads" TargetMode="External"/></Relationships>
</file>

<file path=ppt/slides/_rels/slide111.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hyperlink" Target="http://uk.norton.com/top-5-viruses/promo" TargetMode="External"/><Relationship Id="rId2" Type="http://schemas.openxmlformats.org/officeDocument/2006/relationships/hyperlink" Target="https://web.archive.org/web/20070923005429/http:/news.zdnet.com/2100-9595_22-520435.html?" TargetMode="External"/><Relationship Id="rId1" Type="http://schemas.openxmlformats.org/officeDocument/2006/relationships/slideLayout" Target="../slideLayouts/slideLayout15.xml"/><Relationship Id="rId5" Type="http://schemas.openxmlformats.org/officeDocument/2006/relationships/hyperlink" Target="http://archive.wired.com/wired/archive/11.07/slammer.html" TargetMode="External"/><Relationship Id="rId4" Type="http://schemas.openxmlformats.org/officeDocument/2006/relationships/hyperlink" Target="http://www.taipeitimes.com/News/worldbiz/archives/2004/01/29/2003096671"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3" Type="http://schemas.openxmlformats.org/officeDocument/2006/relationships/hyperlink" Target="http://www.pcmag.com/article2/0%2C2817%2C2499469%2C00.asp" TargetMode="External"/><Relationship Id="rId2" Type="http://schemas.openxmlformats.org/officeDocument/2006/relationships/image" Target="../media/image19.jpg"/><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5.xml"/><Relationship Id="rId4" Type="http://schemas.openxmlformats.org/officeDocument/2006/relationships/hyperlink" Target="http://www.pcmag.com/article2/0%2C2817%2C2499469%2C00.asp" TargetMode="External"/></Relationships>
</file>

<file path=ppt/slides/_rels/slide6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3" Type="http://schemas.openxmlformats.org/officeDocument/2006/relationships/hyperlink" Target="http://www.darkreading.com/endpoint/las-vegas-rust-belt-hit-hardest-by-ransomware------------/d/d-id/1327664" TargetMode="External"/><Relationship Id="rId2" Type="http://schemas.openxmlformats.org/officeDocument/2006/relationships/image" Target="../media/image23.jpg"/><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3" Type="http://schemas.openxmlformats.org/officeDocument/2006/relationships/hyperlink" Target="http://www.ic3.gov/default.aspx" TargetMode="External"/><Relationship Id="rId2" Type="http://schemas.openxmlformats.org/officeDocument/2006/relationships/hyperlink" Target="http://www.ic3.gov/media/2016/160915.aspx" TargetMode="External"/><Relationship Id="rId1" Type="http://schemas.openxmlformats.org/officeDocument/2006/relationships/slideLayout" Target="../slideLayouts/slideLayout15.xml"/><Relationship Id="rId4" Type="http://schemas.openxmlformats.org/officeDocument/2006/relationships/image" Target="../media/image25.jpg"/></Relationships>
</file>

<file path=ppt/slides/_rels/slide6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mailto:fines@fbi.gov" TargetMode="External"/><Relationship Id="rId1" Type="http://schemas.openxmlformats.org/officeDocument/2006/relationships/slideLayout" Target="../slideLayouts/slideLayout15.xml"/><Relationship Id="rId4" Type="http://schemas.openxmlformats.org/officeDocument/2006/relationships/image" Target="../media/image27.jpg"/></Relationships>
</file>

<file path=ppt/slides/_rels/slide6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15.xml"/><Relationship Id="rId4" Type="http://schemas.openxmlformats.org/officeDocument/2006/relationships/hyperlink" Target="http://www.wired.com/2015/09/hacker-lexicon-guide-ransomware-scary-hack-thats-rise/"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15.xml"/><Relationship Id="rId5" Type="http://schemas.openxmlformats.org/officeDocument/2006/relationships/hyperlink" Target="http://thehackernews.com/2016/04/ransomware-decrypt-tool.html" TargetMode="External"/><Relationship Id="rId4" Type="http://schemas.openxmlformats.org/officeDocument/2006/relationships/hyperlink" Target="http://www.wired.com/2015/09/hacker-lexicon-guide-ransomware-scary-hack-thats-rise/"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15.xml"/><Relationship Id="rId4" Type="http://schemas.openxmlformats.org/officeDocument/2006/relationships/hyperlink" Target="http://www.bleepingcomputer.com/news/security/new-scheme-spread-popcorn-time-ransomware-get-chance-of-free-dPeacrgyepti2o6n-key/" TargetMode="External"/></Relationships>
</file>

<file path=ppt/slides/_rels/slide7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15.xml"/><Relationship Id="rId5" Type="http://schemas.openxmlformats.org/officeDocument/2006/relationships/hyperlink" Target="http://www.zdnet.com/article/android-ransomware-attacks-have-grown-by-50-percent-in-a-year/" TargetMode="External"/><Relationship Id="rId4" Type="http://schemas.openxmlformats.org/officeDocument/2006/relationships/hyperlink" Target="http://www.wired.com/2015/09/hacker-lexicon-guide-ransomware-scary-hack-thats-rise/" TargetMode="External"/></Relationships>
</file>

<file path=ppt/slides/_rels/slide7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png"/><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hyperlink" Target="https://www.nomoreransom.org/" TargetMode="External"/><Relationship Id="rId1" Type="http://schemas.openxmlformats.org/officeDocument/2006/relationships/slideLayout" Target="../slideLayouts/slideLayout15.xml"/><Relationship Id="rId4" Type="http://schemas.openxmlformats.org/officeDocument/2006/relationships/image" Target="../media/image51.jpg"/></Relationships>
</file>

<file path=ppt/slides/_rels/slide9.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15.xml"/></Relationships>
</file>

<file path=ppt/slides/_rels/slide90.xml.rels><?xml version="1.0" encoding="UTF-8" standalone="yes"?>
<Relationships xmlns="http://schemas.openxmlformats.org/package/2006/relationships"><Relationship Id="rId3" Type="http://schemas.openxmlformats.org/officeDocument/2006/relationships/hyperlink" Target="http://www.axiomcyber.com/" TargetMode="External"/><Relationship Id="rId7" Type="http://schemas.openxmlformats.org/officeDocument/2006/relationships/image" Target="../media/image54.png"/><Relationship Id="rId2" Type="http://schemas.openxmlformats.org/officeDocument/2006/relationships/hyperlink" Target="http://www.rm-ransomwarerecovery.com/" TargetMode="External"/><Relationship Id="rId1" Type="http://schemas.openxmlformats.org/officeDocument/2006/relationships/slideLayout" Target="../slideLayouts/slideLayout15.xml"/><Relationship Id="rId6" Type="http://schemas.openxmlformats.org/officeDocument/2006/relationships/image" Target="../media/image53.png"/><Relationship Id="rId5" Type="http://schemas.openxmlformats.org/officeDocument/2006/relationships/image" Target="../media/image52.jpg"/><Relationship Id="rId4" Type="http://schemas.openxmlformats.org/officeDocument/2006/relationships/hyperlink" Target="http://www.secureditsolutions.com/" TargetMode="External"/></Relationships>
</file>

<file path=ppt/slides/_rels/slide91.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g"/><Relationship Id="rId1" Type="http://schemas.openxmlformats.org/officeDocument/2006/relationships/slideLayout" Target="../slideLayouts/slideLayout15.xml"/><Relationship Id="rId4" Type="http://schemas.openxmlformats.org/officeDocument/2006/relationships/image" Target="../media/image58.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7349" y="420685"/>
            <a:ext cx="11026989" cy="915545"/>
          </a:xfrm>
        </p:spPr>
        <p:txBody>
          <a:bodyPr>
            <a:noAutofit/>
          </a:bodyPr>
          <a:lstStyle/>
          <a:p>
            <a:r>
              <a:rPr lang="en-US" sz="5400" b="1" dirty="0"/>
              <a:t>Malicious Code (Malware)</a:t>
            </a:r>
          </a:p>
        </p:txBody>
      </p:sp>
      <p:sp>
        <p:nvSpPr>
          <p:cNvPr id="3" name="Subtitle 2"/>
          <p:cNvSpPr>
            <a:spLocks noGrp="1"/>
          </p:cNvSpPr>
          <p:nvPr>
            <p:ph type="subTitle" idx="1"/>
          </p:nvPr>
        </p:nvSpPr>
        <p:spPr>
          <a:xfrm>
            <a:off x="3326239" y="4892771"/>
            <a:ext cx="5677546" cy="628999"/>
          </a:xfrm>
        </p:spPr>
        <p:txBody>
          <a:bodyPr>
            <a:noAutofit/>
          </a:bodyPr>
          <a:lstStyle/>
          <a:p>
            <a:r>
              <a:rPr lang="en-US" sz="3500" dirty="0"/>
              <a:t>Dr. Sajedul Talukder</a:t>
            </a:r>
          </a:p>
          <a:p>
            <a:endParaRPr lang="en-US" sz="3500" dirty="0"/>
          </a:p>
        </p:txBody>
      </p:sp>
      <p:sp>
        <p:nvSpPr>
          <p:cNvPr id="8" name="Title 1"/>
          <p:cNvSpPr txBox="1">
            <a:spLocks/>
          </p:cNvSpPr>
          <p:nvPr/>
        </p:nvSpPr>
        <p:spPr>
          <a:xfrm>
            <a:off x="1566862" y="4200042"/>
            <a:ext cx="9144000" cy="4026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accent2">
                    <a:lumMod val="75000"/>
                  </a:schemeClr>
                </a:solidFill>
              </a:rPr>
              <a:t>Lecture note</a:t>
            </a:r>
          </a:p>
        </p:txBody>
      </p:sp>
      <p:sp>
        <p:nvSpPr>
          <p:cNvPr id="4" name="Title 1">
            <a:extLst>
              <a:ext uri="{FF2B5EF4-FFF2-40B4-BE49-F238E27FC236}">
                <a16:creationId xmlns:a16="http://schemas.microsoft.com/office/drawing/2014/main" id="{A3340686-D2A0-EDC0-54E3-7CC1B1DE652C}"/>
              </a:ext>
            </a:extLst>
          </p:cNvPr>
          <p:cNvSpPr txBox="1">
            <a:spLocks/>
          </p:cNvSpPr>
          <p:nvPr/>
        </p:nvSpPr>
        <p:spPr>
          <a:xfrm>
            <a:off x="1550150" y="2793135"/>
            <a:ext cx="9144000" cy="4026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solidFill>
                  <a:srgbClr val="00297C"/>
                </a:solidFill>
              </a:rPr>
              <a:t>CS 5352/6352 Computer Security</a:t>
            </a:r>
          </a:p>
        </p:txBody>
      </p:sp>
    </p:spTree>
    <p:extLst>
      <p:ext uri="{BB962C8B-B14F-4D97-AF65-F5344CB8AC3E}">
        <p14:creationId xmlns:p14="http://schemas.microsoft.com/office/powerpoint/2010/main" val="2389565143"/>
      </p:ext>
    </p:extLst>
  </p:cSld>
  <p:clrMapOvr>
    <a:masterClrMapping/>
  </p:clrMapOvr>
  <mc:AlternateContent xmlns:mc="http://schemas.openxmlformats.org/markup-compatibility/2006" xmlns:p14="http://schemas.microsoft.com/office/powerpoint/2010/main">
    <mc:Choice Requires="p14">
      <p:transition spd="slow" p14:dur="2000" advTm="27080"/>
    </mc:Choice>
    <mc:Fallback xmlns="">
      <p:transition spd="slow" advTm="2708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64615" y="98552"/>
            <a:ext cx="3613785" cy="330835"/>
          </a:xfrm>
          <a:prstGeom prst="rect">
            <a:avLst/>
          </a:prstGeom>
        </p:spPr>
        <p:txBody>
          <a:bodyPr vert="horz" wrap="square" lIns="0" tIns="12700" rIns="0" bIns="0" rtlCol="0">
            <a:spAutoFit/>
          </a:bodyPr>
          <a:lstStyle/>
          <a:p>
            <a:pPr marL="12700">
              <a:spcBef>
                <a:spcPts val="100"/>
              </a:spcBef>
            </a:pPr>
            <a:r>
              <a:rPr sz="2000" b="1" dirty="0">
                <a:solidFill>
                  <a:srgbClr val="FFFFFF"/>
                </a:solidFill>
                <a:latin typeface="Arial"/>
                <a:cs typeface="Arial"/>
              </a:rPr>
              <a:t>CSCA0101 Computing</a:t>
            </a:r>
            <a:r>
              <a:rPr sz="2000" b="1" spc="-90" dirty="0">
                <a:solidFill>
                  <a:srgbClr val="FFFFFF"/>
                </a:solidFill>
                <a:latin typeface="Arial"/>
                <a:cs typeface="Arial"/>
              </a:rPr>
              <a:t> </a:t>
            </a:r>
            <a:r>
              <a:rPr sz="2000" b="1" dirty="0">
                <a:solidFill>
                  <a:srgbClr val="FFFFFF"/>
                </a:solidFill>
                <a:latin typeface="Arial"/>
                <a:cs typeface="Arial"/>
              </a:rPr>
              <a:t>Basics</a:t>
            </a:r>
            <a:endParaRPr sz="2000">
              <a:latin typeface="Arial"/>
              <a:cs typeface="Arial"/>
            </a:endParaRPr>
          </a:p>
        </p:txBody>
      </p:sp>
      <p:sp>
        <p:nvSpPr>
          <p:cNvPr id="5" name="object 5"/>
          <p:cNvSpPr txBox="1"/>
          <p:nvPr/>
        </p:nvSpPr>
        <p:spPr>
          <a:xfrm>
            <a:off x="10195815" y="6482564"/>
            <a:ext cx="178435" cy="294953"/>
          </a:xfrm>
          <a:prstGeom prst="rect">
            <a:avLst/>
          </a:prstGeom>
        </p:spPr>
        <p:txBody>
          <a:bodyPr vert="horz" wrap="square" lIns="0" tIns="0" rIns="0" bIns="0" rtlCol="0">
            <a:spAutoFit/>
          </a:bodyPr>
          <a:lstStyle/>
          <a:p>
            <a:pPr marL="25400">
              <a:lnSpc>
                <a:spcPts val="2285"/>
              </a:lnSpc>
            </a:pPr>
            <a:fld id="{81D60167-4931-47E6-BA6A-407CBD079E47}" type="slidenum">
              <a:rPr sz="2000" b="1" dirty="0">
                <a:solidFill>
                  <a:srgbClr val="FFFFFF"/>
                </a:solidFill>
                <a:latin typeface="Times New Roman"/>
                <a:cs typeface="Times New Roman"/>
              </a:rPr>
              <a:pPr marL="25400">
                <a:lnSpc>
                  <a:spcPts val="2285"/>
                </a:lnSpc>
              </a:pPr>
              <a:t>9</a:t>
            </a:fld>
            <a:endParaRPr sz="2000">
              <a:latin typeface="Times New Roman"/>
              <a:cs typeface="Times New Roman"/>
            </a:endParaRPr>
          </a:p>
        </p:txBody>
      </p:sp>
      <p:sp>
        <p:nvSpPr>
          <p:cNvPr id="3" name="object 3"/>
          <p:cNvSpPr txBox="1">
            <a:spLocks noGrp="1"/>
          </p:cNvSpPr>
          <p:nvPr>
            <p:ph type="title"/>
          </p:nvPr>
        </p:nvSpPr>
        <p:spPr>
          <a:xfrm>
            <a:off x="930442" y="98552"/>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5" dirty="0"/>
              <a:t>Malware</a:t>
            </a:r>
          </a:p>
        </p:txBody>
      </p:sp>
      <p:sp>
        <p:nvSpPr>
          <p:cNvPr id="4" name="object 4"/>
          <p:cNvSpPr txBox="1"/>
          <p:nvPr/>
        </p:nvSpPr>
        <p:spPr>
          <a:xfrm>
            <a:off x="803120" y="982499"/>
            <a:ext cx="8560799" cy="382156"/>
          </a:xfrm>
          <a:prstGeom prst="rect">
            <a:avLst/>
          </a:prstGeom>
        </p:spPr>
        <p:txBody>
          <a:bodyPr vert="horz" wrap="square" lIns="0" tIns="12700" rIns="0" bIns="0" rtlCol="0">
            <a:spAutoFit/>
          </a:bodyPr>
          <a:lstStyle/>
          <a:p>
            <a:pPr marL="12700">
              <a:spcBef>
                <a:spcPts val="2020"/>
              </a:spcBef>
            </a:pPr>
            <a:r>
              <a:rPr lang="en-US" sz="2400" b="1" dirty="0">
                <a:latin typeface="Arial"/>
                <a:cs typeface="Arial"/>
              </a:rPr>
              <a:t>Trapdoor/Backdoor</a:t>
            </a:r>
            <a:endParaRPr sz="2400" dirty="0">
              <a:latin typeface="Arial"/>
              <a:cs typeface="Arial"/>
            </a:endParaRPr>
          </a:p>
        </p:txBody>
      </p:sp>
      <p:sp>
        <p:nvSpPr>
          <p:cNvPr id="6" name="Rectangle 5">
            <a:extLst>
              <a:ext uri="{FF2B5EF4-FFF2-40B4-BE49-F238E27FC236}">
                <a16:creationId xmlns:a16="http://schemas.microsoft.com/office/drawing/2014/main" id="{C992D910-2429-2E41-8638-E4F58D13D9BE}"/>
              </a:ext>
            </a:extLst>
          </p:cNvPr>
          <p:cNvSpPr/>
          <p:nvPr/>
        </p:nvSpPr>
        <p:spPr>
          <a:xfrm>
            <a:off x="803120" y="1559311"/>
            <a:ext cx="7866927" cy="5211683"/>
          </a:xfrm>
          <a:prstGeom prst="rect">
            <a:avLst/>
          </a:prstGeom>
        </p:spPr>
        <p:txBody>
          <a:bodyPr wrap="square">
            <a:spAutoFit/>
          </a:bodyPr>
          <a:lstStyle/>
          <a:p>
            <a:pPr marL="469900" indent="-457834">
              <a:spcBef>
                <a:spcPts val="2014"/>
              </a:spcBef>
              <a:buChar char="•"/>
              <a:tabLst>
                <a:tab pos="469900" algn="l"/>
                <a:tab pos="470534" algn="l"/>
              </a:tabLst>
            </a:pPr>
            <a:r>
              <a:rPr lang="en-US" dirty="0"/>
              <a:t>It can be used by anyone who discovers the trapdoor by accident or exhaustive trials.</a:t>
            </a:r>
          </a:p>
          <a:p>
            <a:pPr marL="469900" indent="-457834">
              <a:spcBef>
                <a:spcPts val="2014"/>
              </a:spcBef>
              <a:buChar char="•"/>
              <a:tabLst>
                <a:tab pos="469900" algn="l"/>
                <a:tab pos="470534" algn="l"/>
              </a:tabLst>
            </a:pPr>
            <a:r>
              <a:rPr lang="en-US" dirty="0"/>
              <a:t>Examples of trapdoors in program development which can be abused </a:t>
            </a:r>
          </a:p>
          <a:p>
            <a:pPr marL="927100" lvl="1" indent="-457834">
              <a:spcBef>
                <a:spcPts val="2014"/>
              </a:spcBef>
              <a:buChar char="•"/>
              <a:tabLst>
                <a:tab pos="469900" algn="l"/>
                <a:tab pos="470534" algn="l"/>
              </a:tabLst>
            </a:pPr>
            <a:r>
              <a:rPr lang="en-US" dirty="0"/>
              <a:t>Debugging/testing software modules using drivers and stubs and debug control sequences </a:t>
            </a:r>
          </a:p>
          <a:p>
            <a:pPr marL="927100" lvl="1" indent="-457834">
              <a:spcBef>
                <a:spcPts val="2014"/>
              </a:spcBef>
              <a:buChar char="•"/>
              <a:tabLst>
                <a:tab pos="469900" algn="l"/>
                <a:tab pos="470534" algn="l"/>
              </a:tabLst>
            </a:pPr>
            <a:r>
              <a:rPr lang="en-US" dirty="0"/>
              <a:t>Poor quality program, </a:t>
            </a:r>
            <a:r>
              <a:rPr lang="en-US" dirty="0" err="1"/>
              <a:t>e.g</a:t>
            </a:r>
            <a:r>
              <a:rPr lang="en-US" dirty="0"/>
              <a:t> use of CASE statement which captures all “defaults” </a:t>
            </a:r>
          </a:p>
          <a:p>
            <a:pPr marL="927100" lvl="1" indent="-457834">
              <a:spcBef>
                <a:spcPts val="2014"/>
              </a:spcBef>
              <a:buChar char="•"/>
              <a:tabLst>
                <a:tab pos="469900" algn="l"/>
                <a:tab pos="470534" algn="l"/>
              </a:tabLst>
            </a:pPr>
            <a:r>
              <a:rPr lang="en-US" dirty="0"/>
              <a:t>Unused opcodes in hardware design which can be exploited to do other undocumented things</a:t>
            </a:r>
          </a:p>
          <a:p>
            <a:pPr marL="469900" indent="-457834">
              <a:spcBef>
                <a:spcPts val="2014"/>
              </a:spcBef>
              <a:buChar char="•"/>
              <a:tabLst>
                <a:tab pos="469900" algn="l"/>
                <a:tab pos="470534" algn="l"/>
              </a:tabLst>
            </a:pPr>
            <a:r>
              <a:rPr lang="en-US" dirty="0"/>
              <a:t>Trapdoors are generally desirable in program development</a:t>
            </a:r>
          </a:p>
          <a:p>
            <a:pPr marL="927100" lvl="1" indent="-457834">
              <a:spcBef>
                <a:spcPts val="2014"/>
              </a:spcBef>
              <a:buChar char="•"/>
              <a:tabLst>
                <a:tab pos="469900" algn="l"/>
                <a:tab pos="470534" algn="l"/>
              </a:tabLst>
            </a:pPr>
            <a:r>
              <a:rPr lang="en-US" dirty="0"/>
              <a:t>auditors introduce fictitious transaction and trace the effect </a:t>
            </a:r>
          </a:p>
          <a:p>
            <a:pPr marL="927100" lvl="1" indent="-457834">
              <a:spcBef>
                <a:spcPts val="2014"/>
              </a:spcBef>
              <a:buChar char="•"/>
              <a:tabLst>
                <a:tab pos="469900" algn="l"/>
                <a:tab pos="470534" algn="l"/>
              </a:tabLst>
            </a:pPr>
            <a:r>
              <a:rPr lang="en-US" dirty="0"/>
              <a:t>important for program maintenance</a:t>
            </a:r>
            <a:endParaRPr lang="en-US" sz="2800" dirty="0">
              <a:latin typeface="Arial"/>
              <a:cs typeface="Arial"/>
            </a:endParaRPr>
          </a:p>
        </p:txBody>
      </p:sp>
    </p:spTree>
    <p:extLst>
      <p:ext uri="{BB962C8B-B14F-4D97-AF65-F5344CB8AC3E}">
        <p14:creationId xmlns:p14="http://schemas.microsoft.com/office/powerpoint/2010/main" val="13597906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4541D-463C-41FD-B78D-BD08AB97107A}"/>
              </a:ext>
            </a:extLst>
          </p:cNvPr>
          <p:cNvSpPr>
            <a:spLocks noGrp="1"/>
          </p:cNvSpPr>
          <p:nvPr>
            <p:ph type="title"/>
          </p:nvPr>
        </p:nvSpPr>
        <p:spPr/>
        <p:txBody>
          <a:bodyPr/>
          <a:lstStyle/>
          <a:p>
            <a:r>
              <a:rPr lang="en-US" dirty="0"/>
              <a:t>Before Creating ADS</a:t>
            </a:r>
          </a:p>
        </p:txBody>
      </p:sp>
      <p:sp>
        <p:nvSpPr>
          <p:cNvPr id="3" name="Content Placeholder 2">
            <a:extLst>
              <a:ext uri="{FF2B5EF4-FFF2-40B4-BE49-F238E27FC236}">
                <a16:creationId xmlns:a16="http://schemas.microsoft.com/office/drawing/2014/main" id="{68DFAECE-75B2-43A4-B71A-4770033A69AB}"/>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3DA13C09-0AC9-434A-AA51-080432BDB1A1}"/>
              </a:ext>
            </a:extLst>
          </p:cNvPr>
          <p:cNvPicPr>
            <a:picLocks noChangeAspect="1"/>
          </p:cNvPicPr>
          <p:nvPr/>
        </p:nvPicPr>
        <p:blipFill>
          <a:blip r:embed="rId2"/>
          <a:stretch>
            <a:fillRect/>
          </a:stretch>
        </p:blipFill>
        <p:spPr>
          <a:xfrm>
            <a:off x="6563557" y="4314112"/>
            <a:ext cx="5628443" cy="1143007"/>
          </a:xfrm>
          <a:prstGeom prst="rect">
            <a:avLst/>
          </a:prstGeom>
        </p:spPr>
      </p:pic>
      <p:pic>
        <p:nvPicPr>
          <p:cNvPr id="11" name="Picture 10">
            <a:extLst>
              <a:ext uri="{FF2B5EF4-FFF2-40B4-BE49-F238E27FC236}">
                <a16:creationId xmlns:a16="http://schemas.microsoft.com/office/drawing/2014/main" id="{348386AB-8536-4309-97ED-B2A791CFE1BD}"/>
              </a:ext>
            </a:extLst>
          </p:cNvPr>
          <p:cNvPicPr>
            <a:picLocks noChangeAspect="1"/>
          </p:cNvPicPr>
          <p:nvPr/>
        </p:nvPicPr>
        <p:blipFill>
          <a:blip r:embed="rId3"/>
          <a:stretch>
            <a:fillRect/>
          </a:stretch>
        </p:blipFill>
        <p:spPr>
          <a:xfrm>
            <a:off x="780051" y="1910016"/>
            <a:ext cx="8200516" cy="1258086"/>
          </a:xfrm>
          <a:prstGeom prst="rect">
            <a:avLst/>
          </a:prstGeom>
        </p:spPr>
      </p:pic>
      <p:pic>
        <p:nvPicPr>
          <p:cNvPr id="12" name="Picture 11">
            <a:extLst>
              <a:ext uri="{FF2B5EF4-FFF2-40B4-BE49-F238E27FC236}">
                <a16:creationId xmlns:a16="http://schemas.microsoft.com/office/drawing/2014/main" id="{DEDCF026-31F5-470F-9512-5A41AB83DBA1}"/>
              </a:ext>
            </a:extLst>
          </p:cNvPr>
          <p:cNvPicPr>
            <a:picLocks noChangeAspect="1"/>
          </p:cNvPicPr>
          <p:nvPr/>
        </p:nvPicPr>
        <p:blipFill>
          <a:blip r:embed="rId4"/>
          <a:stretch>
            <a:fillRect/>
          </a:stretch>
        </p:blipFill>
        <p:spPr>
          <a:xfrm>
            <a:off x="780051" y="3232384"/>
            <a:ext cx="5702423" cy="2796204"/>
          </a:xfrm>
          <a:prstGeom prst="rect">
            <a:avLst/>
          </a:prstGeom>
        </p:spPr>
      </p:pic>
    </p:spTree>
    <p:extLst>
      <p:ext uri="{BB962C8B-B14F-4D97-AF65-F5344CB8AC3E}">
        <p14:creationId xmlns:p14="http://schemas.microsoft.com/office/powerpoint/2010/main" val="224291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6FD8A-0F9C-4C74-8D9C-43F84CF6D2D0}"/>
              </a:ext>
            </a:extLst>
          </p:cNvPr>
          <p:cNvSpPr>
            <a:spLocks noGrp="1"/>
          </p:cNvSpPr>
          <p:nvPr>
            <p:ph type="title"/>
          </p:nvPr>
        </p:nvSpPr>
        <p:spPr/>
        <p:txBody>
          <a:bodyPr/>
          <a:lstStyle/>
          <a:p>
            <a:r>
              <a:rPr lang="en-US" dirty="0"/>
              <a:t>Comparison of Directory Listings: </a:t>
            </a:r>
            <a:br>
              <a:rPr lang="en-US" dirty="0"/>
            </a:br>
            <a:r>
              <a:rPr lang="en-US" dirty="0"/>
              <a:t>Before &amp; After</a:t>
            </a:r>
          </a:p>
        </p:txBody>
      </p:sp>
      <p:sp>
        <p:nvSpPr>
          <p:cNvPr id="3" name="Content Placeholder 2">
            <a:extLst>
              <a:ext uri="{FF2B5EF4-FFF2-40B4-BE49-F238E27FC236}">
                <a16:creationId xmlns:a16="http://schemas.microsoft.com/office/drawing/2014/main" id="{FA60D957-7106-4156-8118-E83A1E9BB3A5}"/>
              </a:ext>
            </a:extLst>
          </p:cNvPr>
          <p:cNvSpPr>
            <a:spLocks noGrp="1"/>
          </p:cNvSpPr>
          <p:nvPr>
            <p:ph idx="1"/>
          </p:nvPr>
        </p:nvSpPr>
        <p:spPr>
          <a:xfrm>
            <a:off x="1097280" y="4385569"/>
            <a:ext cx="10058400" cy="2074214"/>
          </a:xfrm>
        </p:spPr>
        <p:txBody>
          <a:bodyPr>
            <a:normAutofit/>
          </a:bodyPr>
          <a:lstStyle/>
          <a:p>
            <a:r>
              <a:rPr lang="en-US" dirty="0"/>
              <a:t>The </a:t>
            </a:r>
            <a:r>
              <a:rPr lang="en-US" u="sng" dirty="0"/>
              <a:t>file size remains unchanged</a:t>
            </a:r>
            <a:r>
              <a:rPr lang="en-US" dirty="0"/>
              <a:t> as evidenced by the prefix 22 in CS409.txt when checking the directory listing</a:t>
            </a:r>
          </a:p>
          <a:p>
            <a:pPr lvl="1"/>
            <a:r>
              <a:rPr lang="en-US" dirty="0"/>
              <a:t>Implies that you could have many ADS files within a file without your knowledge</a:t>
            </a:r>
          </a:p>
        </p:txBody>
      </p:sp>
      <p:pic>
        <p:nvPicPr>
          <p:cNvPr id="8" name="Picture 7">
            <a:extLst>
              <a:ext uri="{FF2B5EF4-FFF2-40B4-BE49-F238E27FC236}">
                <a16:creationId xmlns:a16="http://schemas.microsoft.com/office/drawing/2014/main" id="{F1621026-BB0C-46AD-9DD3-F9684453E858}"/>
              </a:ext>
            </a:extLst>
          </p:cNvPr>
          <p:cNvPicPr>
            <a:picLocks noChangeAspect="1"/>
          </p:cNvPicPr>
          <p:nvPr/>
        </p:nvPicPr>
        <p:blipFill>
          <a:blip r:embed="rId2"/>
          <a:stretch>
            <a:fillRect/>
          </a:stretch>
        </p:blipFill>
        <p:spPr>
          <a:xfrm>
            <a:off x="6096000" y="1682310"/>
            <a:ext cx="6075316" cy="2680574"/>
          </a:xfrm>
          <a:prstGeom prst="rect">
            <a:avLst/>
          </a:prstGeom>
        </p:spPr>
      </p:pic>
      <p:pic>
        <p:nvPicPr>
          <p:cNvPr id="10" name="Picture 9">
            <a:extLst>
              <a:ext uri="{FF2B5EF4-FFF2-40B4-BE49-F238E27FC236}">
                <a16:creationId xmlns:a16="http://schemas.microsoft.com/office/drawing/2014/main" id="{F3260680-027E-429E-88F4-2CDE49D44361}"/>
              </a:ext>
            </a:extLst>
          </p:cNvPr>
          <p:cNvPicPr>
            <a:picLocks noChangeAspect="1"/>
          </p:cNvPicPr>
          <p:nvPr/>
        </p:nvPicPr>
        <p:blipFill>
          <a:blip r:embed="rId3"/>
          <a:stretch>
            <a:fillRect/>
          </a:stretch>
        </p:blipFill>
        <p:spPr>
          <a:xfrm>
            <a:off x="51164" y="1733420"/>
            <a:ext cx="5831645" cy="2638342"/>
          </a:xfrm>
          <a:prstGeom prst="rect">
            <a:avLst/>
          </a:prstGeom>
        </p:spPr>
      </p:pic>
    </p:spTree>
    <p:extLst>
      <p:ext uri="{BB962C8B-B14F-4D97-AF65-F5344CB8AC3E}">
        <p14:creationId xmlns:p14="http://schemas.microsoft.com/office/powerpoint/2010/main" val="197013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6FD8A-0F9C-4C74-8D9C-43F84CF6D2D0}"/>
              </a:ext>
            </a:extLst>
          </p:cNvPr>
          <p:cNvSpPr>
            <a:spLocks noGrp="1"/>
          </p:cNvSpPr>
          <p:nvPr>
            <p:ph type="title"/>
          </p:nvPr>
        </p:nvSpPr>
        <p:spPr/>
        <p:txBody>
          <a:bodyPr/>
          <a:lstStyle/>
          <a:p>
            <a:r>
              <a:rPr lang="en-US" dirty="0"/>
              <a:t>Risks</a:t>
            </a:r>
          </a:p>
        </p:txBody>
      </p:sp>
      <p:sp>
        <p:nvSpPr>
          <p:cNvPr id="3" name="Content Placeholder 2">
            <a:extLst>
              <a:ext uri="{FF2B5EF4-FFF2-40B4-BE49-F238E27FC236}">
                <a16:creationId xmlns:a16="http://schemas.microsoft.com/office/drawing/2014/main" id="{FA60D957-7106-4156-8118-E83A1E9BB3A5}"/>
              </a:ext>
            </a:extLst>
          </p:cNvPr>
          <p:cNvSpPr>
            <a:spLocks noGrp="1"/>
          </p:cNvSpPr>
          <p:nvPr>
            <p:ph idx="1"/>
          </p:nvPr>
        </p:nvSpPr>
        <p:spPr>
          <a:xfrm>
            <a:off x="1097280" y="1845733"/>
            <a:ext cx="10058400" cy="4386391"/>
          </a:xfrm>
        </p:spPr>
        <p:txBody>
          <a:bodyPr>
            <a:normAutofit/>
          </a:bodyPr>
          <a:lstStyle/>
          <a:p>
            <a:r>
              <a:rPr lang="en-US" dirty="0"/>
              <a:t>Because of the subtle changes, it’s </a:t>
            </a:r>
            <a:r>
              <a:rPr lang="en-US" u="sng" dirty="0"/>
              <a:t>difficult</a:t>
            </a:r>
            <a:r>
              <a:rPr lang="en-US" dirty="0"/>
              <a:t> to detect ADS files unless you use a third-party tool</a:t>
            </a:r>
          </a:p>
          <a:p>
            <a:r>
              <a:rPr lang="en-US" dirty="0"/>
              <a:t>Enables information to be hidden within other files which can be a security risk</a:t>
            </a:r>
          </a:p>
          <a:p>
            <a:r>
              <a:rPr lang="en-US" dirty="0"/>
              <a:t>Example: </a:t>
            </a:r>
          </a:p>
          <a:p>
            <a:pPr lvl="1"/>
            <a:r>
              <a:rPr lang="en-US" dirty="0"/>
              <a:t>echo c:\windows\system32\cmd.exe &gt; CS409Hack.txt:hidden</a:t>
            </a:r>
          </a:p>
          <a:p>
            <a:pPr lvl="1"/>
            <a:r>
              <a:rPr lang="en-US" dirty="0"/>
              <a:t>The above command copies the Windows calculator program into an ADS file called cmd.exe, which is linked to CS409Hack.txt</a:t>
            </a:r>
          </a:p>
          <a:p>
            <a:pPr lvl="1"/>
            <a:endParaRPr lang="en-US" dirty="0"/>
          </a:p>
        </p:txBody>
      </p:sp>
    </p:spTree>
    <p:extLst>
      <p:ext uri="{BB962C8B-B14F-4D97-AF65-F5344CB8AC3E}">
        <p14:creationId xmlns:p14="http://schemas.microsoft.com/office/powerpoint/2010/main" val="344088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6BF3A-7839-4730-9BBC-20C2B3A5B512}"/>
              </a:ext>
            </a:extLst>
          </p:cNvPr>
          <p:cNvSpPr>
            <a:spLocks noGrp="1"/>
          </p:cNvSpPr>
          <p:nvPr>
            <p:ph type="title"/>
          </p:nvPr>
        </p:nvSpPr>
        <p:spPr/>
        <p:txBody>
          <a:bodyPr/>
          <a:lstStyle/>
          <a:p>
            <a:r>
              <a:rPr lang="en-US" dirty="0"/>
              <a:t>ADS Risk Example</a:t>
            </a:r>
          </a:p>
        </p:txBody>
      </p:sp>
      <p:sp>
        <p:nvSpPr>
          <p:cNvPr id="3" name="Content Placeholder 2">
            <a:extLst>
              <a:ext uri="{FF2B5EF4-FFF2-40B4-BE49-F238E27FC236}">
                <a16:creationId xmlns:a16="http://schemas.microsoft.com/office/drawing/2014/main" id="{E4A567BA-ECCA-45E6-BFC6-9D6B9DE61FD8}"/>
              </a:ext>
            </a:extLst>
          </p:cNvPr>
          <p:cNvSpPr>
            <a:spLocks noGrp="1"/>
          </p:cNvSpPr>
          <p:nvPr>
            <p:ph idx="1"/>
          </p:nvPr>
        </p:nvSpPr>
        <p:spPr/>
        <p:txBody>
          <a:bodyPr/>
          <a:lstStyle/>
          <a:p>
            <a:r>
              <a:rPr lang="en-US" dirty="0"/>
              <a:t>To launch the hidden cmd.exe copy from its ADS in CS409Hack.txt, an attacker can run the following command</a:t>
            </a:r>
          </a:p>
          <a:p>
            <a:pPr lvl="1"/>
            <a:r>
              <a:rPr lang="en-US" dirty="0"/>
              <a:t>start CS409Hack.txt:hidden</a:t>
            </a:r>
          </a:p>
          <a:p>
            <a:endParaRPr lang="en-US" dirty="0"/>
          </a:p>
        </p:txBody>
      </p:sp>
      <p:pic>
        <p:nvPicPr>
          <p:cNvPr id="7" name="Picture 6">
            <a:extLst>
              <a:ext uri="{FF2B5EF4-FFF2-40B4-BE49-F238E27FC236}">
                <a16:creationId xmlns:a16="http://schemas.microsoft.com/office/drawing/2014/main" id="{CA7D9EED-FFA1-48A3-85A2-7B4F5E7B030D}"/>
              </a:ext>
            </a:extLst>
          </p:cNvPr>
          <p:cNvPicPr>
            <a:picLocks noChangeAspect="1"/>
          </p:cNvPicPr>
          <p:nvPr/>
        </p:nvPicPr>
        <p:blipFill>
          <a:blip r:embed="rId2"/>
          <a:stretch>
            <a:fillRect/>
          </a:stretch>
        </p:blipFill>
        <p:spPr>
          <a:xfrm>
            <a:off x="2333415" y="3487129"/>
            <a:ext cx="7172555" cy="2972656"/>
          </a:xfrm>
          <a:prstGeom prst="rect">
            <a:avLst/>
          </a:prstGeom>
        </p:spPr>
      </p:pic>
    </p:spTree>
    <p:extLst>
      <p:ext uri="{BB962C8B-B14F-4D97-AF65-F5344CB8AC3E}">
        <p14:creationId xmlns:p14="http://schemas.microsoft.com/office/powerpoint/2010/main" val="37060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AFE44-B0C6-403D-9060-785E8CD06738}"/>
              </a:ext>
            </a:extLst>
          </p:cNvPr>
          <p:cNvSpPr>
            <a:spLocks noGrp="1"/>
          </p:cNvSpPr>
          <p:nvPr>
            <p:ph type="title"/>
          </p:nvPr>
        </p:nvSpPr>
        <p:spPr/>
        <p:txBody>
          <a:bodyPr/>
          <a:lstStyle/>
          <a:p>
            <a:r>
              <a:rPr lang="en-US" dirty="0"/>
              <a:t>Data Hiding</a:t>
            </a:r>
          </a:p>
        </p:txBody>
      </p:sp>
      <p:sp>
        <p:nvSpPr>
          <p:cNvPr id="3" name="Content Placeholder 2">
            <a:extLst>
              <a:ext uri="{FF2B5EF4-FFF2-40B4-BE49-F238E27FC236}">
                <a16:creationId xmlns:a16="http://schemas.microsoft.com/office/drawing/2014/main" id="{3B73D54A-9460-4D51-B925-FD774F7EA7C5}"/>
              </a:ext>
            </a:extLst>
          </p:cNvPr>
          <p:cNvSpPr>
            <a:spLocks noGrp="1"/>
          </p:cNvSpPr>
          <p:nvPr>
            <p:ph idx="1"/>
          </p:nvPr>
        </p:nvSpPr>
        <p:spPr>
          <a:xfrm>
            <a:off x="1097281" y="1845733"/>
            <a:ext cx="4548918" cy="4315369"/>
          </a:xfrm>
        </p:spPr>
        <p:txBody>
          <a:bodyPr>
            <a:normAutofit/>
          </a:bodyPr>
          <a:lstStyle/>
          <a:p>
            <a:r>
              <a:rPr lang="en-US" dirty="0"/>
              <a:t>Steganography</a:t>
            </a:r>
          </a:p>
          <a:p>
            <a:pPr lvl="1"/>
            <a:r>
              <a:rPr lang="en-US" dirty="0"/>
              <a:t>The art and science of writing hidden messages in such a way that </a:t>
            </a:r>
            <a:r>
              <a:rPr lang="en-US" u="sng" dirty="0"/>
              <a:t>no one</a:t>
            </a:r>
            <a:r>
              <a:rPr lang="en-US" dirty="0"/>
              <a:t>, apart from the sender and intended recipient, </a:t>
            </a:r>
            <a:r>
              <a:rPr lang="en-US" u="sng" dirty="0"/>
              <a:t>suspects the existence of the message</a:t>
            </a:r>
          </a:p>
          <a:p>
            <a:pPr marL="0" indent="0">
              <a:buNone/>
            </a:pPr>
            <a:endParaRPr lang="en-US" dirty="0"/>
          </a:p>
          <a:p>
            <a:pPr lvl="1"/>
            <a:endParaRPr lang="en-US" dirty="0"/>
          </a:p>
        </p:txBody>
      </p:sp>
      <p:pic>
        <p:nvPicPr>
          <p:cNvPr id="8" name="Picture 4" descr="Steganography: Hiding an image inside another | by Kelvin Salton do Prado |  Towards Data Science">
            <a:extLst>
              <a:ext uri="{FF2B5EF4-FFF2-40B4-BE49-F238E27FC236}">
                <a16:creationId xmlns:a16="http://schemas.microsoft.com/office/drawing/2014/main" id="{624F64F3-20E5-4979-A04C-FA2CF3A99C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2769" y="1898711"/>
            <a:ext cx="6529231" cy="3060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15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A8C5E-9ECF-4D28-A271-F8EB8A950D8E}"/>
              </a:ext>
            </a:extLst>
          </p:cNvPr>
          <p:cNvSpPr>
            <a:spLocks noGrp="1"/>
          </p:cNvSpPr>
          <p:nvPr>
            <p:ph type="title"/>
          </p:nvPr>
        </p:nvSpPr>
        <p:spPr/>
        <p:txBody>
          <a:bodyPr/>
          <a:lstStyle/>
          <a:p>
            <a:r>
              <a:rPr lang="en-US" dirty="0"/>
              <a:t>Steganography</a:t>
            </a:r>
          </a:p>
        </p:txBody>
      </p:sp>
      <p:sp>
        <p:nvSpPr>
          <p:cNvPr id="3" name="Content Placeholder 2">
            <a:extLst>
              <a:ext uri="{FF2B5EF4-FFF2-40B4-BE49-F238E27FC236}">
                <a16:creationId xmlns:a16="http://schemas.microsoft.com/office/drawing/2014/main" id="{08BE2F89-7998-4EFA-A560-35059BA659C4}"/>
              </a:ext>
            </a:extLst>
          </p:cNvPr>
          <p:cNvSpPr>
            <a:spLocks noGrp="1"/>
          </p:cNvSpPr>
          <p:nvPr>
            <p:ph idx="1"/>
          </p:nvPr>
        </p:nvSpPr>
        <p:spPr>
          <a:xfrm>
            <a:off x="1097280" y="1845734"/>
            <a:ext cx="5560972" cy="1794112"/>
          </a:xfrm>
        </p:spPr>
        <p:txBody>
          <a:bodyPr>
            <a:normAutofit fontScale="92500"/>
          </a:bodyPr>
          <a:lstStyle/>
          <a:p>
            <a:r>
              <a:rPr lang="en-US" dirty="0">
                <a:latin typeface="Palatino  "/>
              </a:rPr>
              <a:t>The advantage of steganography over cryptography alone is that messages </a:t>
            </a:r>
            <a:r>
              <a:rPr lang="en-US" u="sng" dirty="0">
                <a:latin typeface="Palatino  "/>
              </a:rPr>
              <a:t>do not attract attention</a:t>
            </a:r>
            <a:r>
              <a:rPr lang="en-US" dirty="0">
                <a:latin typeface="Palatino  "/>
              </a:rPr>
              <a:t> to themselves</a:t>
            </a:r>
          </a:p>
          <a:p>
            <a:endParaRPr lang="en-US" dirty="0">
              <a:latin typeface="Palatino  "/>
            </a:endParaRPr>
          </a:p>
        </p:txBody>
      </p:sp>
      <p:sp>
        <p:nvSpPr>
          <p:cNvPr id="9" name="Content Placeholder 2">
            <a:extLst>
              <a:ext uri="{FF2B5EF4-FFF2-40B4-BE49-F238E27FC236}">
                <a16:creationId xmlns:a16="http://schemas.microsoft.com/office/drawing/2014/main" id="{3661509C-58D1-4878-A48D-2C6A3382B80D}"/>
              </a:ext>
            </a:extLst>
          </p:cNvPr>
          <p:cNvSpPr txBox="1">
            <a:spLocks/>
          </p:cNvSpPr>
          <p:nvPr/>
        </p:nvSpPr>
        <p:spPr>
          <a:xfrm>
            <a:off x="1094616" y="3504758"/>
            <a:ext cx="10000104" cy="2801938"/>
          </a:xfrm>
          <a:prstGeom prst="rect">
            <a:avLst/>
          </a:prstGeom>
        </p:spPr>
        <p:txBody>
          <a:bodyPr vert="horz" lIns="0" tIns="45720" rIns="0" bIns="45720" rtlCol="0">
            <a:normAutofit/>
          </a:bodyPr>
          <a:lstStyle>
            <a:lvl1pPr marL="91440" indent="-91440" algn="l" defTabSz="914400" rtl="0" eaLnBrk="1" latinLnBrk="0" hangingPunct="1">
              <a:lnSpc>
                <a:spcPct val="150000"/>
              </a:lnSpc>
              <a:spcBef>
                <a:spcPts val="1200"/>
              </a:spcBef>
              <a:spcAft>
                <a:spcPts val="200"/>
              </a:spcAft>
              <a:buClr>
                <a:schemeClr val="accent1"/>
              </a:buClr>
              <a:buSzPct val="100000"/>
              <a:buFont typeface="Calibri" panose="020F0502020204030204" pitchFamily="34" charset="0"/>
              <a:buChar char=" "/>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5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5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5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5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r>
              <a:rPr lang="en-US" dirty="0">
                <a:latin typeface="Palatino  "/>
              </a:rPr>
              <a:t>If someone is unaware the message is even there, s/he won’t try to decipher it</a:t>
            </a:r>
          </a:p>
          <a:p>
            <a:pPr lvl="1"/>
            <a:r>
              <a:rPr lang="en-US" dirty="0">
                <a:latin typeface="Palatino  "/>
              </a:rPr>
              <a:t>Messages can be encrypted and hidden via steganography</a:t>
            </a:r>
          </a:p>
          <a:p>
            <a:pPr lvl="1"/>
            <a:r>
              <a:rPr lang="en-US" dirty="0"/>
              <a:t>A form of security through obscurity</a:t>
            </a:r>
          </a:p>
          <a:p>
            <a:pPr lvl="1"/>
            <a:r>
              <a:rPr lang="en-US" dirty="0"/>
              <a:t>The message is hidden in some other file such as a </a:t>
            </a:r>
            <a:r>
              <a:rPr lang="en-US" u="sng" dirty="0"/>
              <a:t>digital picture</a:t>
            </a:r>
            <a:r>
              <a:rPr lang="en-US" dirty="0"/>
              <a:t> or </a:t>
            </a:r>
            <a:r>
              <a:rPr lang="en-US" u="sng" dirty="0"/>
              <a:t>audio</a:t>
            </a:r>
            <a:r>
              <a:rPr lang="en-US" dirty="0"/>
              <a:t> file to defy detection</a:t>
            </a:r>
          </a:p>
          <a:p>
            <a:pPr lvl="1"/>
            <a:endParaRPr lang="en-US" dirty="0">
              <a:latin typeface="Palatino  "/>
            </a:endParaRPr>
          </a:p>
          <a:p>
            <a:endParaRPr lang="en-US" dirty="0">
              <a:latin typeface="Palatino  "/>
            </a:endParaRPr>
          </a:p>
          <a:p>
            <a:endParaRPr lang="en-US" dirty="0">
              <a:latin typeface="Palatino  "/>
            </a:endParaRPr>
          </a:p>
        </p:txBody>
      </p:sp>
      <p:pic>
        <p:nvPicPr>
          <p:cNvPr id="10" name="Content Placeholder 7" descr="Diagram&#10;&#10;Description automatically generated">
            <a:extLst>
              <a:ext uri="{FF2B5EF4-FFF2-40B4-BE49-F238E27FC236}">
                <a16:creationId xmlns:a16="http://schemas.microsoft.com/office/drawing/2014/main" id="{95022A25-F521-474E-888B-0EC27833B6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4280" y="657932"/>
            <a:ext cx="4930065" cy="2465033"/>
          </a:xfrm>
          <a:prstGeom prst="rect">
            <a:avLst/>
          </a:prstGeom>
        </p:spPr>
      </p:pic>
    </p:spTree>
    <p:extLst>
      <p:ext uri="{BB962C8B-B14F-4D97-AF65-F5344CB8AC3E}">
        <p14:creationId xmlns:p14="http://schemas.microsoft.com/office/powerpoint/2010/main" val="30579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1000"/>
                                        <p:tgtEl>
                                          <p:spTgt spid="9">
                                            <p:txEl>
                                              <p:pRg st="0" end="0"/>
                                            </p:txEl>
                                          </p:spTgt>
                                        </p:tgtEl>
                                      </p:cBhvr>
                                    </p:animEffect>
                                    <p:anim calcmode="lin" valueType="num">
                                      <p:cBhvr>
                                        <p:cTn id="2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fade">
                                      <p:cBhvr>
                                        <p:cTn id="28" dur="1000"/>
                                        <p:tgtEl>
                                          <p:spTgt spid="9">
                                            <p:txEl>
                                              <p:pRg st="1" end="1"/>
                                            </p:txEl>
                                          </p:spTgt>
                                        </p:tgtEl>
                                      </p:cBhvr>
                                    </p:animEffect>
                                    <p:anim calcmode="lin" valueType="num">
                                      <p:cBhvr>
                                        <p:cTn id="29"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animEffect transition="in" filter="fade">
                                      <p:cBhvr>
                                        <p:cTn id="35" dur="1000"/>
                                        <p:tgtEl>
                                          <p:spTgt spid="9">
                                            <p:txEl>
                                              <p:pRg st="2" end="2"/>
                                            </p:txEl>
                                          </p:spTgt>
                                        </p:tgtEl>
                                      </p:cBhvr>
                                    </p:animEffect>
                                    <p:anim calcmode="lin" valueType="num">
                                      <p:cBhvr>
                                        <p:cTn id="36"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xEl>
                                              <p:pRg st="3" end="3"/>
                                            </p:txEl>
                                          </p:spTgt>
                                        </p:tgtEl>
                                        <p:attrNameLst>
                                          <p:attrName>style.visibility</p:attrName>
                                        </p:attrNameLst>
                                      </p:cBhvr>
                                      <p:to>
                                        <p:strVal val="visible"/>
                                      </p:to>
                                    </p:set>
                                    <p:animEffect transition="in" filter="fade">
                                      <p:cBhvr>
                                        <p:cTn id="42" dur="1000"/>
                                        <p:tgtEl>
                                          <p:spTgt spid="9">
                                            <p:txEl>
                                              <p:pRg st="3" end="3"/>
                                            </p:txEl>
                                          </p:spTgt>
                                        </p:tgtEl>
                                      </p:cBhvr>
                                    </p:animEffect>
                                    <p:anim calcmode="lin" valueType="num">
                                      <p:cBhvr>
                                        <p:cTn id="43"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A8C5E-9ECF-4D28-A271-F8EB8A950D8E}"/>
              </a:ext>
            </a:extLst>
          </p:cNvPr>
          <p:cNvSpPr>
            <a:spLocks noGrp="1"/>
          </p:cNvSpPr>
          <p:nvPr>
            <p:ph type="title"/>
          </p:nvPr>
        </p:nvSpPr>
        <p:spPr/>
        <p:txBody>
          <a:bodyPr/>
          <a:lstStyle/>
          <a:p>
            <a:r>
              <a:rPr lang="en-US" dirty="0"/>
              <a:t>Steganography</a:t>
            </a:r>
          </a:p>
        </p:txBody>
      </p:sp>
      <p:sp>
        <p:nvSpPr>
          <p:cNvPr id="3" name="Content Placeholder 2">
            <a:extLst>
              <a:ext uri="{FF2B5EF4-FFF2-40B4-BE49-F238E27FC236}">
                <a16:creationId xmlns:a16="http://schemas.microsoft.com/office/drawing/2014/main" id="{08BE2F89-7998-4EFA-A560-35059BA659C4}"/>
              </a:ext>
            </a:extLst>
          </p:cNvPr>
          <p:cNvSpPr>
            <a:spLocks noGrp="1"/>
          </p:cNvSpPr>
          <p:nvPr>
            <p:ph idx="1"/>
          </p:nvPr>
        </p:nvSpPr>
        <p:spPr>
          <a:xfrm>
            <a:off x="1097280" y="1845733"/>
            <a:ext cx="5205866" cy="4306491"/>
          </a:xfrm>
        </p:spPr>
        <p:txBody>
          <a:bodyPr>
            <a:normAutofit/>
          </a:bodyPr>
          <a:lstStyle/>
          <a:p>
            <a:r>
              <a:rPr lang="en-US" dirty="0">
                <a:latin typeface="Palatino  "/>
              </a:rPr>
              <a:t>The most common implementation of steganography utilizes the least significant bits (LSB) in a file in order to store data</a:t>
            </a:r>
          </a:p>
          <a:p>
            <a:pPr lvl="1"/>
            <a:r>
              <a:rPr lang="en-US" dirty="0">
                <a:latin typeface="Palatino  "/>
              </a:rPr>
              <a:t>By altering the least  significant bit, you can hide additional data without altering the original file in any noticeable way</a:t>
            </a:r>
          </a:p>
          <a:p>
            <a:endParaRPr lang="en-US" dirty="0">
              <a:latin typeface="Palatino  "/>
            </a:endParaRPr>
          </a:p>
          <a:p>
            <a:endParaRPr lang="en-US" dirty="0">
              <a:latin typeface="Palatino  "/>
            </a:endParaRPr>
          </a:p>
        </p:txBody>
      </p:sp>
      <p:pic>
        <p:nvPicPr>
          <p:cNvPr id="2050" name="Picture 2" descr="Threats Hiding in Plain Sight: Digital Steganography on the Rise">
            <a:extLst>
              <a:ext uri="{FF2B5EF4-FFF2-40B4-BE49-F238E27FC236}">
                <a16:creationId xmlns:a16="http://schemas.microsoft.com/office/drawing/2014/main" id="{DC9E0E32-E0EA-4409-BFED-5B8BED2FC4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3146" y="1788064"/>
            <a:ext cx="5885943" cy="4421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66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A5077-B9A6-47C1-913E-DC630B24F865}"/>
              </a:ext>
            </a:extLst>
          </p:cNvPr>
          <p:cNvSpPr>
            <a:spLocks noGrp="1"/>
          </p:cNvSpPr>
          <p:nvPr>
            <p:ph type="title"/>
          </p:nvPr>
        </p:nvSpPr>
        <p:spPr/>
        <p:txBody>
          <a:bodyPr/>
          <a:lstStyle/>
          <a:p>
            <a:r>
              <a:rPr lang="en-US" dirty="0"/>
              <a:t>How to Detect Steganography</a:t>
            </a:r>
          </a:p>
        </p:txBody>
      </p:sp>
      <p:sp>
        <p:nvSpPr>
          <p:cNvPr id="3" name="Content Placeholder 2">
            <a:extLst>
              <a:ext uri="{FF2B5EF4-FFF2-40B4-BE49-F238E27FC236}">
                <a16:creationId xmlns:a16="http://schemas.microsoft.com/office/drawing/2014/main" id="{A7E18991-F244-47FB-B97A-F92BEC6FDAF4}"/>
              </a:ext>
            </a:extLst>
          </p:cNvPr>
          <p:cNvSpPr>
            <a:spLocks noGrp="1"/>
          </p:cNvSpPr>
          <p:nvPr>
            <p:ph idx="1"/>
          </p:nvPr>
        </p:nvSpPr>
        <p:spPr/>
        <p:txBody>
          <a:bodyPr/>
          <a:lstStyle/>
          <a:p>
            <a:r>
              <a:rPr lang="en-US" dirty="0"/>
              <a:t>Detecting steganography is </a:t>
            </a:r>
            <a:r>
              <a:rPr lang="en-US" u="sng" dirty="0"/>
              <a:t>not so simple</a:t>
            </a:r>
          </a:p>
          <a:p>
            <a:pPr lvl="1"/>
            <a:r>
              <a:rPr lang="en-US" dirty="0"/>
              <a:t>By filling those LSBs in with data, data is able to be hidden </a:t>
            </a:r>
          </a:p>
          <a:p>
            <a:r>
              <a:rPr lang="en-US" dirty="0"/>
              <a:t>There are few effective ways to detect steganography directly, one example strategy :</a:t>
            </a:r>
          </a:p>
          <a:p>
            <a:pPr lvl="1"/>
            <a:r>
              <a:rPr lang="en-US" dirty="0"/>
              <a:t>Hash Comparison</a:t>
            </a:r>
          </a:p>
          <a:p>
            <a:r>
              <a:rPr lang="en-US" dirty="0"/>
              <a:t>Stealing info in the images:</a:t>
            </a:r>
          </a:p>
          <a:p>
            <a:endParaRPr lang="en-US" dirty="0"/>
          </a:p>
        </p:txBody>
      </p:sp>
      <p:sp>
        <p:nvSpPr>
          <p:cNvPr id="7" name="Rectangle 6">
            <a:extLst>
              <a:ext uri="{FF2B5EF4-FFF2-40B4-BE49-F238E27FC236}">
                <a16:creationId xmlns:a16="http://schemas.microsoft.com/office/drawing/2014/main" id="{EEA8F960-D993-486C-B1D6-969C5B06FD24}"/>
              </a:ext>
            </a:extLst>
          </p:cNvPr>
          <p:cNvSpPr/>
          <p:nvPr/>
        </p:nvSpPr>
        <p:spPr>
          <a:xfrm>
            <a:off x="1349406" y="5608136"/>
            <a:ext cx="10372078" cy="369332"/>
          </a:xfrm>
          <a:prstGeom prst="rect">
            <a:avLst/>
          </a:prstGeom>
        </p:spPr>
        <p:txBody>
          <a:bodyPr wrap="square">
            <a:spAutoFit/>
          </a:bodyPr>
          <a:lstStyle/>
          <a:p>
            <a:r>
              <a:rPr lang="en-US" dirty="0">
                <a:hlinkClick r:id="rId2"/>
              </a:rPr>
              <a:t>https://www.securityondemand.com/insider-uses-steganography-steal-trade-secrets-china/</a:t>
            </a:r>
            <a:r>
              <a:rPr lang="en-US" dirty="0"/>
              <a:t> </a:t>
            </a:r>
          </a:p>
        </p:txBody>
      </p:sp>
    </p:spTree>
    <p:extLst>
      <p:ext uri="{BB962C8B-B14F-4D97-AF65-F5344CB8AC3E}">
        <p14:creationId xmlns:p14="http://schemas.microsoft.com/office/powerpoint/2010/main" val="7966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711DF-764B-4004-B89C-4F5F9491EE58}"/>
              </a:ext>
            </a:extLst>
          </p:cNvPr>
          <p:cNvSpPr>
            <a:spLocks noGrp="1"/>
          </p:cNvSpPr>
          <p:nvPr>
            <p:ph type="title"/>
          </p:nvPr>
        </p:nvSpPr>
        <p:spPr/>
        <p:txBody>
          <a:bodyPr/>
          <a:lstStyle/>
          <a:p>
            <a:r>
              <a:rPr lang="en-US" dirty="0"/>
              <a:t>Tools for Steganography</a:t>
            </a:r>
          </a:p>
        </p:txBody>
      </p:sp>
      <p:sp>
        <p:nvSpPr>
          <p:cNvPr id="3" name="Content Placeholder 2">
            <a:extLst>
              <a:ext uri="{FF2B5EF4-FFF2-40B4-BE49-F238E27FC236}">
                <a16:creationId xmlns:a16="http://schemas.microsoft.com/office/drawing/2014/main" id="{B667BA04-17AD-4726-BCCF-43EF18A66B6F}"/>
              </a:ext>
            </a:extLst>
          </p:cNvPr>
          <p:cNvSpPr>
            <a:spLocks noGrp="1"/>
          </p:cNvSpPr>
          <p:nvPr>
            <p:ph idx="1"/>
          </p:nvPr>
        </p:nvSpPr>
        <p:spPr>
          <a:xfrm>
            <a:off x="1097280" y="1845733"/>
            <a:ext cx="10058400" cy="4306491"/>
          </a:xfrm>
        </p:spPr>
        <p:txBody>
          <a:bodyPr/>
          <a:lstStyle/>
          <a:p>
            <a:r>
              <a:rPr lang="en-US" dirty="0" err="1"/>
              <a:t>QuickStego</a:t>
            </a:r>
            <a:r>
              <a:rPr lang="en-US" dirty="0"/>
              <a:t>: Easy to use but very limited</a:t>
            </a:r>
          </a:p>
          <a:p>
            <a:r>
              <a:rPr lang="en-US" dirty="0"/>
              <a:t>MP3Stego: Specifically for hiding payload in MP3 files</a:t>
            </a:r>
          </a:p>
          <a:p>
            <a:r>
              <a:rPr lang="en-US" dirty="0"/>
              <a:t>Stealth Files 4: Works with sound files, video files, and image files</a:t>
            </a:r>
          </a:p>
          <a:p>
            <a:r>
              <a:rPr lang="en-US" dirty="0"/>
              <a:t>SNOW (Steganographic Nature Of Whitespace): Hides data in whitespace</a:t>
            </a:r>
          </a:p>
          <a:p>
            <a:r>
              <a:rPr lang="en-US" dirty="0" err="1"/>
              <a:t>StegVideo</a:t>
            </a:r>
            <a:r>
              <a:rPr lang="en-US" dirty="0"/>
              <a:t>: Hides data in a video sequence</a:t>
            </a:r>
          </a:p>
          <a:p>
            <a:r>
              <a:rPr lang="en-US" dirty="0"/>
              <a:t>Invisible Secrets: A very versatile steganography tool that has several options</a:t>
            </a:r>
          </a:p>
          <a:p>
            <a:endParaRPr lang="en-US" dirty="0"/>
          </a:p>
          <a:p>
            <a:endParaRPr lang="en-US" dirty="0"/>
          </a:p>
        </p:txBody>
      </p:sp>
    </p:spTree>
    <p:extLst>
      <p:ext uri="{BB962C8B-B14F-4D97-AF65-F5344CB8AC3E}">
        <p14:creationId xmlns:p14="http://schemas.microsoft.com/office/powerpoint/2010/main" val="264135727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BA7A2-7289-4E2F-98C7-748FEAD5F4B9}"/>
              </a:ext>
            </a:extLst>
          </p:cNvPr>
          <p:cNvSpPr>
            <a:spLocks noGrp="1"/>
          </p:cNvSpPr>
          <p:nvPr>
            <p:ph type="title"/>
          </p:nvPr>
        </p:nvSpPr>
        <p:spPr/>
        <p:txBody>
          <a:bodyPr/>
          <a:lstStyle/>
          <a:p>
            <a:r>
              <a:rPr lang="en-US" dirty="0"/>
              <a:t>Steganography in Kali </a:t>
            </a:r>
          </a:p>
        </p:txBody>
      </p:sp>
      <p:sp>
        <p:nvSpPr>
          <p:cNvPr id="3" name="Content Placeholder 2">
            <a:extLst>
              <a:ext uri="{FF2B5EF4-FFF2-40B4-BE49-F238E27FC236}">
                <a16:creationId xmlns:a16="http://schemas.microsoft.com/office/drawing/2014/main" id="{D089D622-F51D-4106-A9E3-8903FA19CB41}"/>
              </a:ext>
            </a:extLst>
          </p:cNvPr>
          <p:cNvSpPr>
            <a:spLocks noGrp="1"/>
          </p:cNvSpPr>
          <p:nvPr>
            <p:ph idx="1"/>
          </p:nvPr>
        </p:nvSpPr>
        <p:spPr/>
        <p:txBody>
          <a:bodyPr/>
          <a:lstStyle/>
          <a:p>
            <a:r>
              <a:rPr lang="en-US" dirty="0" err="1"/>
              <a:t>steghide</a:t>
            </a:r>
            <a:r>
              <a:rPr lang="en-US" dirty="0"/>
              <a:t> embed -</a:t>
            </a:r>
            <a:r>
              <a:rPr lang="en-US" dirty="0" err="1"/>
              <a:t>cf</a:t>
            </a:r>
            <a:r>
              <a:rPr lang="en-US" dirty="0"/>
              <a:t> siu.jpg -</a:t>
            </a:r>
            <a:r>
              <a:rPr lang="en-US" dirty="0" err="1"/>
              <a:t>ef</a:t>
            </a:r>
            <a:r>
              <a:rPr lang="en-US" dirty="0"/>
              <a:t> steg.txt</a:t>
            </a:r>
          </a:p>
          <a:p>
            <a:endParaRPr lang="en-US" dirty="0"/>
          </a:p>
          <a:p>
            <a:endParaRPr lang="en-US" dirty="0"/>
          </a:p>
          <a:p>
            <a:endParaRPr lang="en-US" dirty="0"/>
          </a:p>
          <a:p>
            <a:endParaRPr lang="en-US" dirty="0"/>
          </a:p>
          <a:p>
            <a:r>
              <a:rPr lang="en-US" dirty="0" err="1"/>
              <a:t>steghide</a:t>
            </a:r>
            <a:r>
              <a:rPr lang="en-US" dirty="0"/>
              <a:t> extract -sf siu.jpg -</a:t>
            </a:r>
            <a:r>
              <a:rPr lang="en-US" dirty="0" err="1"/>
              <a:t>xf</a:t>
            </a:r>
            <a:r>
              <a:rPr lang="en-US" dirty="0"/>
              <a:t> siuextract.txt</a:t>
            </a:r>
          </a:p>
        </p:txBody>
      </p:sp>
      <p:pic>
        <p:nvPicPr>
          <p:cNvPr id="7" name="Picture 6">
            <a:extLst>
              <a:ext uri="{FF2B5EF4-FFF2-40B4-BE49-F238E27FC236}">
                <a16:creationId xmlns:a16="http://schemas.microsoft.com/office/drawing/2014/main" id="{B1EAFC7A-F332-428B-89F7-7C1DAC1ECD6C}"/>
              </a:ext>
            </a:extLst>
          </p:cNvPr>
          <p:cNvPicPr>
            <a:picLocks noChangeAspect="1"/>
          </p:cNvPicPr>
          <p:nvPr/>
        </p:nvPicPr>
        <p:blipFill>
          <a:blip r:embed="rId2"/>
          <a:stretch>
            <a:fillRect/>
          </a:stretch>
        </p:blipFill>
        <p:spPr>
          <a:xfrm>
            <a:off x="3339113" y="2390197"/>
            <a:ext cx="5542374" cy="1613079"/>
          </a:xfrm>
          <a:prstGeom prst="rect">
            <a:avLst/>
          </a:prstGeom>
        </p:spPr>
      </p:pic>
      <p:pic>
        <p:nvPicPr>
          <p:cNvPr id="8" name="Picture 7">
            <a:extLst>
              <a:ext uri="{FF2B5EF4-FFF2-40B4-BE49-F238E27FC236}">
                <a16:creationId xmlns:a16="http://schemas.microsoft.com/office/drawing/2014/main" id="{D53E540F-13AB-411A-A569-B3F54F73CF8F}"/>
              </a:ext>
            </a:extLst>
          </p:cNvPr>
          <p:cNvPicPr>
            <a:picLocks noChangeAspect="1"/>
          </p:cNvPicPr>
          <p:nvPr/>
        </p:nvPicPr>
        <p:blipFill>
          <a:blip r:embed="rId3"/>
          <a:stretch>
            <a:fillRect/>
          </a:stretch>
        </p:blipFill>
        <p:spPr>
          <a:xfrm>
            <a:off x="3339113" y="4956530"/>
            <a:ext cx="6335100" cy="1355370"/>
          </a:xfrm>
          <a:prstGeom prst="rect">
            <a:avLst/>
          </a:prstGeom>
        </p:spPr>
      </p:pic>
    </p:spTree>
    <p:extLst>
      <p:ext uri="{BB962C8B-B14F-4D97-AF65-F5344CB8AC3E}">
        <p14:creationId xmlns:p14="http://schemas.microsoft.com/office/powerpoint/2010/main" val="385194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64615" y="98552"/>
            <a:ext cx="3613785" cy="330835"/>
          </a:xfrm>
          <a:prstGeom prst="rect">
            <a:avLst/>
          </a:prstGeom>
        </p:spPr>
        <p:txBody>
          <a:bodyPr vert="horz" wrap="square" lIns="0" tIns="12700" rIns="0" bIns="0" rtlCol="0">
            <a:spAutoFit/>
          </a:bodyPr>
          <a:lstStyle/>
          <a:p>
            <a:pPr marL="12700">
              <a:spcBef>
                <a:spcPts val="100"/>
              </a:spcBef>
            </a:pPr>
            <a:r>
              <a:rPr sz="2000" b="1" dirty="0">
                <a:solidFill>
                  <a:srgbClr val="FFFFFF"/>
                </a:solidFill>
                <a:latin typeface="Arial"/>
                <a:cs typeface="Arial"/>
              </a:rPr>
              <a:t>CSCA0101 Computing</a:t>
            </a:r>
            <a:r>
              <a:rPr sz="2000" b="1" spc="-90" dirty="0">
                <a:solidFill>
                  <a:srgbClr val="FFFFFF"/>
                </a:solidFill>
                <a:latin typeface="Arial"/>
                <a:cs typeface="Arial"/>
              </a:rPr>
              <a:t> </a:t>
            </a:r>
            <a:r>
              <a:rPr sz="2000" b="1" dirty="0">
                <a:solidFill>
                  <a:srgbClr val="FFFFFF"/>
                </a:solidFill>
                <a:latin typeface="Arial"/>
                <a:cs typeface="Arial"/>
              </a:rPr>
              <a:t>Basics</a:t>
            </a:r>
            <a:endParaRPr sz="2000">
              <a:latin typeface="Arial"/>
              <a:cs typeface="Arial"/>
            </a:endParaRPr>
          </a:p>
        </p:txBody>
      </p:sp>
      <p:sp>
        <p:nvSpPr>
          <p:cNvPr id="5" name="object 5"/>
          <p:cNvSpPr txBox="1">
            <a:spLocks noGrp="1"/>
          </p:cNvSpPr>
          <p:nvPr>
            <p:ph type="sldNum" sz="quarter" idx="7"/>
          </p:nvPr>
        </p:nvSpPr>
        <p:spPr>
          <a:xfrm>
            <a:off x="8671814" y="6482563"/>
            <a:ext cx="307340" cy="307340"/>
          </a:xfrm>
          <a:prstGeom prst="rect">
            <a:avLst/>
          </a:prstGeom>
        </p:spPr>
        <p:txBody>
          <a:bodyPr vert="horz" wrap="square" lIns="0" tIns="0" rIns="0" bIns="0" rtlCol="0">
            <a:spAutoFit/>
          </a:bodyPr>
          <a:lstStyle>
            <a:defPPr>
              <a:defRPr lang="en-US"/>
            </a:defPPr>
            <a:lvl1pPr marL="0" algn="l" defTabSz="914400" rtl="0" eaLnBrk="1" latinLnBrk="0" hangingPunct="1">
              <a:defRPr sz="2000" b="1" i="0" kern="1200">
                <a:solidFill>
                  <a:schemeClr val="bg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2285"/>
              </a:lnSpc>
            </a:pPr>
            <a:fld id="{81D60167-4931-47E6-BA6A-407CBD079E47}" type="slidenum">
              <a:rPr lang="en-US" smtClean="0"/>
              <a:pPr marL="25400">
                <a:lnSpc>
                  <a:spcPts val="2285"/>
                </a:lnSpc>
              </a:pPr>
              <a:t>10</a:t>
            </a:fld>
            <a:endParaRPr dirty="0"/>
          </a:p>
        </p:txBody>
      </p:sp>
      <p:sp>
        <p:nvSpPr>
          <p:cNvPr id="3" name="object 3"/>
          <p:cNvSpPr txBox="1">
            <a:spLocks noGrp="1"/>
          </p:cNvSpPr>
          <p:nvPr>
            <p:ph type="title"/>
          </p:nvPr>
        </p:nvSpPr>
        <p:spPr>
          <a:xfrm>
            <a:off x="942474" y="102003"/>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5" dirty="0"/>
              <a:t>Malware</a:t>
            </a:r>
          </a:p>
        </p:txBody>
      </p:sp>
      <p:sp>
        <p:nvSpPr>
          <p:cNvPr id="4" name="object 4"/>
          <p:cNvSpPr txBox="1"/>
          <p:nvPr/>
        </p:nvSpPr>
        <p:spPr>
          <a:xfrm>
            <a:off x="942474" y="1440498"/>
            <a:ext cx="7028815" cy="3977004"/>
          </a:xfrm>
          <a:prstGeom prst="rect">
            <a:avLst/>
          </a:prstGeom>
        </p:spPr>
        <p:txBody>
          <a:bodyPr vert="horz" wrap="square" lIns="0" tIns="12700" rIns="0" bIns="0" rtlCol="0">
            <a:spAutoFit/>
          </a:bodyPr>
          <a:lstStyle/>
          <a:p>
            <a:pPr marL="12700">
              <a:spcBef>
                <a:spcPts val="100"/>
              </a:spcBef>
            </a:pPr>
            <a:r>
              <a:rPr sz="2400" b="1" spc="-10" dirty="0">
                <a:latin typeface="Arial"/>
                <a:cs typeface="Arial"/>
              </a:rPr>
              <a:t>Types </a:t>
            </a:r>
            <a:r>
              <a:rPr sz="2400" b="1" dirty="0">
                <a:latin typeface="Arial"/>
                <a:cs typeface="Arial"/>
              </a:rPr>
              <a:t>of</a:t>
            </a:r>
            <a:r>
              <a:rPr sz="2400" b="1" spc="20" dirty="0">
                <a:latin typeface="Arial"/>
                <a:cs typeface="Arial"/>
              </a:rPr>
              <a:t> </a:t>
            </a:r>
            <a:r>
              <a:rPr sz="2400" b="1" dirty="0">
                <a:latin typeface="Arial"/>
                <a:cs typeface="Arial"/>
              </a:rPr>
              <a:t>Malware</a:t>
            </a:r>
            <a:endParaRPr sz="2400" dirty="0">
              <a:latin typeface="Arial"/>
              <a:cs typeface="Arial"/>
            </a:endParaRPr>
          </a:p>
          <a:p>
            <a:pPr marL="12700">
              <a:spcBef>
                <a:spcPts val="2020"/>
              </a:spcBef>
            </a:pPr>
            <a:r>
              <a:rPr sz="2400" b="1" dirty="0">
                <a:latin typeface="Arial"/>
                <a:cs typeface="Arial"/>
              </a:rPr>
              <a:t>Worms</a:t>
            </a:r>
            <a:endParaRPr sz="2400" dirty="0">
              <a:latin typeface="Arial"/>
              <a:cs typeface="Arial"/>
            </a:endParaRPr>
          </a:p>
          <a:p>
            <a:pPr marL="469900" marR="194945" indent="-457834" algn="just">
              <a:spcBef>
                <a:spcPts val="2014"/>
              </a:spcBef>
              <a:buChar char="•"/>
              <a:tabLst>
                <a:tab pos="470534" algn="l"/>
              </a:tabLst>
            </a:pPr>
            <a:r>
              <a:rPr sz="2400" dirty="0">
                <a:latin typeface="Arial"/>
                <a:cs typeface="Arial"/>
              </a:rPr>
              <a:t>A computer </a:t>
            </a:r>
            <a:r>
              <a:rPr sz="2400" spc="-5" dirty="0">
                <a:latin typeface="Arial"/>
                <a:cs typeface="Arial"/>
              </a:rPr>
              <a:t>worm is a self-replicating </a:t>
            </a:r>
            <a:r>
              <a:rPr sz="2400" dirty="0">
                <a:latin typeface="Arial"/>
                <a:cs typeface="Arial"/>
              </a:rPr>
              <a:t>computer  program.</a:t>
            </a:r>
          </a:p>
          <a:p>
            <a:pPr marL="469900" marR="5080" indent="-457834" algn="just">
              <a:spcBef>
                <a:spcPts val="575"/>
              </a:spcBef>
              <a:buChar char="•"/>
              <a:tabLst>
                <a:tab pos="470534" algn="l"/>
              </a:tabLst>
            </a:pPr>
            <a:r>
              <a:rPr sz="2400" dirty="0">
                <a:latin typeface="Arial"/>
                <a:cs typeface="Arial"/>
              </a:rPr>
              <a:t>It </a:t>
            </a:r>
            <a:r>
              <a:rPr sz="2400" spc="-5" dirty="0">
                <a:latin typeface="Arial"/>
                <a:cs typeface="Arial"/>
              </a:rPr>
              <a:t>uses a network </a:t>
            </a:r>
            <a:r>
              <a:rPr sz="2400" dirty="0">
                <a:latin typeface="Arial"/>
                <a:cs typeface="Arial"/>
              </a:rPr>
              <a:t>to </a:t>
            </a:r>
            <a:r>
              <a:rPr sz="2400" spc="-5" dirty="0">
                <a:latin typeface="Arial"/>
                <a:cs typeface="Arial"/>
              </a:rPr>
              <a:t>send copies </a:t>
            </a:r>
            <a:r>
              <a:rPr sz="2400" dirty="0">
                <a:latin typeface="Arial"/>
                <a:cs typeface="Arial"/>
              </a:rPr>
              <a:t>of itself to </a:t>
            </a:r>
            <a:r>
              <a:rPr sz="2400" spc="-5" dirty="0">
                <a:latin typeface="Arial"/>
                <a:cs typeface="Arial"/>
              </a:rPr>
              <a:t>other  nodes </a:t>
            </a:r>
            <a:r>
              <a:rPr sz="2400" dirty="0">
                <a:latin typeface="Arial"/>
                <a:cs typeface="Arial"/>
              </a:rPr>
              <a:t>(computers </a:t>
            </a:r>
            <a:r>
              <a:rPr sz="2400" spc="-5" dirty="0">
                <a:latin typeface="Arial"/>
                <a:cs typeface="Arial"/>
              </a:rPr>
              <a:t>on </a:t>
            </a:r>
            <a:r>
              <a:rPr sz="2400" dirty="0">
                <a:latin typeface="Arial"/>
                <a:cs typeface="Arial"/>
              </a:rPr>
              <a:t>the </a:t>
            </a:r>
            <a:r>
              <a:rPr sz="2400" spc="-5" dirty="0">
                <a:latin typeface="Arial"/>
                <a:cs typeface="Arial"/>
              </a:rPr>
              <a:t>network) and </a:t>
            </a:r>
            <a:r>
              <a:rPr sz="2400" dirty="0">
                <a:latin typeface="Arial"/>
                <a:cs typeface="Arial"/>
              </a:rPr>
              <a:t>it may </a:t>
            </a:r>
            <a:r>
              <a:rPr sz="2400" spc="-5" dirty="0">
                <a:latin typeface="Arial"/>
                <a:cs typeface="Arial"/>
              </a:rPr>
              <a:t>do  so without any user</a:t>
            </a:r>
            <a:r>
              <a:rPr sz="2400" spc="25" dirty="0">
                <a:latin typeface="Arial"/>
                <a:cs typeface="Arial"/>
              </a:rPr>
              <a:t> </a:t>
            </a:r>
            <a:r>
              <a:rPr sz="2400" dirty="0">
                <a:latin typeface="Arial"/>
                <a:cs typeface="Arial"/>
              </a:rPr>
              <a:t>intervention.</a:t>
            </a:r>
          </a:p>
          <a:p>
            <a:pPr marL="469900" indent="-457834" algn="just">
              <a:spcBef>
                <a:spcPts val="580"/>
              </a:spcBef>
              <a:buChar char="•"/>
              <a:tabLst>
                <a:tab pos="470534" algn="l"/>
              </a:tabLst>
            </a:pPr>
            <a:r>
              <a:rPr sz="2400" dirty="0">
                <a:latin typeface="Arial"/>
                <a:cs typeface="Arial"/>
              </a:rPr>
              <a:t>It does not need to attach </a:t>
            </a:r>
            <a:r>
              <a:rPr sz="2400" spc="-5" dirty="0">
                <a:latin typeface="Arial"/>
                <a:cs typeface="Arial"/>
              </a:rPr>
              <a:t>itself </a:t>
            </a:r>
            <a:r>
              <a:rPr sz="2400" dirty="0">
                <a:latin typeface="Arial"/>
                <a:cs typeface="Arial"/>
              </a:rPr>
              <a:t>to an</a:t>
            </a:r>
            <a:r>
              <a:rPr sz="2400" spc="-45" dirty="0">
                <a:latin typeface="Arial"/>
                <a:cs typeface="Arial"/>
              </a:rPr>
              <a:t> </a:t>
            </a:r>
            <a:r>
              <a:rPr sz="2400" spc="-5" dirty="0">
                <a:latin typeface="Arial"/>
                <a:cs typeface="Arial"/>
              </a:rPr>
              <a:t>existing</a:t>
            </a:r>
            <a:endParaRPr sz="2400" dirty="0">
              <a:latin typeface="Arial"/>
              <a:cs typeface="Arial"/>
            </a:endParaRPr>
          </a:p>
          <a:p>
            <a:pPr marL="469900"/>
            <a:r>
              <a:rPr sz="2400" dirty="0">
                <a:latin typeface="Arial"/>
                <a:cs typeface="Arial"/>
              </a:rPr>
              <a:t>program.</a:t>
            </a:r>
          </a:p>
        </p:txBody>
      </p:sp>
      <p:pic>
        <p:nvPicPr>
          <p:cNvPr id="6" name="Picture 5">
            <a:extLst>
              <a:ext uri="{FF2B5EF4-FFF2-40B4-BE49-F238E27FC236}">
                <a16:creationId xmlns:a16="http://schemas.microsoft.com/office/drawing/2014/main" id="{C67DA354-B2D6-8B48-B91D-A534C0F18699}"/>
              </a:ext>
            </a:extLst>
          </p:cNvPr>
          <p:cNvPicPr>
            <a:picLocks noChangeAspect="1"/>
          </p:cNvPicPr>
          <p:nvPr/>
        </p:nvPicPr>
        <p:blipFill>
          <a:blip r:embed="rId2"/>
          <a:stretch>
            <a:fillRect/>
          </a:stretch>
        </p:blipFill>
        <p:spPr>
          <a:xfrm>
            <a:off x="8276281" y="446648"/>
            <a:ext cx="3312297" cy="3312297"/>
          </a:xfrm>
          <a:prstGeom prst="rect">
            <a:avLst/>
          </a:prstGeom>
        </p:spPr>
      </p:pic>
    </p:spTree>
    <p:extLst>
      <p:ext uri="{BB962C8B-B14F-4D97-AF65-F5344CB8AC3E}">
        <p14:creationId xmlns:p14="http://schemas.microsoft.com/office/powerpoint/2010/main" val="345396168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FA96B-417B-442B-83A9-6CB137ACCBAB}"/>
              </a:ext>
            </a:extLst>
          </p:cNvPr>
          <p:cNvSpPr>
            <a:spLocks noGrp="1"/>
          </p:cNvSpPr>
          <p:nvPr>
            <p:ph type="title"/>
          </p:nvPr>
        </p:nvSpPr>
        <p:spPr/>
        <p:txBody>
          <a:bodyPr/>
          <a:lstStyle/>
          <a:p>
            <a:r>
              <a:rPr lang="en-US" dirty="0"/>
              <a:t>Lucky Strike</a:t>
            </a:r>
          </a:p>
        </p:txBody>
      </p:sp>
      <p:sp>
        <p:nvSpPr>
          <p:cNvPr id="3" name="Content Placeholder 2">
            <a:extLst>
              <a:ext uri="{FF2B5EF4-FFF2-40B4-BE49-F238E27FC236}">
                <a16:creationId xmlns:a16="http://schemas.microsoft.com/office/drawing/2014/main" id="{7D239487-78CD-4AFA-BD12-18E3CE6AF997}"/>
              </a:ext>
            </a:extLst>
          </p:cNvPr>
          <p:cNvSpPr>
            <a:spLocks noGrp="1"/>
          </p:cNvSpPr>
          <p:nvPr>
            <p:ph idx="1"/>
          </p:nvPr>
        </p:nvSpPr>
        <p:spPr>
          <a:xfrm>
            <a:off x="838200" y="2063745"/>
            <a:ext cx="4193811" cy="4475167"/>
          </a:xfrm>
        </p:spPr>
        <p:txBody>
          <a:bodyPr>
            <a:normAutofit/>
          </a:bodyPr>
          <a:lstStyle/>
          <a:p>
            <a:r>
              <a:rPr lang="en-US" dirty="0"/>
              <a:t>A PowerShell based utility for the creation of malicious Office macro documents</a:t>
            </a:r>
          </a:p>
          <a:p>
            <a:r>
              <a:rPr lang="en-US" dirty="0"/>
              <a:t>More tools:</a:t>
            </a:r>
          </a:p>
          <a:p>
            <a:pPr lvl="1"/>
            <a:r>
              <a:rPr lang="en-US" dirty="0"/>
              <a:t>Office-DDE-Payloads</a:t>
            </a:r>
          </a:p>
          <a:p>
            <a:pPr lvl="1"/>
            <a:r>
              <a:rPr lang="en-US" dirty="0" err="1"/>
              <a:t>wePWNise</a:t>
            </a:r>
            <a:endParaRPr lang="en-US" dirty="0"/>
          </a:p>
          <a:p>
            <a:pPr lvl="1"/>
            <a:r>
              <a:rPr lang="en-US" dirty="0" err="1"/>
              <a:t>MacroShop</a:t>
            </a:r>
            <a:endParaRPr lang="en-US" dirty="0"/>
          </a:p>
          <a:p>
            <a:pPr lvl="1"/>
            <a:r>
              <a:rPr lang="en-US" dirty="0"/>
              <a:t>Worse-PDF</a:t>
            </a:r>
          </a:p>
        </p:txBody>
      </p:sp>
      <p:sp>
        <p:nvSpPr>
          <p:cNvPr id="7" name="Rectangle 6">
            <a:extLst>
              <a:ext uri="{FF2B5EF4-FFF2-40B4-BE49-F238E27FC236}">
                <a16:creationId xmlns:a16="http://schemas.microsoft.com/office/drawing/2014/main" id="{D214A45D-81AE-438F-9450-5D49F671C63D}"/>
              </a:ext>
            </a:extLst>
          </p:cNvPr>
          <p:cNvSpPr/>
          <p:nvPr/>
        </p:nvSpPr>
        <p:spPr>
          <a:xfrm>
            <a:off x="1126757" y="3509314"/>
            <a:ext cx="3616696" cy="307777"/>
          </a:xfrm>
          <a:prstGeom prst="rect">
            <a:avLst/>
          </a:prstGeom>
        </p:spPr>
        <p:txBody>
          <a:bodyPr wrap="none">
            <a:spAutoFit/>
          </a:bodyPr>
          <a:lstStyle/>
          <a:p>
            <a:r>
              <a:rPr lang="en-US" sz="1400" dirty="0">
                <a:hlinkClick r:id="rId2"/>
              </a:rPr>
              <a:t>https://github.com/curi0usJack/luckystrike</a:t>
            </a:r>
            <a:r>
              <a:rPr lang="en-US" sz="1400" dirty="0"/>
              <a:t> </a:t>
            </a:r>
          </a:p>
        </p:txBody>
      </p:sp>
      <p:pic>
        <p:nvPicPr>
          <p:cNvPr id="4098" name="Picture 2" descr="https://images.squarespace-cdn.com/content/v1/555e03d8e4b0d64b51005ec7/1473782766409-B6YLL993MH7LEVPUB2H3/image-asset.png?format=750w">
            <a:extLst>
              <a:ext uri="{FF2B5EF4-FFF2-40B4-BE49-F238E27FC236}">
                <a16:creationId xmlns:a16="http://schemas.microsoft.com/office/drawing/2014/main" id="{57A2F1A3-16A3-41B1-9627-5033556AB9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4151" y="95683"/>
            <a:ext cx="6567850" cy="636410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24DC618A-D610-49D0-B2C0-E6510848791B}"/>
              </a:ext>
            </a:extLst>
          </p:cNvPr>
          <p:cNvSpPr/>
          <p:nvPr/>
        </p:nvSpPr>
        <p:spPr>
          <a:xfrm>
            <a:off x="1800649" y="4424575"/>
            <a:ext cx="4193811" cy="246221"/>
          </a:xfrm>
          <a:prstGeom prst="rect">
            <a:avLst/>
          </a:prstGeom>
        </p:spPr>
        <p:txBody>
          <a:bodyPr wrap="square">
            <a:spAutoFit/>
          </a:bodyPr>
          <a:lstStyle/>
          <a:p>
            <a:r>
              <a:rPr lang="en-US" sz="1000" dirty="0">
                <a:hlinkClick r:id="rId4"/>
              </a:rPr>
              <a:t>https://github.com/0xdeadbeefJERKY/Office-DDE-Payloads</a:t>
            </a:r>
            <a:r>
              <a:rPr lang="en-US" sz="1000" dirty="0"/>
              <a:t> </a:t>
            </a:r>
          </a:p>
        </p:txBody>
      </p:sp>
      <p:sp>
        <p:nvSpPr>
          <p:cNvPr id="10" name="Rectangle 9">
            <a:extLst>
              <a:ext uri="{FF2B5EF4-FFF2-40B4-BE49-F238E27FC236}">
                <a16:creationId xmlns:a16="http://schemas.microsoft.com/office/drawing/2014/main" id="{4879B0E9-E59F-427A-B24E-209D43F613F3}"/>
              </a:ext>
            </a:extLst>
          </p:cNvPr>
          <p:cNvSpPr/>
          <p:nvPr/>
        </p:nvSpPr>
        <p:spPr>
          <a:xfrm>
            <a:off x="1866932" y="4859513"/>
            <a:ext cx="2752677" cy="246221"/>
          </a:xfrm>
          <a:prstGeom prst="rect">
            <a:avLst/>
          </a:prstGeom>
        </p:spPr>
        <p:txBody>
          <a:bodyPr wrap="none">
            <a:spAutoFit/>
          </a:bodyPr>
          <a:lstStyle/>
          <a:p>
            <a:r>
              <a:rPr lang="en-US" sz="1000" dirty="0">
                <a:hlinkClick r:id="rId5"/>
              </a:rPr>
              <a:t>https://github.com/FSecureLABS/wePWNise</a:t>
            </a:r>
            <a:r>
              <a:rPr lang="en-US" sz="1000" dirty="0"/>
              <a:t> </a:t>
            </a:r>
          </a:p>
        </p:txBody>
      </p:sp>
      <p:sp>
        <p:nvSpPr>
          <p:cNvPr id="11" name="Rectangle 10">
            <a:extLst>
              <a:ext uri="{FF2B5EF4-FFF2-40B4-BE49-F238E27FC236}">
                <a16:creationId xmlns:a16="http://schemas.microsoft.com/office/drawing/2014/main" id="{2FA54681-4F2D-4F78-87AF-EF1B245F7B72}"/>
              </a:ext>
            </a:extLst>
          </p:cNvPr>
          <p:cNvSpPr/>
          <p:nvPr/>
        </p:nvSpPr>
        <p:spPr>
          <a:xfrm>
            <a:off x="1928504" y="5232570"/>
            <a:ext cx="2592376" cy="246221"/>
          </a:xfrm>
          <a:prstGeom prst="rect">
            <a:avLst/>
          </a:prstGeom>
        </p:spPr>
        <p:txBody>
          <a:bodyPr wrap="none">
            <a:spAutoFit/>
          </a:bodyPr>
          <a:lstStyle/>
          <a:p>
            <a:r>
              <a:rPr lang="en-US" sz="1000" dirty="0">
                <a:hlinkClick r:id="rId6"/>
              </a:rPr>
              <a:t>https://github.com/khr0x40sh/MacroShop</a:t>
            </a:r>
            <a:r>
              <a:rPr lang="en-US" sz="1000" dirty="0"/>
              <a:t> </a:t>
            </a:r>
          </a:p>
        </p:txBody>
      </p:sp>
      <p:sp>
        <p:nvSpPr>
          <p:cNvPr id="12" name="Rectangle 11">
            <a:extLst>
              <a:ext uri="{FF2B5EF4-FFF2-40B4-BE49-F238E27FC236}">
                <a16:creationId xmlns:a16="http://schemas.microsoft.com/office/drawing/2014/main" id="{4CF5195C-050F-46E4-A95D-38F018925E81}"/>
              </a:ext>
            </a:extLst>
          </p:cNvPr>
          <p:cNvSpPr/>
          <p:nvPr/>
        </p:nvSpPr>
        <p:spPr>
          <a:xfrm>
            <a:off x="1928504" y="5613266"/>
            <a:ext cx="2571538" cy="246221"/>
          </a:xfrm>
          <a:prstGeom prst="rect">
            <a:avLst/>
          </a:prstGeom>
        </p:spPr>
        <p:txBody>
          <a:bodyPr wrap="none">
            <a:spAutoFit/>
          </a:bodyPr>
          <a:lstStyle/>
          <a:p>
            <a:r>
              <a:rPr lang="en-US" sz="1000" dirty="0">
                <a:hlinkClick r:id="rId7"/>
              </a:rPr>
              <a:t>https://github.com/3gstudent/Worse-PDF</a:t>
            </a:r>
            <a:r>
              <a:rPr lang="en-US" sz="1000" dirty="0"/>
              <a:t> </a:t>
            </a:r>
          </a:p>
        </p:txBody>
      </p:sp>
    </p:spTree>
    <p:extLst>
      <p:ext uri="{BB962C8B-B14F-4D97-AF65-F5344CB8AC3E}">
        <p14:creationId xmlns:p14="http://schemas.microsoft.com/office/powerpoint/2010/main" val="145789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xEl>
                                              <p:pRg st="0" end="0"/>
                                            </p:txEl>
                                          </p:spTgt>
                                        </p:tgtEl>
                                        <p:attrNameLst>
                                          <p:attrName>style.visibility</p:attrName>
                                        </p:attrNameLst>
                                      </p:cBhvr>
                                      <p:to>
                                        <p:strVal val="visible"/>
                                      </p:to>
                                    </p:set>
                                    <p:animEffect transition="in" filter="fade">
                                      <p:cBhvr>
                                        <p:cTn id="49" dur="1000"/>
                                        <p:tgtEl>
                                          <p:spTgt spid="11">
                                            <p:txEl>
                                              <p:pRg st="0" end="0"/>
                                            </p:txEl>
                                          </p:spTgt>
                                        </p:tgtEl>
                                      </p:cBhvr>
                                    </p:animEffect>
                                    <p:anim calcmode="lin" valueType="num">
                                      <p:cBhvr>
                                        <p:cTn id="50"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Effect transition="in" filter="fade">
                                      <p:cBhvr>
                                        <p:cTn id="56" dur="1000"/>
                                        <p:tgtEl>
                                          <p:spTgt spid="3">
                                            <p:txEl>
                                              <p:pRg st="5" end="5"/>
                                            </p:txEl>
                                          </p:spTgt>
                                        </p:tgtEl>
                                      </p:cBhvr>
                                    </p:animEffect>
                                    <p:anim calcmode="lin" valueType="num">
                                      <p:cBhvr>
                                        <p:cTn id="5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a:spLocks/>
          </p:cNvSpPr>
          <p:nvPr/>
        </p:nvSpPr>
        <p:spPr>
          <a:xfrm>
            <a:off x="1252205" y="433410"/>
            <a:ext cx="82296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3600" b="1" dirty="0">
                <a:solidFill>
                  <a:srgbClr val="063796"/>
                </a:solidFill>
                <a:latin typeface="Calibri" panose="020F0502020204030204" pitchFamily="34" charset="0"/>
                <a:cs typeface="Calibri" panose="020F0502020204030204" pitchFamily="34" charset="0"/>
              </a:rPr>
              <a:t>Questions?</a:t>
            </a:r>
          </a:p>
        </p:txBody>
      </p:sp>
      <p:sp>
        <p:nvSpPr>
          <p:cNvPr id="11" name="object 5">
            <a:extLst>
              <a:ext uri="{FF2B5EF4-FFF2-40B4-BE49-F238E27FC236}">
                <a16:creationId xmlns:a16="http://schemas.microsoft.com/office/drawing/2014/main" id="{FC1D747D-307D-FB4D-906F-F72890223F1A}"/>
              </a:ext>
            </a:extLst>
          </p:cNvPr>
          <p:cNvSpPr/>
          <p:nvPr/>
        </p:nvSpPr>
        <p:spPr>
          <a:xfrm>
            <a:off x="2895713" y="1950511"/>
            <a:ext cx="2635189" cy="1478489"/>
          </a:xfrm>
          <a:prstGeom prst="rect">
            <a:avLst/>
          </a:prstGeom>
          <a:blipFill>
            <a:blip r:embed="rId3" cstate="print"/>
            <a:stretch>
              <a:fillRect/>
            </a:stretch>
          </a:blipFill>
        </p:spPr>
        <p:txBody>
          <a:bodyPr wrap="square" lIns="0" tIns="0" rIns="0" bIns="0" rtlCol="0"/>
          <a:lstStyle/>
          <a:p>
            <a:endParaRPr sz="1588"/>
          </a:p>
        </p:txBody>
      </p:sp>
      <p:sp>
        <p:nvSpPr>
          <p:cNvPr id="12" name="object 5">
            <a:extLst>
              <a:ext uri="{FF2B5EF4-FFF2-40B4-BE49-F238E27FC236}">
                <a16:creationId xmlns:a16="http://schemas.microsoft.com/office/drawing/2014/main" id="{CDD38221-936D-C047-BFF4-81221F14289F}"/>
              </a:ext>
            </a:extLst>
          </p:cNvPr>
          <p:cNvSpPr/>
          <p:nvPr/>
        </p:nvSpPr>
        <p:spPr>
          <a:xfrm>
            <a:off x="5110772" y="2446104"/>
            <a:ext cx="4032250" cy="3978486"/>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779553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64615" y="98552"/>
            <a:ext cx="3613785" cy="330835"/>
          </a:xfrm>
          <a:prstGeom prst="rect">
            <a:avLst/>
          </a:prstGeom>
        </p:spPr>
        <p:txBody>
          <a:bodyPr vert="horz" wrap="square" lIns="0" tIns="12700" rIns="0" bIns="0" rtlCol="0">
            <a:spAutoFit/>
          </a:bodyPr>
          <a:lstStyle/>
          <a:p>
            <a:pPr marL="12700">
              <a:spcBef>
                <a:spcPts val="100"/>
              </a:spcBef>
            </a:pPr>
            <a:r>
              <a:rPr sz="2000" b="1" dirty="0">
                <a:solidFill>
                  <a:srgbClr val="FFFFFF"/>
                </a:solidFill>
                <a:latin typeface="Arial"/>
                <a:cs typeface="Arial"/>
              </a:rPr>
              <a:t>CSCA0101 Computing</a:t>
            </a:r>
            <a:r>
              <a:rPr sz="2000" b="1" spc="-90" dirty="0">
                <a:solidFill>
                  <a:srgbClr val="FFFFFF"/>
                </a:solidFill>
                <a:latin typeface="Arial"/>
                <a:cs typeface="Arial"/>
              </a:rPr>
              <a:t> </a:t>
            </a:r>
            <a:r>
              <a:rPr sz="2000" b="1" dirty="0">
                <a:solidFill>
                  <a:srgbClr val="FFFFFF"/>
                </a:solidFill>
                <a:latin typeface="Arial"/>
                <a:cs typeface="Arial"/>
              </a:rPr>
              <a:t>Basics</a:t>
            </a:r>
            <a:endParaRPr sz="2000">
              <a:latin typeface="Arial"/>
              <a:cs typeface="Arial"/>
            </a:endParaRPr>
          </a:p>
        </p:txBody>
      </p:sp>
      <p:sp>
        <p:nvSpPr>
          <p:cNvPr id="5" name="object 5"/>
          <p:cNvSpPr txBox="1">
            <a:spLocks noGrp="1"/>
          </p:cNvSpPr>
          <p:nvPr>
            <p:ph type="sldNum" sz="quarter" idx="7"/>
          </p:nvPr>
        </p:nvSpPr>
        <p:spPr>
          <a:xfrm>
            <a:off x="8671814" y="6482563"/>
            <a:ext cx="307340" cy="307340"/>
          </a:xfrm>
          <a:prstGeom prst="rect">
            <a:avLst/>
          </a:prstGeom>
        </p:spPr>
        <p:txBody>
          <a:bodyPr vert="horz" wrap="square" lIns="0" tIns="0" rIns="0" bIns="0" rtlCol="0">
            <a:spAutoFit/>
          </a:bodyPr>
          <a:lstStyle>
            <a:defPPr>
              <a:defRPr lang="en-US"/>
            </a:defPPr>
            <a:lvl1pPr marL="0" algn="l" defTabSz="914400" rtl="0" eaLnBrk="1" latinLnBrk="0" hangingPunct="1">
              <a:defRPr sz="2000" b="1" i="0" kern="1200">
                <a:solidFill>
                  <a:schemeClr val="bg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2285"/>
              </a:lnSpc>
            </a:pPr>
            <a:fld id="{81D60167-4931-47E6-BA6A-407CBD079E47}" type="slidenum">
              <a:rPr lang="en-US" smtClean="0"/>
              <a:pPr marL="25400">
                <a:lnSpc>
                  <a:spcPts val="2285"/>
                </a:lnSpc>
              </a:pPr>
              <a:t>11</a:t>
            </a:fld>
            <a:endParaRPr dirty="0"/>
          </a:p>
        </p:txBody>
      </p:sp>
      <p:sp>
        <p:nvSpPr>
          <p:cNvPr id="3" name="object 3"/>
          <p:cNvSpPr txBox="1">
            <a:spLocks noGrp="1"/>
          </p:cNvSpPr>
          <p:nvPr>
            <p:ph type="title"/>
          </p:nvPr>
        </p:nvSpPr>
        <p:spPr>
          <a:xfrm>
            <a:off x="930442" y="98552"/>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5" dirty="0"/>
              <a:t>Malware</a:t>
            </a:r>
          </a:p>
        </p:txBody>
      </p:sp>
      <p:sp>
        <p:nvSpPr>
          <p:cNvPr id="4" name="object 4"/>
          <p:cNvSpPr txBox="1"/>
          <p:nvPr/>
        </p:nvSpPr>
        <p:spPr>
          <a:xfrm>
            <a:off x="930442" y="1280940"/>
            <a:ext cx="7288530" cy="4708525"/>
          </a:xfrm>
          <a:prstGeom prst="rect">
            <a:avLst/>
          </a:prstGeom>
        </p:spPr>
        <p:txBody>
          <a:bodyPr vert="horz" wrap="square" lIns="0" tIns="12700" rIns="0" bIns="0" rtlCol="0">
            <a:spAutoFit/>
          </a:bodyPr>
          <a:lstStyle/>
          <a:p>
            <a:pPr marL="12700">
              <a:spcBef>
                <a:spcPts val="100"/>
              </a:spcBef>
            </a:pPr>
            <a:r>
              <a:rPr sz="2400" b="1" spc="-10" dirty="0">
                <a:latin typeface="Arial"/>
                <a:cs typeface="Arial"/>
              </a:rPr>
              <a:t>Types </a:t>
            </a:r>
            <a:r>
              <a:rPr sz="2400" b="1" dirty="0">
                <a:latin typeface="Arial"/>
                <a:cs typeface="Arial"/>
              </a:rPr>
              <a:t>of</a:t>
            </a:r>
            <a:r>
              <a:rPr sz="2400" b="1" spc="20" dirty="0">
                <a:latin typeface="Arial"/>
                <a:cs typeface="Arial"/>
              </a:rPr>
              <a:t> </a:t>
            </a:r>
            <a:r>
              <a:rPr sz="2400" b="1" dirty="0">
                <a:latin typeface="Arial"/>
                <a:cs typeface="Arial"/>
              </a:rPr>
              <a:t>Malware</a:t>
            </a:r>
            <a:endParaRPr sz="2400" dirty="0">
              <a:latin typeface="Arial"/>
              <a:cs typeface="Arial"/>
            </a:endParaRPr>
          </a:p>
          <a:p>
            <a:pPr marL="12700">
              <a:spcBef>
                <a:spcPts val="2020"/>
              </a:spcBef>
            </a:pPr>
            <a:r>
              <a:rPr sz="2400" b="1" spc="-5" dirty="0">
                <a:latin typeface="Arial"/>
                <a:cs typeface="Arial"/>
              </a:rPr>
              <a:t>Spyware</a:t>
            </a:r>
            <a:endParaRPr sz="2400" dirty="0">
              <a:latin typeface="Arial"/>
              <a:cs typeface="Arial"/>
            </a:endParaRPr>
          </a:p>
          <a:p>
            <a:pPr marL="469900" marR="417195" indent="-457834">
              <a:spcBef>
                <a:spcPts val="2014"/>
              </a:spcBef>
              <a:buFont typeface="Arial"/>
              <a:buChar char="•"/>
              <a:tabLst>
                <a:tab pos="469900" algn="l"/>
                <a:tab pos="470534" algn="l"/>
              </a:tabLst>
            </a:pPr>
            <a:r>
              <a:rPr sz="2400" b="1" spc="-5" dirty="0">
                <a:latin typeface="Arial"/>
                <a:cs typeface="Arial"/>
              </a:rPr>
              <a:t>Spyware </a:t>
            </a:r>
            <a:r>
              <a:rPr sz="2400" spc="-5" dirty="0">
                <a:latin typeface="Arial"/>
                <a:cs typeface="Arial"/>
              </a:rPr>
              <a:t>is a type </a:t>
            </a:r>
            <a:r>
              <a:rPr sz="2400" dirty="0">
                <a:latin typeface="Arial"/>
                <a:cs typeface="Arial"/>
              </a:rPr>
              <a:t>of </a:t>
            </a:r>
            <a:r>
              <a:rPr sz="2400" spc="-5" dirty="0">
                <a:latin typeface="Arial"/>
                <a:cs typeface="Arial"/>
              </a:rPr>
              <a:t>malware installed on  </a:t>
            </a:r>
            <a:r>
              <a:rPr sz="2400" dirty="0">
                <a:latin typeface="Arial"/>
                <a:cs typeface="Arial"/>
              </a:rPr>
              <a:t>computers </a:t>
            </a:r>
            <a:r>
              <a:rPr sz="2400" spc="-5" dirty="0">
                <a:latin typeface="Arial"/>
                <a:cs typeface="Arial"/>
              </a:rPr>
              <a:t>that collects </a:t>
            </a:r>
            <a:r>
              <a:rPr sz="2400" dirty="0">
                <a:latin typeface="Arial"/>
                <a:cs typeface="Arial"/>
              </a:rPr>
              <a:t>information </a:t>
            </a:r>
            <a:r>
              <a:rPr sz="2400" spc="-5" dirty="0">
                <a:latin typeface="Arial"/>
                <a:cs typeface="Arial"/>
              </a:rPr>
              <a:t>about users  without their</a:t>
            </a:r>
            <a:r>
              <a:rPr sz="2400" spc="10" dirty="0">
                <a:latin typeface="Arial"/>
                <a:cs typeface="Arial"/>
              </a:rPr>
              <a:t> </a:t>
            </a:r>
            <a:r>
              <a:rPr sz="2400" spc="-5" dirty="0">
                <a:latin typeface="Arial"/>
                <a:cs typeface="Arial"/>
              </a:rPr>
              <a:t>knowledge.</a:t>
            </a:r>
            <a:endParaRPr sz="2400" dirty="0">
              <a:latin typeface="Arial"/>
              <a:cs typeface="Arial"/>
            </a:endParaRPr>
          </a:p>
          <a:p>
            <a:pPr marL="469900" marR="209550" indent="-457834">
              <a:spcBef>
                <a:spcPts val="575"/>
              </a:spcBef>
              <a:buChar char="•"/>
              <a:tabLst>
                <a:tab pos="469900" algn="l"/>
                <a:tab pos="470534" algn="l"/>
              </a:tabLst>
            </a:pPr>
            <a:r>
              <a:rPr sz="2400" dirty="0">
                <a:latin typeface="Arial"/>
                <a:cs typeface="Arial"/>
              </a:rPr>
              <a:t>The </a:t>
            </a:r>
            <a:r>
              <a:rPr sz="2400" spc="-5" dirty="0">
                <a:latin typeface="Arial"/>
                <a:cs typeface="Arial"/>
              </a:rPr>
              <a:t>presence </a:t>
            </a:r>
            <a:r>
              <a:rPr sz="2400" dirty="0">
                <a:latin typeface="Arial"/>
                <a:cs typeface="Arial"/>
              </a:rPr>
              <a:t>of </a:t>
            </a:r>
            <a:r>
              <a:rPr sz="2400" spc="-5" dirty="0">
                <a:latin typeface="Arial"/>
                <a:cs typeface="Arial"/>
              </a:rPr>
              <a:t>spyware is typically hidden </a:t>
            </a:r>
            <a:r>
              <a:rPr sz="2400" dirty="0">
                <a:latin typeface="Arial"/>
                <a:cs typeface="Arial"/>
              </a:rPr>
              <a:t>from  </a:t>
            </a:r>
            <a:r>
              <a:rPr sz="2400" spc="-5" dirty="0">
                <a:latin typeface="Arial"/>
                <a:cs typeface="Arial"/>
              </a:rPr>
              <a:t>the user and can be </a:t>
            </a:r>
            <a:r>
              <a:rPr sz="2400" dirty="0">
                <a:latin typeface="Arial"/>
                <a:cs typeface="Arial"/>
              </a:rPr>
              <a:t>difficult to</a:t>
            </a:r>
            <a:r>
              <a:rPr sz="2400" spc="35" dirty="0">
                <a:latin typeface="Arial"/>
                <a:cs typeface="Arial"/>
              </a:rPr>
              <a:t> </a:t>
            </a:r>
            <a:r>
              <a:rPr sz="2400" dirty="0">
                <a:latin typeface="Arial"/>
                <a:cs typeface="Arial"/>
              </a:rPr>
              <a:t>detect.</a:t>
            </a:r>
          </a:p>
          <a:p>
            <a:pPr marL="469900" marR="5080" indent="-457834">
              <a:spcBef>
                <a:spcPts val="580"/>
              </a:spcBef>
              <a:buChar char="•"/>
              <a:tabLst>
                <a:tab pos="469900" algn="l"/>
                <a:tab pos="470534" algn="l"/>
              </a:tabLst>
            </a:pPr>
            <a:r>
              <a:rPr sz="2400" spc="-5" dirty="0">
                <a:latin typeface="Arial"/>
                <a:cs typeface="Arial"/>
              </a:rPr>
              <a:t>Spyware </a:t>
            </a:r>
            <a:r>
              <a:rPr sz="2400" dirty="0">
                <a:latin typeface="Arial"/>
                <a:cs typeface="Arial"/>
              </a:rPr>
              <a:t>programs lurk on your computer to steal  </a:t>
            </a:r>
            <a:r>
              <a:rPr sz="2400" spc="-5" dirty="0">
                <a:latin typeface="Arial"/>
                <a:cs typeface="Arial"/>
              </a:rPr>
              <a:t>important information, like your passwords and  logins and other personal identification </a:t>
            </a:r>
            <a:r>
              <a:rPr sz="2400" dirty="0">
                <a:latin typeface="Arial"/>
                <a:cs typeface="Arial"/>
              </a:rPr>
              <a:t>information  and then send it off to someone</a:t>
            </a:r>
            <a:r>
              <a:rPr sz="2400" spc="-40" dirty="0">
                <a:latin typeface="Arial"/>
                <a:cs typeface="Arial"/>
              </a:rPr>
              <a:t> </a:t>
            </a:r>
            <a:r>
              <a:rPr sz="2400" dirty="0">
                <a:latin typeface="Arial"/>
                <a:cs typeface="Arial"/>
              </a:rPr>
              <a:t>else.</a:t>
            </a:r>
          </a:p>
        </p:txBody>
      </p:sp>
      <p:pic>
        <p:nvPicPr>
          <p:cNvPr id="6" name="Picture 5">
            <a:extLst>
              <a:ext uri="{FF2B5EF4-FFF2-40B4-BE49-F238E27FC236}">
                <a16:creationId xmlns:a16="http://schemas.microsoft.com/office/drawing/2014/main" id="{83C047BC-9F59-BC4E-8E21-2FBC6359B000}"/>
              </a:ext>
            </a:extLst>
          </p:cNvPr>
          <p:cNvPicPr>
            <a:picLocks noChangeAspect="1"/>
          </p:cNvPicPr>
          <p:nvPr/>
        </p:nvPicPr>
        <p:blipFill>
          <a:blip r:embed="rId2"/>
          <a:stretch>
            <a:fillRect/>
          </a:stretch>
        </p:blipFill>
        <p:spPr>
          <a:xfrm>
            <a:off x="7316908" y="68097"/>
            <a:ext cx="4578027" cy="2681416"/>
          </a:xfrm>
          <a:prstGeom prst="rect">
            <a:avLst/>
          </a:prstGeom>
        </p:spPr>
      </p:pic>
    </p:spTree>
    <p:extLst>
      <p:ext uri="{BB962C8B-B14F-4D97-AF65-F5344CB8AC3E}">
        <p14:creationId xmlns:p14="http://schemas.microsoft.com/office/powerpoint/2010/main" val="1817915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64615" y="98552"/>
            <a:ext cx="3613785" cy="330835"/>
          </a:xfrm>
          <a:prstGeom prst="rect">
            <a:avLst/>
          </a:prstGeom>
        </p:spPr>
        <p:txBody>
          <a:bodyPr vert="horz" wrap="square" lIns="0" tIns="12700" rIns="0" bIns="0" rtlCol="0">
            <a:spAutoFit/>
          </a:bodyPr>
          <a:lstStyle/>
          <a:p>
            <a:pPr marL="12700">
              <a:spcBef>
                <a:spcPts val="100"/>
              </a:spcBef>
            </a:pPr>
            <a:r>
              <a:rPr sz="2000" b="1" dirty="0">
                <a:solidFill>
                  <a:srgbClr val="FFFFFF"/>
                </a:solidFill>
                <a:latin typeface="Arial"/>
                <a:cs typeface="Arial"/>
              </a:rPr>
              <a:t>CSCA0101 Computing</a:t>
            </a:r>
            <a:r>
              <a:rPr sz="2000" b="1" spc="-90" dirty="0">
                <a:solidFill>
                  <a:srgbClr val="FFFFFF"/>
                </a:solidFill>
                <a:latin typeface="Arial"/>
                <a:cs typeface="Arial"/>
              </a:rPr>
              <a:t> </a:t>
            </a:r>
            <a:r>
              <a:rPr sz="2000" b="1" dirty="0">
                <a:solidFill>
                  <a:srgbClr val="FFFFFF"/>
                </a:solidFill>
                <a:latin typeface="Arial"/>
                <a:cs typeface="Arial"/>
              </a:rPr>
              <a:t>Basics</a:t>
            </a:r>
            <a:endParaRPr sz="2000">
              <a:latin typeface="Arial"/>
              <a:cs typeface="Arial"/>
            </a:endParaRPr>
          </a:p>
        </p:txBody>
      </p:sp>
      <p:sp>
        <p:nvSpPr>
          <p:cNvPr id="5" name="object 5"/>
          <p:cNvSpPr txBox="1">
            <a:spLocks noGrp="1"/>
          </p:cNvSpPr>
          <p:nvPr>
            <p:ph type="sldNum" sz="quarter" idx="7"/>
          </p:nvPr>
        </p:nvSpPr>
        <p:spPr>
          <a:xfrm>
            <a:off x="8671814" y="6482563"/>
            <a:ext cx="307340" cy="307340"/>
          </a:xfrm>
          <a:prstGeom prst="rect">
            <a:avLst/>
          </a:prstGeom>
        </p:spPr>
        <p:txBody>
          <a:bodyPr vert="horz" wrap="square" lIns="0" tIns="0" rIns="0" bIns="0" rtlCol="0">
            <a:spAutoFit/>
          </a:bodyPr>
          <a:lstStyle>
            <a:defPPr>
              <a:defRPr lang="en-US"/>
            </a:defPPr>
            <a:lvl1pPr marL="0" algn="l" defTabSz="914400" rtl="0" eaLnBrk="1" latinLnBrk="0" hangingPunct="1">
              <a:defRPr sz="2000" b="1" i="0" kern="1200">
                <a:solidFill>
                  <a:schemeClr val="bg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2285"/>
              </a:lnSpc>
            </a:pPr>
            <a:fld id="{81D60167-4931-47E6-BA6A-407CBD079E47}" type="slidenum">
              <a:rPr lang="en-US" smtClean="0"/>
              <a:pPr marL="25400">
                <a:lnSpc>
                  <a:spcPts val="2285"/>
                </a:lnSpc>
              </a:pPr>
              <a:t>12</a:t>
            </a:fld>
            <a:endParaRPr dirty="0"/>
          </a:p>
        </p:txBody>
      </p:sp>
      <p:sp>
        <p:nvSpPr>
          <p:cNvPr id="3" name="object 3"/>
          <p:cNvSpPr txBox="1">
            <a:spLocks noGrp="1"/>
          </p:cNvSpPr>
          <p:nvPr>
            <p:ph type="title"/>
          </p:nvPr>
        </p:nvSpPr>
        <p:spPr>
          <a:xfrm>
            <a:off x="930442" y="98552"/>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5" dirty="0"/>
              <a:t>Malware</a:t>
            </a:r>
          </a:p>
        </p:txBody>
      </p:sp>
      <p:sp>
        <p:nvSpPr>
          <p:cNvPr id="4" name="object 4"/>
          <p:cNvSpPr txBox="1"/>
          <p:nvPr/>
        </p:nvSpPr>
        <p:spPr>
          <a:xfrm>
            <a:off x="930442" y="1280940"/>
            <a:ext cx="7947340" cy="4625369"/>
          </a:xfrm>
          <a:prstGeom prst="rect">
            <a:avLst/>
          </a:prstGeom>
        </p:spPr>
        <p:txBody>
          <a:bodyPr vert="horz" wrap="square" lIns="0" tIns="12700" rIns="0" bIns="0" rtlCol="0">
            <a:spAutoFit/>
          </a:bodyPr>
          <a:lstStyle/>
          <a:p>
            <a:pPr marL="12700">
              <a:spcBef>
                <a:spcPts val="100"/>
              </a:spcBef>
            </a:pPr>
            <a:r>
              <a:rPr sz="2400" b="1" spc="-10" dirty="0">
                <a:latin typeface="Arial"/>
                <a:cs typeface="Arial"/>
              </a:rPr>
              <a:t>Types </a:t>
            </a:r>
            <a:r>
              <a:rPr sz="2400" b="1" dirty="0">
                <a:latin typeface="Arial"/>
                <a:cs typeface="Arial"/>
              </a:rPr>
              <a:t>of</a:t>
            </a:r>
            <a:r>
              <a:rPr sz="2400" b="1" spc="20" dirty="0">
                <a:latin typeface="Arial"/>
                <a:cs typeface="Arial"/>
              </a:rPr>
              <a:t> </a:t>
            </a:r>
            <a:r>
              <a:rPr sz="2400" b="1" dirty="0">
                <a:latin typeface="Arial"/>
                <a:cs typeface="Arial"/>
              </a:rPr>
              <a:t>Malware</a:t>
            </a:r>
            <a:endParaRPr sz="2400" dirty="0">
              <a:latin typeface="Arial"/>
              <a:cs typeface="Arial"/>
            </a:endParaRPr>
          </a:p>
          <a:p>
            <a:pPr marL="12700">
              <a:spcBef>
                <a:spcPts val="2020"/>
              </a:spcBef>
            </a:pPr>
            <a:r>
              <a:rPr lang="en-US" sz="2400" b="1" spc="-5" dirty="0">
                <a:latin typeface="Arial"/>
                <a:cs typeface="Arial"/>
              </a:rPr>
              <a:t>Rootkits</a:t>
            </a:r>
          </a:p>
          <a:p>
            <a:pPr marL="12700">
              <a:spcBef>
                <a:spcPts val="2020"/>
              </a:spcBef>
            </a:pPr>
            <a:endParaRPr sz="2400" dirty="0">
              <a:latin typeface="Arial"/>
              <a:cs typeface="Arial"/>
            </a:endParaRPr>
          </a:p>
          <a:p>
            <a:pPr marL="342900" indent="-342900">
              <a:lnSpc>
                <a:spcPct val="90000"/>
              </a:lnSpc>
              <a:buFont typeface="Arial" panose="020B0604020202020204" pitchFamily="34" charset="0"/>
              <a:buChar char="•"/>
            </a:pPr>
            <a:r>
              <a:rPr lang="en-US" sz="2400" dirty="0"/>
              <a:t>A rootkit is a clandestine computer program designed to provide continued privileged access to a computer while actively hiding its presence. </a:t>
            </a:r>
          </a:p>
          <a:p>
            <a:pPr marL="342900" indent="-342900">
              <a:lnSpc>
                <a:spcPct val="90000"/>
              </a:lnSpc>
              <a:buFont typeface="Arial" panose="020B0604020202020204" pitchFamily="34" charset="0"/>
              <a:buChar char="•"/>
            </a:pPr>
            <a:r>
              <a:rPr lang="en-US" sz="2400" dirty="0"/>
              <a:t>The term rootkit is a connection of the two words "root" and "kit." Originally, a rootkit was a collection of tools that enabled administrator-level access to a computer or network. </a:t>
            </a:r>
          </a:p>
          <a:p>
            <a:pPr marL="342900" indent="-342900">
              <a:lnSpc>
                <a:spcPct val="90000"/>
              </a:lnSpc>
              <a:buFont typeface="Arial" panose="020B0604020202020204" pitchFamily="34" charset="0"/>
              <a:buChar char="•"/>
            </a:pPr>
            <a:r>
              <a:rPr lang="en-US" sz="2400" dirty="0"/>
              <a:t>Root refers to the Admin account on Unix and Linux systems, and kit refers to the software components that implement the tool.</a:t>
            </a:r>
            <a:endParaRPr lang="en-US" altLang="en-US" sz="2400" dirty="0"/>
          </a:p>
        </p:txBody>
      </p:sp>
      <p:pic>
        <p:nvPicPr>
          <p:cNvPr id="6" name="Picture 5">
            <a:extLst>
              <a:ext uri="{FF2B5EF4-FFF2-40B4-BE49-F238E27FC236}">
                <a16:creationId xmlns:a16="http://schemas.microsoft.com/office/drawing/2014/main" id="{A4F7BE85-CA82-CD4A-B944-0E3F6489CF2E}"/>
              </a:ext>
            </a:extLst>
          </p:cNvPr>
          <p:cNvPicPr>
            <a:picLocks noChangeAspect="1"/>
          </p:cNvPicPr>
          <p:nvPr/>
        </p:nvPicPr>
        <p:blipFill>
          <a:blip r:embed="rId2"/>
          <a:stretch>
            <a:fillRect/>
          </a:stretch>
        </p:blipFill>
        <p:spPr>
          <a:xfrm>
            <a:off x="6959854" y="443197"/>
            <a:ext cx="4038600" cy="2019300"/>
          </a:xfrm>
          <a:prstGeom prst="rect">
            <a:avLst/>
          </a:prstGeom>
        </p:spPr>
      </p:pic>
    </p:spTree>
    <p:extLst>
      <p:ext uri="{BB962C8B-B14F-4D97-AF65-F5344CB8AC3E}">
        <p14:creationId xmlns:p14="http://schemas.microsoft.com/office/powerpoint/2010/main" val="3060587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64615" y="98552"/>
            <a:ext cx="3613785" cy="330835"/>
          </a:xfrm>
          <a:prstGeom prst="rect">
            <a:avLst/>
          </a:prstGeom>
        </p:spPr>
        <p:txBody>
          <a:bodyPr vert="horz" wrap="square" lIns="0" tIns="12700" rIns="0" bIns="0" rtlCol="0">
            <a:spAutoFit/>
          </a:bodyPr>
          <a:lstStyle/>
          <a:p>
            <a:pPr marL="12700">
              <a:spcBef>
                <a:spcPts val="100"/>
              </a:spcBef>
            </a:pPr>
            <a:r>
              <a:rPr sz="2000" b="1" dirty="0">
                <a:solidFill>
                  <a:srgbClr val="FFFFFF"/>
                </a:solidFill>
                <a:latin typeface="Arial"/>
                <a:cs typeface="Arial"/>
              </a:rPr>
              <a:t>CSCA0101 Computing</a:t>
            </a:r>
            <a:r>
              <a:rPr sz="2000" b="1" spc="-90" dirty="0">
                <a:solidFill>
                  <a:srgbClr val="FFFFFF"/>
                </a:solidFill>
                <a:latin typeface="Arial"/>
                <a:cs typeface="Arial"/>
              </a:rPr>
              <a:t> </a:t>
            </a:r>
            <a:r>
              <a:rPr sz="2000" b="1" dirty="0">
                <a:solidFill>
                  <a:srgbClr val="FFFFFF"/>
                </a:solidFill>
                <a:latin typeface="Arial"/>
                <a:cs typeface="Arial"/>
              </a:rPr>
              <a:t>Basics</a:t>
            </a:r>
            <a:endParaRPr sz="2000">
              <a:latin typeface="Arial"/>
              <a:cs typeface="Arial"/>
            </a:endParaRPr>
          </a:p>
        </p:txBody>
      </p:sp>
      <p:sp>
        <p:nvSpPr>
          <p:cNvPr id="5" name="object 5"/>
          <p:cNvSpPr txBox="1">
            <a:spLocks noGrp="1"/>
          </p:cNvSpPr>
          <p:nvPr>
            <p:ph type="sldNum" sz="quarter" idx="7"/>
          </p:nvPr>
        </p:nvSpPr>
        <p:spPr>
          <a:xfrm>
            <a:off x="8671814" y="6482563"/>
            <a:ext cx="307340" cy="307340"/>
          </a:xfrm>
          <a:prstGeom prst="rect">
            <a:avLst/>
          </a:prstGeom>
        </p:spPr>
        <p:txBody>
          <a:bodyPr vert="horz" wrap="square" lIns="0" tIns="0" rIns="0" bIns="0" rtlCol="0">
            <a:spAutoFit/>
          </a:bodyPr>
          <a:lstStyle>
            <a:defPPr>
              <a:defRPr lang="en-US"/>
            </a:defPPr>
            <a:lvl1pPr marL="0" algn="l" defTabSz="914400" rtl="0" eaLnBrk="1" latinLnBrk="0" hangingPunct="1">
              <a:defRPr sz="2000" b="1" i="0" kern="1200">
                <a:solidFill>
                  <a:schemeClr val="bg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2285"/>
              </a:lnSpc>
            </a:pPr>
            <a:fld id="{81D60167-4931-47E6-BA6A-407CBD079E47}" type="slidenum">
              <a:rPr lang="en-US" smtClean="0"/>
              <a:pPr marL="25400">
                <a:lnSpc>
                  <a:spcPts val="2285"/>
                </a:lnSpc>
              </a:pPr>
              <a:t>13</a:t>
            </a:fld>
            <a:endParaRPr dirty="0"/>
          </a:p>
        </p:txBody>
      </p:sp>
      <p:sp>
        <p:nvSpPr>
          <p:cNvPr id="3" name="object 3"/>
          <p:cNvSpPr txBox="1">
            <a:spLocks noGrp="1"/>
          </p:cNvSpPr>
          <p:nvPr>
            <p:ph type="title"/>
          </p:nvPr>
        </p:nvSpPr>
        <p:spPr>
          <a:xfrm>
            <a:off x="930442" y="98552"/>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5" dirty="0"/>
              <a:t>Malware</a:t>
            </a:r>
          </a:p>
        </p:txBody>
      </p:sp>
      <p:sp>
        <p:nvSpPr>
          <p:cNvPr id="4" name="object 4"/>
          <p:cNvSpPr txBox="1"/>
          <p:nvPr/>
        </p:nvSpPr>
        <p:spPr>
          <a:xfrm>
            <a:off x="930442" y="1280940"/>
            <a:ext cx="7947340" cy="3960571"/>
          </a:xfrm>
          <a:prstGeom prst="rect">
            <a:avLst/>
          </a:prstGeom>
        </p:spPr>
        <p:txBody>
          <a:bodyPr vert="horz" wrap="square" lIns="0" tIns="12700" rIns="0" bIns="0" rtlCol="0">
            <a:spAutoFit/>
          </a:bodyPr>
          <a:lstStyle/>
          <a:p>
            <a:pPr marL="12700">
              <a:spcBef>
                <a:spcPts val="100"/>
              </a:spcBef>
            </a:pPr>
            <a:r>
              <a:rPr sz="2400" b="1" spc="-10" dirty="0">
                <a:latin typeface="Arial"/>
                <a:cs typeface="Arial"/>
              </a:rPr>
              <a:t>Types </a:t>
            </a:r>
            <a:r>
              <a:rPr sz="2400" b="1" dirty="0">
                <a:latin typeface="Arial"/>
                <a:cs typeface="Arial"/>
              </a:rPr>
              <a:t>of</a:t>
            </a:r>
            <a:r>
              <a:rPr sz="2400" b="1" spc="20" dirty="0">
                <a:latin typeface="Arial"/>
                <a:cs typeface="Arial"/>
              </a:rPr>
              <a:t> </a:t>
            </a:r>
            <a:r>
              <a:rPr sz="2400" b="1" dirty="0">
                <a:latin typeface="Arial"/>
                <a:cs typeface="Arial"/>
              </a:rPr>
              <a:t>Malware</a:t>
            </a:r>
            <a:endParaRPr sz="2400" dirty="0">
              <a:latin typeface="Arial"/>
              <a:cs typeface="Arial"/>
            </a:endParaRPr>
          </a:p>
          <a:p>
            <a:pPr marL="12700">
              <a:spcBef>
                <a:spcPts val="2020"/>
              </a:spcBef>
            </a:pPr>
            <a:r>
              <a:rPr lang="en-US" sz="2400" b="1" spc="-5" dirty="0">
                <a:latin typeface="Arial"/>
                <a:cs typeface="Arial"/>
              </a:rPr>
              <a:t>Rootkits</a:t>
            </a:r>
          </a:p>
          <a:p>
            <a:pPr marL="12700">
              <a:spcBef>
                <a:spcPts val="2020"/>
              </a:spcBef>
            </a:pPr>
            <a:endParaRPr sz="2400" dirty="0">
              <a:latin typeface="Arial"/>
              <a:cs typeface="Arial"/>
            </a:endParaRPr>
          </a:p>
          <a:p>
            <a:pPr marL="342900" indent="-342900">
              <a:lnSpc>
                <a:spcPct val="90000"/>
              </a:lnSpc>
              <a:buFont typeface="Arial" panose="020B0604020202020204" pitchFamily="34" charset="0"/>
              <a:buChar char="•"/>
            </a:pPr>
            <a:r>
              <a:rPr lang="en-US" altLang="en-US" sz="2400" dirty="0"/>
              <a:t>Pre-packaged software to hide malware</a:t>
            </a:r>
          </a:p>
          <a:p>
            <a:pPr marL="342900" indent="-342900">
              <a:lnSpc>
                <a:spcPct val="90000"/>
              </a:lnSpc>
              <a:buFont typeface="Arial" panose="020B0604020202020204" pitchFamily="34" charset="0"/>
              <a:buChar char="•"/>
            </a:pPr>
            <a:r>
              <a:rPr lang="en-US" altLang="en-US" sz="2400" dirty="0"/>
              <a:t>Freely obtainable (</a:t>
            </a:r>
            <a:r>
              <a:rPr lang="en-US" altLang="en-US" sz="2400" dirty="0" err="1"/>
              <a:t>rootkit.org</a:t>
            </a:r>
            <a:r>
              <a:rPr lang="en-US" altLang="en-US" sz="2400" dirty="0"/>
              <a:t>)</a:t>
            </a:r>
          </a:p>
          <a:p>
            <a:pPr marL="342900" indent="-342900">
              <a:lnSpc>
                <a:spcPct val="90000"/>
              </a:lnSpc>
              <a:buFont typeface="Arial" panose="020B0604020202020204" pitchFamily="34" charset="0"/>
              <a:buChar char="•"/>
            </a:pPr>
            <a:r>
              <a:rPr lang="en-US" altLang="en-US" sz="2400" dirty="0"/>
              <a:t>There are even commercial packages!</a:t>
            </a:r>
          </a:p>
          <a:p>
            <a:pPr marL="342900" indent="-342900">
              <a:lnSpc>
                <a:spcPct val="90000"/>
              </a:lnSpc>
              <a:buFont typeface="Arial" panose="020B0604020202020204" pitchFamily="34" charset="0"/>
              <a:buChar char="•"/>
            </a:pPr>
            <a:r>
              <a:rPr lang="en-US" altLang="en-US" sz="2400" dirty="0"/>
              <a:t>Insert hooks into system, kernel</a:t>
            </a:r>
          </a:p>
          <a:p>
            <a:pPr marL="342900" indent="-342900">
              <a:lnSpc>
                <a:spcPct val="90000"/>
              </a:lnSpc>
              <a:buFont typeface="Arial" panose="020B0604020202020204" pitchFamily="34" charset="0"/>
              <a:buChar char="•"/>
            </a:pPr>
            <a:r>
              <a:rPr lang="en-US" altLang="en-US" sz="2400" dirty="0"/>
              <a:t>Trap program calls to list directory contents, running processes, registry entries</a:t>
            </a:r>
          </a:p>
          <a:p>
            <a:pPr marL="342900" indent="-342900">
              <a:lnSpc>
                <a:spcPct val="90000"/>
              </a:lnSpc>
              <a:buFont typeface="Arial" panose="020B0604020202020204" pitchFamily="34" charset="0"/>
              <a:buChar char="•"/>
            </a:pPr>
            <a:r>
              <a:rPr lang="en-US" altLang="en-US" sz="2400" dirty="0"/>
              <a:t>Filter out what the bad guys don’t want you to see</a:t>
            </a:r>
          </a:p>
        </p:txBody>
      </p:sp>
    </p:spTree>
    <p:extLst>
      <p:ext uri="{BB962C8B-B14F-4D97-AF65-F5344CB8AC3E}">
        <p14:creationId xmlns:p14="http://schemas.microsoft.com/office/powerpoint/2010/main" val="3705182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2209058D-10E2-E647-B12E-86D34384BCB2}"/>
              </a:ext>
            </a:extLst>
          </p:cNvPr>
          <p:cNvSpPr>
            <a:spLocks noGrp="1" noChangeArrowheads="1"/>
          </p:cNvSpPr>
          <p:nvPr>
            <p:ph type="title"/>
          </p:nvPr>
        </p:nvSpPr>
        <p:spPr>
          <a:xfrm>
            <a:off x="838200" y="98907"/>
            <a:ext cx="10515600" cy="850217"/>
          </a:xfrm>
        </p:spPr>
        <p:txBody>
          <a:bodyPr/>
          <a:lstStyle/>
          <a:p>
            <a:r>
              <a:rPr lang="en-US" altLang="en-US" dirty="0"/>
              <a:t>Detecting Rootkits</a:t>
            </a:r>
          </a:p>
        </p:txBody>
      </p:sp>
      <p:sp>
        <p:nvSpPr>
          <p:cNvPr id="24579" name="Rectangle 3">
            <a:extLst>
              <a:ext uri="{FF2B5EF4-FFF2-40B4-BE49-F238E27FC236}">
                <a16:creationId xmlns:a16="http://schemas.microsoft.com/office/drawing/2014/main" id="{0979132E-3D96-B64B-9792-923FA0BEC4EB}"/>
              </a:ext>
            </a:extLst>
          </p:cNvPr>
          <p:cNvSpPr>
            <a:spLocks noGrp="1" noChangeArrowheads="1"/>
          </p:cNvSpPr>
          <p:nvPr>
            <p:ph type="body" idx="1"/>
          </p:nvPr>
        </p:nvSpPr>
        <p:spPr/>
        <p:txBody>
          <a:bodyPr/>
          <a:lstStyle/>
          <a:p>
            <a:r>
              <a:rPr lang="en-US" altLang="en-US"/>
              <a:t>Look for the hooks</a:t>
            </a:r>
          </a:p>
          <a:p>
            <a:r>
              <a:rPr lang="en-US" altLang="en-US"/>
              <a:t>Look for known file names, processes</a:t>
            </a:r>
          </a:p>
          <a:p>
            <a:r>
              <a:rPr lang="en-US" altLang="en-US"/>
              <a:t>Look for what’s being hidden</a:t>
            </a:r>
          </a:p>
          <a:p>
            <a:r>
              <a:rPr lang="en-US" altLang="en-US"/>
              <a:t>Difficult to do, getting more difficult</a:t>
            </a:r>
          </a:p>
          <a:p>
            <a:r>
              <a:rPr lang="en-US" altLang="en-US"/>
              <a:t>Tools exist to do this, but most don’t detect everything</a:t>
            </a:r>
          </a:p>
          <a:p>
            <a:r>
              <a:rPr lang="en-US" altLang="en-US"/>
              <a:t>Hot topic of research for both sides</a:t>
            </a:r>
          </a:p>
        </p:txBody>
      </p:sp>
    </p:spTree>
    <p:extLst>
      <p:ext uri="{BB962C8B-B14F-4D97-AF65-F5344CB8AC3E}">
        <p14:creationId xmlns:p14="http://schemas.microsoft.com/office/powerpoint/2010/main" val="1492328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C311A3BD-5ACC-D341-8110-108AD737C854}"/>
              </a:ext>
            </a:extLst>
          </p:cNvPr>
          <p:cNvSpPr>
            <a:spLocks noGrp="1" noChangeArrowheads="1"/>
          </p:cNvSpPr>
          <p:nvPr>
            <p:ph type="title"/>
          </p:nvPr>
        </p:nvSpPr>
        <p:spPr>
          <a:xfrm>
            <a:off x="838200" y="179930"/>
            <a:ext cx="10515600" cy="711321"/>
          </a:xfrm>
        </p:spPr>
        <p:txBody>
          <a:bodyPr/>
          <a:lstStyle/>
          <a:p>
            <a:r>
              <a:rPr lang="en-US" altLang="en-US" dirty="0"/>
              <a:t>Removing Rootkits</a:t>
            </a:r>
          </a:p>
        </p:txBody>
      </p:sp>
      <p:sp>
        <p:nvSpPr>
          <p:cNvPr id="25603" name="Rectangle 3">
            <a:extLst>
              <a:ext uri="{FF2B5EF4-FFF2-40B4-BE49-F238E27FC236}">
                <a16:creationId xmlns:a16="http://schemas.microsoft.com/office/drawing/2014/main" id="{0EFC8561-47FF-6D4F-B7FA-B5A611AD92AD}"/>
              </a:ext>
            </a:extLst>
          </p:cNvPr>
          <p:cNvSpPr>
            <a:spLocks noGrp="1" noChangeArrowheads="1"/>
          </p:cNvSpPr>
          <p:nvPr>
            <p:ph type="body" idx="1"/>
          </p:nvPr>
        </p:nvSpPr>
        <p:spPr/>
        <p:txBody>
          <a:bodyPr/>
          <a:lstStyle/>
          <a:p>
            <a:r>
              <a:rPr lang="en-US" altLang="en-US" dirty="0"/>
              <a:t>Are you sure you wouldn’t rather R/R?</a:t>
            </a:r>
          </a:p>
          <a:p>
            <a:r>
              <a:rPr lang="en-US" altLang="en-US" dirty="0"/>
              <a:t>Removal tools exist for most rootkits</a:t>
            </a:r>
          </a:p>
          <a:p>
            <a:r>
              <a:rPr lang="en-US" altLang="en-US" dirty="0"/>
              <a:t>Deep magic, requiring wizardry and time</a:t>
            </a:r>
          </a:p>
        </p:txBody>
      </p:sp>
    </p:spTree>
    <p:extLst>
      <p:ext uri="{BB962C8B-B14F-4D97-AF65-F5344CB8AC3E}">
        <p14:creationId xmlns:p14="http://schemas.microsoft.com/office/powerpoint/2010/main" val="126941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64615" y="98552"/>
            <a:ext cx="3613785" cy="330835"/>
          </a:xfrm>
          <a:prstGeom prst="rect">
            <a:avLst/>
          </a:prstGeom>
        </p:spPr>
        <p:txBody>
          <a:bodyPr vert="horz" wrap="square" lIns="0" tIns="12700" rIns="0" bIns="0" rtlCol="0">
            <a:spAutoFit/>
          </a:bodyPr>
          <a:lstStyle/>
          <a:p>
            <a:pPr marL="12700">
              <a:spcBef>
                <a:spcPts val="100"/>
              </a:spcBef>
            </a:pPr>
            <a:r>
              <a:rPr sz="2000" b="1" dirty="0">
                <a:solidFill>
                  <a:srgbClr val="FFFFFF"/>
                </a:solidFill>
                <a:latin typeface="Arial"/>
                <a:cs typeface="Arial"/>
              </a:rPr>
              <a:t>CSCA0101 Computing</a:t>
            </a:r>
            <a:r>
              <a:rPr sz="2000" b="1" spc="-90" dirty="0">
                <a:solidFill>
                  <a:srgbClr val="FFFFFF"/>
                </a:solidFill>
                <a:latin typeface="Arial"/>
                <a:cs typeface="Arial"/>
              </a:rPr>
              <a:t> </a:t>
            </a:r>
            <a:r>
              <a:rPr sz="2000" b="1" dirty="0">
                <a:solidFill>
                  <a:srgbClr val="FFFFFF"/>
                </a:solidFill>
                <a:latin typeface="Arial"/>
                <a:cs typeface="Arial"/>
              </a:rPr>
              <a:t>Basics</a:t>
            </a:r>
            <a:endParaRPr sz="2000">
              <a:latin typeface="Arial"/>
              <a:cs typeface="Arial"/>
            </a:endParaRPr>
          </a:p>
        </p:txBody>
      </p:sp>
      <p:sp>
        <p:nvSpPr>
          <p:cNvPr id="7" name="object 7"/>
          <p:cNvSpPr txBox="1">
            <a:spLocks noGrp="1"/>
          </p:cNvSpPr>
          <p:nvPr>
            <p:ph type="sldNum" sz="quarter" idx="7"/>
          </p:nvPr>
        </p:nvSpPr>
        <p:spPr>
          <a:xfrm>
            <a:off x="8671814" y="6482563"/>
            <a:ext cx="307340" cy="307340"/>
          </a:xfrm>
          <a:prstGeom prst="rect">
            <a:avLst/>
          </a:prstGeom>
        </p:spPr>
        <p:txBody>
          <a:bodyPr vert="horz" wrap="square" lIns="0" tIns="0" rIns="0" bIns="0" rtlCol="0">
            <a:spAutoFit/>
          </a:bodyPr>
          <a:lstStyle>
            <a:defPPr>
              <a:defRPr lang="en-US"/>
            </a:defPPr>
            <a:lvl1pPr marL="0" algn="l" defTabSz="914400" rtl="0" eaLnBrk="1" latinLnBrk="0" hangingPunct="1">
              <a:defRPr sz="2000" b="1" i="0" kern="1200">
                <a:solidFill>
                  <a:schemeClr val="bg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2285"/>
              </a:lnSpc>
            </a:pPr>
            <a:fld id="{81D60167-4931-47E6-BA6A-407CBD079E47}" type="slidenum">
              <a:rPr lang="en-US" smtClean="0"/>
              <a:pPr marL="25400">
                <a:lnSpc>
                  <a:spcPts val="2285"/>
                </a:lnSpc>
              </a:pPr>
              <a:t>16</a:t>
            </a:fld>
            <a:endParaRPr dirty="0"/>
          </a:p>
        </p:txBody>
      </p:sp>
      <p:sp>
        <p:nvSpPr>
          <p:cNvPr id="3" name="object 3"/>
          <p:cNvSpPr txBox="1">
            <a:spLocks noGrp="1"/>
          </p:cNvSpPr>
          <p:nvPr>
            <p:ph type="title"/>
          </p:nvPr>
        </p:nvSpPr>
        <p:spPr>
          <a:xfrm>
            <a:off x="926940" y="132621"/>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5" dirty="0"/>
              <a:t>Malware</a:t>
            </a:r>
          </a:p>
        </p:txBody>
      </p:sp>
      <p:sp>
        <p:nvSpPr>
          <p:cNvPr id="4" name="object 4"/>
          <p:cNvSpPr txBox="1"/>
          <p:nvPr/>
        </p:nvSpPr>
        <p:spPr>
          <a:xfrm>
            <a:off x="926940" y="1220289"/>
            <a:ext cx="7617459" cy="1744980"/>
          </a:xfrm>
          <a:prstGeom prst="rect">
            <a:avLst/>
          </a:prstGeom>
        </p:spPr>
        <p:txBody>
          <a:bodyPr vert="horz" wrap="square" lIns="0" tIns="12700" rIns="0" bIns="0" rtlCol="0">
            <a:spAutoFit/>
          </a:bodyPr>
          <a:lstStyle/>
          <a:p>
            <a:pPr marL="12700">
              <a:spcBef>
                <a:spcPts val="100"/>
              </a:spcBef>
            </a:pPr>
            <a:r>
              <a:rPr sz="2400" b="1" spc="-5" dirty="0">
                <a:latin typeface="Arial"/>
                <a:cs typeface="Arial"/>
              </a:rPr>
              <a:t>How </a:t>
            </a:r>
            <a:r>
              <a:rPr sz="2400" b="1" dirty="0">
                <a:latin typeface="Arial"/>
                <a:cs typeface="Arial"/>
              </a:rPr>
              <a:t>Malware</a:t>
            </a:r>
            <a:r>
              <a:rPr sz="2400" b="1" spc="-50" dirty="0">
                <a:latin typeface="Arial"/>
                <a:cs typeface="Arial"/>
              </a:rPr>
              <a:t> </a:t>
            </a:r>
            <a:r>
              <a:rPr sz="2400" b="1" spc="-5" dirty="0">
                <a:latin typeface="Arial"/>
                <a:cs typeface="Arial"/>
              </a:rPr>
              <a:t>Spreads?</a:t>
            </a:r>
            <a:endParaRPr sz="2400" dirty="0">
              <a:latin typeface="Arial"/>
              <a:cs typeface="Arial"/>
            </a:endParaRPr>
          </a:p>
          <a:p>
            <a:pPr marL="355600" marR="5080" indent="-343535" algn="just">
              <a:spcBef>
                <a:spcPts val="2020"/>
              </a:spcBef>
              <a:buChar char="•"/>
              <a:tabLst>
                <a:tab pos="356235" algn="l"/>
              </a:tabLst>
            </a:pPr>
            <a:r>
              <a:rPr sz="2400" dirty="0">
                <a:latin typeface="Arial"/>
                <a:cs typeface="Arial"/>
              </a:rPr>
              <a:t>Malware is a program that must </a:t>
            </a:r>
            <a:r>
              <a:rPr sz="2400" spc="-5" dirty="0">
                <a:latin typeface="Arial"/>
                <a:cs typeface="Arial"/>
              </a:rPr>
              <a:t>be triggered </a:t>
            </a:r>
            <a:r>
              <a:rPr sz="2400" spc="10" dirty="0">
                <a:latin typeface="Arial"/>
                <a:cs typeface="Arial"/>
              </a:rPr>
              <a:t>or </a:t>
            </a:r>
            <a:r>
              <a:rPr sz="2400" spc="685" dirty="0">
                <a:latin typeface="Arial"/>
                <a:cs typeface="Arial"/>
              </a:rPr>
              <a:t> </a:t>
            </a:r>
            <a:r>
              <a:rPr sz="2400" dirty="0">
                <a:latin typeface="Arial"/>
                <a:cs typeface="Arial"/>
              </a:rPr>
              <a:t>somehow executed before </a:t>
            </a:r>
            <a:r>
              <a:rPr sz="2400" spc="-5" dirty="0">
                <a:latin typeface="Arial"/>
                <a:cs typeface="Arial"/>
              </a:rPr>
              <a:t>it can </a:t>
            </a:r>
            <a:r>
              <a:rPr sz="2400" dirty="0">
                <a:latin typeface="Arial"/>
                <a:cs typeface="Arial"/>
              </a:rPr>
              <a:t>infect </a:t>
            </a:r>
            <a:r>
              <a:rPr sz="2400" spc="-5" dirty="0">
                <a:latin typeface="Arial"/>
                <a:cs typeface="Arial"/>
              </a:rPr>
              <a:t>your </a:t>
            </a:r>
            <a:r>
              <a:rPr sz="2400" dirty="0">
                <a:latin typeface="Arial"/>
                <a:cs typeface="Arial"/>
              </a:rPr>
              <a:t>computer  system </a:t>
            </a:r>
            <a:r>
              <a:rPr sz="2400" spc="-5" dirty="0">
                <a:latin typeface="Arial"/>
                <a:cs typeface="Arial"/>
              </a:rPr>
              <a:t>and spread </a:t>
            </a:r>
            <a:r>
              <a:rPr sz="2400" dirty="0">
                <a:latin typeface="Arial"/>
                <a:cs typeface="Arial"/>
              </a:rPr>
              <a:t>to</a:t>
            </a:r>
            <a:r>
              <a:rPr sz="2400" spc="-25" dirty="0">
                <a:latin typeface="Arial"/>
                <a:cs typeface="Arial"/>
              </a:rPr>
              <a:t> </a:t>
            </a:r>
            <a:r>
              <a:rPr sz="2400" dirty="0">
                <a:latin typeface="Arial"/>
                <a:cs typeface="Arial"/>
              </a:rPr>
              <a:t>others.</a:t>
            </a:r>
          </a:p>
        </p:txBody>
      </p:sp>
      <p:sp>
        <p:nvSpPr>
          <p:cNvPr id="5" name="object 5"/>
          <p:cNvSpPr txBox="1"/>
          <p:nvPr/>
        </p:nvSpPr>
        <p:spPr>
          <a:xfrm>
            <a:off x="5278400" y="3107259"/>
            <a:ext cx="3079750" cy="391160"/>
          </a:xfrm>
          <a:prstGeom prst="rect">
            <a:avLst/>
          </a:prstGeom>
        </p:spPr>
        <p:txBody>
          <a:bodyPr vert="horz" wrap="square" lIns="0" tIns="12700" rIns="0" bIns="0" rtlCol="0">
            <a:spAutoFit/>
          </a:bodyPr>
          <a:lstStyle/>
          <a:p>
            <a:pPr marL="12700">
              <a:spcBef>
                <a:spcPts val="100"/>
              </a:spcBef>
              <a:tabLst>
                <a:tab pos="611505" algn="l"/>
                <a:tab pos="1431290" algn="l"/>
                <a:tab pos="2844165" algn="l"/>
              </a:tabLst>
            </a:pPr>
            <a:r>
              <a:rPr sz="2400" spc="-5" dirty="0">
                <a:latin typeface="Arial"/>
                <a:cs typeface="Arial"/>
              </a:rPr>
              <a:t>on	h</a:t>
            </a:r>
            <a:r>
              <a:rPr sz="2400" dirty="0">
                <a:latin typeface="Arial"/>
                <a:cs typeface="Arial"/>
              </a:rPr>
              <a:t>o</a:t>
            </a:r>
            <a:r>
              <a:rPr sz="2400" spc="-5" dirty="0">
                <a:latin typeface="Arial"/>
                <a:cs typeface="Arial"/>
              </a:rPr>
              <a:t>w</a:t>
            </a:r>
            <a:r>
              <a:rPr sz="2400" dirty="0">
                <a:latin typeface="Arial"/>
                <a:cs typeface="Arial"/>
              </a:rPr>
              <a:t>	</a:t>
            </a:r>
            <a:r>
              <a:rPr sz="2400" spc="-5" dirty="0">
                <a:latin typeface="Arial"/>
                <a:cs typeface="Arial"/>
              </a:rPr>
              <a:t>malware</a:t>
            </a:r>
            <a:r>
              <a:rPr sz="2400" dirty="0">
                <a:latin typeface="Arial"/>
                <a:cs typeface="Arial"/>
              </a:rPr>
              <a:t>	is</a:t>
            </a:r>
            <a:endParaRPr sz="2400">
              <a:latin typeface="Arial"/>
              <a:cs typeface="Arial"/>
            </a:endParaRPr>
          </a:p>
        </p:txBody>
      </p:sp>
      <p:sp>
        <p:nvSpPr>
          <p:cNvPr id="6" name="object 6"/>
          <p:cNvSpPr txBox="1"/>
          <p:nvPr/>
        </p:nvSpPr>
        <p:spPr>
          <a:xfrm>
            <a:off x="926940" y="3107259"/>
            <a:ext cx="4302125" cy="2982868"/>
          </a:xfrm>
          <a:prstGeom prst="rect">
            <a:avLst/>
          </a:prstGeom>
        </p:spPr>
        <p:txBody>
          <a:bodyPr vert="horz" wrap="square" lIns="0" tIns="12700" rIns="0" bIns="0" rtlCol="0">
            <a:spAutoFit/>
          </a:bodyPr>
          <a:lstStyle/>
          <a:p>
            <a:pPr marL="355600" marR="5080" indent="-343535">
              <a:spcBef>
                <a:spcPts val="100"/>
              </a:spcBef>
              <a:buChar char="•"/>
              <a:tabLst>
                <a:tab pos="355600" algn="l"/>
                <a:tab pos="356235" algn="l"/>
                <a:tab pos="1275715" algn="l"/>
                <a:tab pos="1978660" algn="l"/>
                <a:tab pos="2984500" algn="l"/>
              </a:tabLst>
            </a:pPr>
            <a:r>
              <a:rPr sz="2400" spc="-5" dirty="0">
                <a:latin typeface="Arial"/>
                <a:cs typeface="Arial"/>
              </a:rPr>
              <a:t>Here	are	so</a:t>
            </a:r>
            <a:r>
              <a:rPr sz="2400" spc="5" dirty="0">
                <a:latin typeface="Arial"/>
                <a:cs typeface="Arial"/>
              </a:rPr>
              <a:t>m</a:t>
            </a:r>
            <a:r>
              <a:rPr sz="2400" spc="-5" dirty="0">
                <a:latin typeface="Arial"/>
                <a:cs typeface="Arial"/>
              </a:rPr>
              <a:t>e</a:t>
            </a:r>
            <a:r>
              <a:rPr sz="2400" dirty="0">
                <a:latin typeface="Arial"/>
                <a:cs typeface="Arial"/>
              </a:rPr>
              <a:t>	</a:t>
            </a:r>
            <a:r>
              <a:rPr sz="2400" spc="-20" dirty="0">
                <a:latin typeface="Arial"/>
                <a:cs typeface="Arial"/>
              </a:rPr>
              <a:t>e</a:t>
            </a:r>
            <a:r>
              <a:rPr sz="2400" spc="-10" dirty="0">
                <a:latin typeface="Arial"/>
                <a:cs typeface="Arial"/>
              </a:rPr>
              <a:t>x</a:t>
            </a:r>
            <a:r>
              <a:rPr sz="2400" spc="-5" dirty="0">
                <a:latin typeface="Arial"/>
                <a:cs typeface="Arial"/>
              </a:rPr>
              <a:t>a</a:t>
            </a:r>
            <a:r>
              <a:rPr sz="2400" spc="10" dirty="0">
                <a:latin typeface="Arial"/>
                <a:cs typeface="Arial"/>
              </a:rPr>
              <a:t>m</a:t>
            </a:r>
            <a:r>
              <a:rPr sz="2400" spc="-5" dirty="0">
                <a:latin typeface="Arial"/>
                <a:cs typeface="Arial"/>
              </a:rPr>
              <a:t>ples  distributed:</a:t>
            </a:r>
            <a:endParaRPr sz="2400" dirty="0">
              <a:latin typeface="Arial"/>
              <a:cs typeface="Arial"/>
            </a:endParaRPr>
          </a:p>
          <a:p>
            <a:pPr marL="870585" lvl="1" indent="-457834">
              <a:spcBef>
                <a:spcPts val="575"/>
              </a:spcBef>
              <a:buAutoNum type="alphaLcParenR"/>
              <a:tabLst>
                <a:tab pos="870585" algn="l"/>
                <a:tab pos="871219" algn="l"/>
              </a:tabLst>
            </a:pPr>
            <a:r>
              <a:rPr sz="2400" spc="-5" dirty="0">
                <a:latin typeface="Arial"/>
                <a:cs typeface="Arial"/>
              </a:rPr>
              <a:t>Social</a:t>
            </a:r>
            <a:r>
              <a:rPr sz="2400" spc="-45" dirty="0">
                <a:latin typeface="Arial"/>
                <a:cs typeface="Arial"/>
              </a:rPr>
              <a:t> </a:t>
            </a:r>
            <a:r>
              <a:rPr sz="2400" spc="-5" dirty="0">
                <a:latin typeface="Arial"/>
                <a:cs typeface="Arial"/>
              </a:rPr>
              <a:t>network</a:t>
            </a:r>
            <a:endParaRPr sz="2400" dirty="0">
              <a:latin typeface="Arial"/>
              <a:cs typeface="Arial"/>
            </a:endParaRPr>
          </a:p>
          <a:p>
            <a:pPr marL="870585" lvl="1" indent="-457834">
              <a:spcBef>
                <a:spcPts val="580"/>
              </a:spcBef>
              <a:buAutoNum type="alphaLcParenR"/>
              <a:tabLst>
                <a:tab pos="870585" algn="l"/>
                <a:tab pos="871219" algn="l"/>
              </a:tabLst>
            </a:pPr>
            <a:r>
              <a:rPr sz="2400" spc="-5" dirty="0">
                <a:latin typeface="Arial"/>
                <a:cs typeface="Arial"/>
              </a:rPr>
              <a:t>Pirated</a:t>
            </a:r>
            <a:r>
              <a:rPr sz="2400" spc="-10" dirty="0">
                <a:latin typeface="Arial"/>
                <a:cs typeface="Arial"/>
              </a:rPr>
              <a:t> </a:t>
            </a:r>
            <a:r>
              <a:rPr sz="2400" dirty="0">
                <a:latin typeface="Arial"/>
                <a:cs typeface="Arial"/>
              </a:rPr>
              <a:t>software</a:t>
            </a:r>
          </a:p>
          <a:p>
            <a:pPr marL="870585" lvl="1" indent="-457834">
              <a:spcBef>
                <a:spcPts val="575"/>
              </a:spcBef>
              <a:buAutoNum type="alphaLcParenR"/>
              <a:tabLst>
                <a:tab pos="870585" algn="l"/>
                <a:tab pos="871219" algn="l"/>
              </a:tabLst>
            </a:pPr>
            <a:r>
              <a:rPr sz="2400" spc="-5" dirty="0">
                <a:latin typeface="Arial"/>
                <a:cs typeface="Arial"/>
              </a:rPr>
              <a:t>Removable</a:t>
            </a:r>
            <a:r>
              <a:rPr sz="2400" spc="10" dirty="0">
                <a:latin typeface="Arial"/>
                <a:cs typeface="Arial"/>
              </a:rPr>
              <a:t> </a:t>
            </a:r>
            <a:r>
              <a:rPr sz="2400" spc="-5" dirty="0">
                <a:latin typeface="Arial"/>
                <a:cs typeface="Arial"/>
              </a:rPr>
              <a:t>media</a:t>
            </a:r>
            <a:endParaRPr sz="2400" dirty="0">
              <a:latin typeface="Arial"/>
              <a:cs typeface="Arial"/>
            </a:endParaRPr>
          </a:p>
          <a:p>
            <a:pPr marL="870585" lvl="1" indent="-457834">
              <a:spcBef>
                <a:spcPts val="575"/>
              </a:spcBef>
              <a:buAutoNum type="alphaLcParenR"/>
              <a:tabLst>
                <a:tab pos="870585" algn="l"/>
                <a:tab pos="871219" algn="l"/>
              </a:tabLst>
            </a:pPr>
            <a:r>
              <a:rPr sz="2400" spc="-5" dirty="0">
                <a:latin typeface="Arial"/>
                <a:cs typeface="Arial"/>
              </a:rPr>
              <a:t>Emails</a:t>
            </a:r>
            <a:endParaRPr sz="2400" dirty="0">
              <a:latin typeface="Arial"/>
              <a:cs typeface="Arial"/>
            </a:endParaRPr>
          </a:p>
          <a:p>
            <a:pPr marL="870585" lvl="1" indent="-457834">
              <a:spcBef>
                <a:spcPts val="580"/>
              </a:spcBef>
              <a:buAutoNum type="alphaLcParenR"/>
              <a:tabLst>
                <a:tab pos="870585" algn="l"/>
                <a:tab pos="871219" algn="l"/>
              </a:tabLst>
            </a:pPr>
            <a:r>
              <a:rPr sz="2400" dirty="0">
                <a:latin typeface="Arial"/>
                <a:cs typeface="Arial"/>
              </a:rPr>
              <a:t>Websites</a:t>
            </a:r>
          </a:p>
        </p:txBody>
      </p:sp>
    </p:spTree>
    <p:extLst>
      <p:ext uri="{BB962C8B-B14F-4D97-AF65-F5344CB8AC3E}">
        <p14:creationId xmlns:p14="http://schemas.microsoft.com/office/powerpoint/2010/main" val="1466933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1664615" y="98552"/>
            <a:ext cx="3613785" cy="330835"/>
          </a:xfrm>
          <a:prstGeom prst="rect">
            <a:avLst/>
          </a:prstGeom>
        </p:spPr>
        <p:txBody>
          <a:bodyPr vert="horz" wrap="square" lIns="0" tIns="12700" rIns="0" bIns="0" rtlCol="0">
            <a:spAutoFit/>
          </a:bodyPr>
          <a:lstStyle/>
          <a:p>
            <a:pPr marL="12700">
              <a:spcBef>
                <a:spcPts val="100"/>
              </a:spcBef>
            </a:pPr>
            <a:r>
              <a:rPr sz="2000" b="1" dirty="0">
                <a:solidFill>
                  <a:srgbClr val="FFFFFF"/>
                </a:solidFill>
                <a:latin typeface="Arial"/>
                <a:cs typeface="Arial"/>
              </a:rPr>
              <a:t>CSCA0101 Computing</a:t>
            </a:r>
            <a:r>
              <a:rPr sz="2000" b="1" spc="-90" dirty="0">
                <a:solidFill>
                  <a:srgbClr val="FFFFFF"/>
                </a:solidFill>
                <a:latin typeface="Arial"/>
                <a:cs typeface="Arial"/>
              </a:rPr>
              <a:t> </a:t>
            </a:r>
            <a:r>
              <a:rPr sz="2000" b="1" dirty="0">
                <a:solidFill>
                  <a:srgbClr val="FFFFFF"/>
                </a:solidFill>
                <a:latin typeface="Arial"/>
                <a:cs typeface="Arial"/>
              </a:rPr>
              <a:t>Basics</a:t>
            </a:r>
            <a:endParaRPr sz="2000">
              <a:latin typeface="Arial"/>
              <a:cs typeface="Arial"/>
            </a:endParaRPr>
          </a:p>
        </p:txBody>
      </p:sp>
      <p:sp>
        <p:nvSpPr>
          <p:cNvPr id="5" name="object 5"/>
          <p:cNvSpPr txBox="1">
            <a:spLocks noGrp="1"/>
          </p:cNvSpPr>
          <p:nvPr>
            <p:ph type="sldNum" sz="quarter" idx="7"/>
          </p:nvPr>
        </p:nvSpPr>
        <p:spPr>
          <a:xfrm>
            <a:off x="8671814" y="6482563"/>
            <a:ext cx="307340" cy="307340"/>
          </a:xfrm>
          <a:prstGeom prst="rect">
            <a:avLst/>
          </a:prstGeom>
        </p:spPr>
        <p:txBody>
          <a:bodyPr vert="horz" wrap="square" lIns="0" tIns="0" rIns="0" bIns="0" rtlCol="0">
            <a:spAutoFit/>
          </a:bodyPr>
          <a:lstStyle>
            <a:defPPr>
              <a:defRPr lang="en-US"/>
            </a:defPPr>
            <a:lvl1pPr marL="0" algn="l" defTabSz="914400" rtl="0" eaLnBrk="1" latinLnBrk="0" hangingPunct="1">
              <a:defRPr sz="2000" b="1" i="0" kern="1200">
                <a:solidFill>
                  <a:schemeClr val="bg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2285"/>
              </a:lnSpc>
            </a:pPr>
            <a:fld id="{81D60167-4931-47E6-BA6A-407CBD079E47}" type="slidenum">
              <a:rPr lang="en-US" smtClean="0"/>
              <a:pPr marL="25400">
                <a:lnSpc>
                  <a:spcPts val="2285"/>
                </a:lnSpc>
              </a:pPr>
              <a:t>17</a:t>
            </a:fld>
            <a:endParaRPr dirty="0"/>
          </a:p>
        </p:txBody>
      </p:sp>
      <p:sp>
        <p:nvSpPr>
          <p:cNvPr id="3" name="object 3"/>
          <p:cNvSpPr txBox="1">
            <a:spLocks noGrp="1"/>
          </p:cNvSpPr>
          <p:nvPr>
            <p:ph type="title"/>
          </p:nvPr>
        </p:nvSpPr>
        <p:spPr>
          <a:xfrm>
            <a:off x="950089" y="98552"/>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5" dirty="0"/>
              <a:t>Malware</a:t>
            </a:r>
          </a:p>
        </p:txBody>
      </p:sp>
      <p:sp>
        <p:nvSpPr>
          <p:cNvPr id="4" name="object 4"/>
          <p:cNvSpPr txBox="1"/>
          <p:nvPr/>
        </p:nvSpPr>
        <p:spPr>
          <a:xfrm>
            <a:off x="950089" y="1127177"/>
            <a:ext cx="9224058" cy="5804153"/>
          </a:xfrm>
          <a:prstGeom prst="rect">
            <a:avLst/>
          </a:prstGeom>
        </p:spPr>
        <p:txBody>
          <a:bodyPr vert="horz" wrap="square" lIns="0" tIns="12700" rIns="0" bIns="0" rtlCol="0">
            <a:spAutoFit/>
          </a:bodyPr>
          <a:lstStyle/>
          <a:p>
            <a:pPr marL="12700">
              <a:spcBef>
                <a:spcPts val="100"/>
              </a:spcBef>
            </a:pPr>
            <a:r>
              <a:rPr sz="2400" b="1" spc="-5" dirty="0">
                <a:latin typeface="Arial"/>
                <a:cs typeface="Arial"/>
              </a:rPr>
              <a:t>Damages</a:t>
            </a:r>
            <a:endParaRPr sz="2400" dirty="0">
              <a:latin typeface="Arial"/>
              <a:cs typeface="Arial"/>
            </a:endParaRPr>
          </a:p>
          <a:p>
            <a:pPr marL="12700">
              <a:spcBef>
                <a:spcPts val="2020"/>
              </a:spcBef>
            </a:pPr>
            <a:r>
              <a:rPr sz="2400" b="1" dirty="0">
                <a:latin typeface="Arial"/>
                <a:cs typeface="Arial"/>
              </a:rPr>
              <a:t>1. Data</a:t>
            </a:r>
            <a:r>
              <a:rPr sz="2400" b="1" spc="-25" dirty="0">
                <a:latin typeface="Arial"/>
                <a:cs typeface="Arial"/>
              </a:rPr>
              <a:t> </a:t>
            </a:r>
            <a:r>
              <a:rPr sz="2400" b="1" dirty="0">
                <a:latin typeface="Arial"/>
                <a:cs typeface="Arial"/>
              </a:rPr>
              <a:t>Loss</a:t>
            </a:r>
            <a:endParaRPr sz="2400" dirty="0">
              <a:latin typeface="Arial"/>
              <a:cs typeface="Arial"/>
            </a:endParaRPr>
          </a:p>
          <a:p>
            <a:pPr marL="355600" marR="5080" indent="-343535">
              <a:spcBef>
                <a:spcPts val="2014"/>
              </a:spcBef>
              <a:buChar char="•"/>
              <a:tabLst>
                <a:tab pos="355600" algn="l"/>
                <a:tab pos="356235" algn="l"/>
              </a:tabLst>
            </a:pPr>
            <a:r>
              <a:rPr sz="2400" spc="-5" dirty="0">
                <a:latin typeface="Arial"/>
                <a:cs typeface="Arial"/>
              </a:rPr>
              <a:t>Many viruses and </a:t>
            </a:r>
            <a:r>
              <a:rPr sz="2400" dirty="0">
                <a:latin typeface="Arial"/>
                <a:cs typeface="Arial"/>
              </a:rPr>
              <a:t>Trojans </a:t>
            </a:r>
            <a:r>
              <a:rPr sz="2400" spc="-5" dirty="0">
                <a:latin typeface="Arial"/>
                <a:cs typeface="Arial"/>
              </a:rPr>
              <a:t>will </a:t>
            </a:r>
            <a:r>
              <a:rPr sz="2400" dirty="0">
                <a:latin typeface="Arial"/>
                <a:cs typeface="Arial"/>
              </a:rPr>
              <a:t>attempt to </a:t>
            </a:r>
            <a:r>
              <a:rPr sz="2400" spc="-5" dirty="0">
                <a:latin typeface="Arial"/>
                <a:cs typeface="Arial"/>
              </a:rPr>
              <a:t>delete files  or wipe hard drives when </a:t>
            </a:r>
            <a:r>
              <a:rPr sz="2400" dirty="0">
                <a:latin typeface="Arial"/>
                <a:cs typeface="Arial"/>
              </a:rPr>
              <a:t>activated, but </a:t>
            </a:r>
            <a:r>
              <a:rPr sz="2400" spc="-5" dirty="0">
                <a:latin typeface="Arial"/>
                <a:cs typeface="Arial"/>
              </a:rPr>
              <a:t>even </a:t>
            </a:r>
            <a:r>
              <a:rPr sz="2400" dirty="0">
                <a:latin typeface="Arial"/>
                <a:cs typeface="Arial"/>
              </a:rPr>
              <a:t>if </a:t>
            </a:r>
            <a:r>
              <a:rPr sz="2400" spc="-5" dirty="0">
                <a:latin typeface="Arial"/>
                <a:cs typeface="Arial"/>
              </a:rPr>
              <a:t>you  </a:t>
            </a:r>
            <a:r>
              <a:rPr sz="2400" dirty="0">
                <a:latin typeface="Arial"/>
                <a:cs typeface="Arial"/>
              </a:rPr>
              <a:t>catch the </a:t>
            </a:r>
            <a:r>
              <a:rPr sz="2400" spc="-5" dirty="0">
                <a:latin typeface="Arial"/>
                <a:cs typeface="Arial"/>
              </a:rPr>
              <a:t>infection early, you </a:t>
            </a:r>
            <a:r>
              <a:rPr sz="2400" dirty="0">
                <a:latin typeface="Arial"/>
                <a:cs typeface="Arial"/>
              </a:rPr>
              <a:t>may </a:t>
            </a:r>
            <a:r>
              <a:rPr sz="2400" spc="-5" dirty="0">
                <a:latin typeface="Arial"/>
                <a:cs typeface="Arial"/>
              </a:rPr>
              <a:t>have </a:t>
            </a:r>
            <a:r>
              <a:rPr sz="2400" dirty="0">
                <a:latin typeface="Arial"/>
                <a:cs typeface="Arial"/>
              </a:rPr>
              <a:t>to </a:t>
            </a:r>
            <a:r>
              <a:rPr sz="2400" spc="-5" dirty="0">
                <a:latin typeface="Arial"/>
                <a:cs typeface="Arial"/>
              </a:rPr>
              <a:t>delete  infected</a:t>
            </a:r>
            <a:r>
              <a:rPr sz="2400" spc="-15" dirty="0">
                <a:latin typeface="Arial"/>
                <a:cs typeface="Arial"/>
              </a:rPr>
              <a:t> </a:t>
            </a:r>
            <a:r>
              <a:rPr sz="2400" dirty="0">
                <a:latin typeface="Arial"/>
                <a:cs typeface="Arial"/>
              </a:rPr>
              <a:t>files.</a:t>
            </a:r>
            <a:endParaRPr lang="en-US" sz="2400" dirty="0">
              <a:latin typeface="Arial"/>
              <a:cs typeface="Arial"/>
            </a:endParaRPr>
          </a:p>
          <a:p>
            <a:pPr marL="12700">
              <a:spcBef>
                <a:spcPts val="2020"/>
              </a:spcBef>
            </a:pPr>
            <a:r>
              <a:rPr lang="en-US" sz="2400" b="1" dirty="0">
                <a:latin typeface="Arial"/>
                <a:cs typeface="Arial"/>
              </a:rPr>
              <a:t>2. </a:t>
            </a:r>
            <a:r>
              <a:rPr lang="en-US" sz="2400" b="1" spc="-5" dirty="0">
                <a:latin typeface="Arial"/>
                <a:cs typeface="Arial"/>
              </a:rPr>
              <a:t>Account</a:t>
            </a:r>
            <a:r>
              <a:rPr lang="en-US" sz="2400" b="1" spc="-25" dirty="0">
                <a:latin typeface="Arial"/>
                <a:cs typeface="Arial"/>
              </a:rPr>
              <a:t> </a:t>
            </a:r>
            <a:r>
              <a:rPr lang="en-US" sz="2400" b="1" dirty="0">
                <a:latin typeface="Arial"/>
                <a:cs typeface="Arial"/>
              </a:rPr>
              <a:t>Theft</a:t>
            </a:r>
            <a:endParaRPr lang="en-US" sz="2400" dirty="0">
              <a:latin typeface="Arial"/>
              <a:cs typeface="Arial"/>
            </a:endParaRPr>
          </a:p>
          <a:p>
            <a:pPr marL="355600" marR="5080" indent="-343535">
              <a:spcBef>
                <a:spcPts val="2014"/>
              </a:spcBef>
              <a:buChar char="•"/>
              <a:tabLst>
                <a:tab pos="355600" algn="l"/>
                <a:tab pos="356235" algn="l"/>
              </a:tabLst>
            </a:pPr>
            <a:r>
              <a:rPr lang="en-US" sz="2400" spc="-5" dirty="0">
                <a:latin typeface="Arial"/>
                <a:cs typeface="Arial"/>
              </a:rPr>
              <a:t>Many </a:t>
            </a:r>
            <a:r>
              <a:rPr lang="en-US" sz="2400" dirty="0">
                <a:latin typeface="Arial"/>
                <a:cs typeface="Arial"/>
              </a:rPr>
              <a:t>types of </a:t>
            </a:r>
            <a:r>
              <a:rPr lang="en-US" sz="2400" spc="-5" dirty="0">
                <a:latin typeface="Arial"/>
                <a:cs typeface="Arial"/>
              </a:rPr>
              <a:t>malware include keylogger </a:t>
            </a:r>
            <a:r>
              <a:rPr lang="en-US" sz="2400" dirty="0">
                <a:latin typeface="Arial"/>
                <a:cs typeface="Arial"/>
              </a:rPr>
              <a:t>functions,  </a:t>
            </a:r>
            <a:r>
              <a:rPr lang="en-US" sz="2400" spc="-5" dirty="0">
                <a:latin typeface="Arial"/>
                <a:cs typeface="Arial"/>
              </a:rPr>
              <a:t>designed </a:t>
            </a:r>
            <a:r>
              <a:rPr lang="en-US" sz="2400" dirty="0">
                <a:latin typeface="Arial"/>
                <a:cs typeface="Arial"/>
              </a:rPr>
              <a:t>to </a:t>
            </a:r>
            <a:r>
              <a:rPr lang="en-US" sz="2400" spc="-5" dirty="0">
                <a:latin typeface="Arial"/>
                <a:cs typeface="Arial"/>
              </a:rPr>
              <a:t>steal accounts and passwords </a:t>
            </a:r>
            <a:r>
              <a:rPr lang="en-US" sz="2400" dirty="0">
                <a:latin typeface="Arial"/>
                <a:cs typeface="Arial"/>
              </a:rPr>
              <a:t>from </a:t>
            </a:r>
            <a:r>
              <a:rPr lang="en-US" sz="2400" spc="-5" dirty="0">
                <a:latin typeface="Arial"/>
                <a:cs typeface="Arial"/>
              </a:rPr>
              <a:t>their  </a:t>
            </a:r>
            <a:r>
              <a:rPr lang="en-US" sz="2400" dirty="0">
                <a:latin typeface="Arial"/>
                <a:cs typeface="Arial"/>
              </a:rPr>
              <a:t>targets.</a:t>
            </a:r>
          </a:p>
          <a:p>
            <a:pPr marL="355600" marR="333375" indent="-343535" algn="just">
              <a:spcBef>
                <a:spcPts val="575"/>
              </a:spcBef>
              <a:buChar char="•"/>
              <a:tabLst>
                <a:tab pos="356235" algn="l"/>
              </a:tabLst>
            </a:pPr>
            <a:r>
              <a:rPr lang="en-US" sz="2400" dirty="0">
                <a:latin typeface="Arial"/>
                <a:cs typeface="Arial"/>
              </a:rPr>
              <a:t>This </a:t>
            </a:r>
            <a:r>
              <a:rPr lang="en-US" sz="2400" spc="-5" dirty="0">
                <a:latin typeface="Arial"/>
                <a:cs typeface="Arial"/>
              </a:rPr>
              <a:t>can give </a:t>
            </a:r>
            <a:r>
              <a:rPr lang="en-US" sz="2400" dirty="0">
                <a:latin typeface="Arial"/>
                <a:cs typeface="Arial"/>
              </a:rPr>
              <a:t>the </a:t>
            </a:r>
            <a:r>
              <a:rPr lang="en-US" sz="2400" spc="-5" dirty="0">
                <a:latin typeface="Arial"/>
                <a:cs typeface="Arial"/>
              </a:rPr>
              <a:t>malware author access </a:t>
            </a:r>
            <a:r>
              <a:rPr lang="en-US" sz="2400" dirty="0">
                <a:latin typeface="Arial"/>
                <a:cs typeface="Arial"/>
              </a:rPr>
              <a:t>to </a:t>
            </a:r>
            <a:r>
              <a:rPr lang="en-US" sz="2400" spc="-5" dirty="0">
                <a:latin typeface="Arial"/>
                <a:cs typeface="Arial"/>
              </a:rPr>
              <a:t>any </a:t>
            </a:r>
            <a:r>
              <a:rPr lang="en-US" sz="2400" dirty="0">
                <a:latin typeface="Arial"/>
                <a:cs typeface="Arial"/>
              </a:rPr>
              <a:t>of  the </a:t>
            </a:r>
            <a:r>
              <a:rPr lang="en-US" sz="2400" spc="-5" dirty="0">
                <a:latin typeface="Arial"/>
                <a:cs typeface="Arial"/>
              </a:rPr>
              <a:t>user's online </a:t>
            </a:r>
            <a:r>
              <a:rPr lang="en-US" sz="2400" dirty="0">
                <a:latin typeface="Arial"/>
                <a:cs typeface="Arial"/>
              </a:rPr>
              <a:t>accounts, </a:t>
            </a:r>
            <a:r>
              <a:rPr lang="en-US" sz="2400" spc="-5" dirty="0">
                <a:latin typeface="Arial"/>
                <a:cs typeface="Arial"/>
              </a:rPr>
              <a:t>including email servers  </a:t>
            </a:r>
            <a:r>
              <a:rPr lang="en-US" sz="2400" dirty="0">
                <a:latin typeface="Arial"/>
                <a:cs typeface="Arial"/>
              </a:rPr>
              <a:t>from </a:t>
            </a:r>
            <a:r>
              <a:rPr lang="en-US" sz="2400" spc="-5" dirty="0">
                <a:latin typeface="Arial"/>
                <a:cs typeface="Arial"/>
              </a:rPr>
              <a:t>which </a:t>
            </a:r>
            <a:r>
              <a:rPr lang="en-US" sz="2400" dirty="0">
                <a:latin typeface="Arial"/>
                <a:cs typeface="Arial"/>
              </a:rPr>
              <a:t>the </a:t>
            </a:r>
            <a:r>
              <a:rPr lang="en-US" sz="2400" spc="-5" dirty="0">
                <a:latin typeface="Arial"/>
                <a:cs typeface="Arial"/>
              </a:rPr>
              <a:t>hacker </a:t>
            </a:r>
            <a:r>
              <a:rPr lang="en-US" sz="2400" dirty="0">
                <a:latin typeface="Arial"/>
                <a:cs typeface="Arial"/>
              </a:rPr>
              <a:t>can launch new</a:t>
            </a:r>
            <a:r>
              <a:rPr lang="en-US" sz="2400" spc="15" dirty="0">
                <a:latin typeface="Arial"/>
                <a:cs typeface="Arial"/>
              </a:rPr>
              <a:t> </a:t>
            </a:r>
            <a:r>
              <a:rPr lang="en-US" sz="2400" dirty="0">
                <a:latin typeface="Arial"/>
                <a:cs typeface="Arial"/>
              </a:rPr>
              <a:t>attacks.</a:t>
            </a:r>
          </a:p>
          <a:p>
            <a:pPr marL="12065" marR="5080">
              <a:spcBef>
                <a:spcPts val="2014"/>
              </a:spcBef>
              <a:tabLst>
                <a:tab pos="355600" algn="l"/>
                <a:tab pos="356235" algn="l"/>
              </a:tabLst>
            </a:pPr>
            <a:endParaRPr sz="2400" dirty="0">
              <a:latin typeface="Arial"/>
              <a:cs typeface="Arial"/>
            </a:endParaRPr>
          </a:p>
        </p:txBody>
      </p:sp>
    </p:spTree>
    <p:extLst>
      <p:ext uri="{BB962C8B-B14F-4D97-AF65-F5344CB8AC3E}">
        <p14:creationId xmlns:p14="http://schemas.microsoft.com/office/powerpoint/2010/main" val="53446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1664615" y="98552"/>
            <a:ext cx="3613785" cy="330835"/>
          </a:xfrm>
          <a:prstGeom prst="rect">
            <a:avLst/>
          </a:prstGeom>
        </p:spPr>
        <p:txBody>
          <a:bodyPr vert="horz" wrap="square" lIns="0" tIns="12700" rIns="0" bIns="0" rtlCol="0">
            <a:spAutoFit/>
          </a:bodyPr>
          <a:lstStyle/>
          <a:p>
            <a:pPr marL="12700">
              <a:spcBef>
                <a:spcPts val="100"/>
              </a:spcBef>
            </a:pPr>
            <a:r>
              <a:rPr sz="2000" b="1" dirty="0">
                <a:solidFill>
                  <a:srgbClr val="FFFFFF"/>
                </a:solidFill>
                <a:latin typeface="Arial"/>
                <a:cs typeface="Arial"/>
              </a:rPr>
              <a:t>CSCA0101 Computing</a:t>
            </a:r>
            <a:r>
              <a:rPr sz="2000" b="1" spc="-90" dirty="0">
                <a:solidFill>
                  <a:srgbClr val="FFFFFF"/>
                </a:solidFill>
                <a:latin typeface="Arial"/>
                <a:cs typeface="Arial"/>
              </a:rPr>
              <a:t> </a:t>
            </a:r>
            <a:r>
              <a:rPr sz="2000" b="1" dirty="0">
                <a:solidFill>
                  <a:srgbClr val="FFFFFF"/>
                </a:solidFill>
                <a:latin typeface="Arial"/>
                <a:cs typeface="Arial"/>
              </a:rPr>
              <a:t>Basics</a:t>
            </a:r>
            <a:endParaRPr sz="2000">
              <a:latin typeface="Arial"/>
              <a:cs typeface="Arial"/>
            </a:endParaRPr>
          </a:p>
        </p:txBody>
      </p:sp>
      <p:sp>
        <p:nvSpPr>
          <p:cNvPr id="5" name="object 5"/>
          <p:cNvSpPr txBox="1">
            <a:spLocks noGrp="1"/>
          </p:cNvSpPr>
          <p:nvPr>
            <p:ph type="sldNum" sz="quarter" idx="7"/>
          </p:nvPr>
        </p:nvSpPr>
        <p:spPr>
          <a:xfrm>
            <a:off x="8671814" y="6482563"/>
            <a:ext cx="307340" cy="307340"/>
          </a:xfrm>
          <a:prstGeom prst="rect">
            <a:avLst/>
          </a:prstGeom>
        </p:spPr>
        <p:txBody>
          <a:bodyPr vert="horz" wrap="square" lIns="0" tIns="0" rIns="0" bIns="0" rtlCol="0">
            <a:spAutoFit/>
          </a:bodyPr>
          <a:lstStyle>
            <a:defPPr>
              <a:defRPr lang="en-US"/>
            </a:defPPr>
            <a:lvl1pPr marL="0" algn="l" defTabSz="914400" rtl="0" eaLnBrk="1" latinLnBrk="0" hangingPunct="1">
              <a:defRPr sz="2000" b="1" i="0" kern="1200">
                <a:solidFill>
                  <a:schemeClr val="bg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2285"/>
              </a:lnSpc>
            </a:pPr>
            <a:fld id="{81D60167-4931-47E6-BA6A-407CBD079E47}" type="slidenum">
              <a:rPr lang="en-US" smtClean="0"/>
              <a:pPr marL="25400">
                <a:lnSpc>
                  <a:spcPts val="2285"/>
                </a:lnSpc>
              </a:pPr>
              <a:t>18</a:t>
            </a:fld>
            <a:endParaRPr dirty="0"/>
          </a:p>
        </p:txBody>
      </p:sp>
      <p:sp>
        <p:nvSpPr>
          <p:cNvPr id="3" name="object 3"/>
          <p:cNvSpPr txBox="1">
            <a:spLocks noGrp="1"/>
          </p:cNvSpPr>
          <p:nvPr>
            <p:ph type="title"/>
          </p:nvPr>
        </p:nvSpPr>
        <p:spPr>
          <a:xfrm>
            <a:off x="950089" y="98552"/>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5" dirty="0"/>
              <a:t>Malware</a:t>
            </a:r>
          </a:p>
        </p:txBody>
      </p:sp>
      <p:sp>
        <p:nvSpPr>
          <p:cNvPr id="4" name="object 4"/>
          <p:cNvSpPr txBox="1"/>
          <p:nvPr/>
        </p:nvSpPr>
        <p:spPr>
          <a:xfrm>
            <a:off x="950089" y="1659890"/>
            <a:ext cx="7424420" cy="3538220"/>
          </a:xfrm>
          <a:prstGeom prst="rect">
            <a:avLst/>
          </a:prstGeom>
        </p:spPr>
        <p:txBody>
          <a:bodyPr vert="horz" wrap="square" lIns="0" tIns="12700" rIns="0" bIns="0" rtlCol="0">
            <a:spAutoFit/>
          </a:bodyPr>
          <a:lstStyle/>
          <a:p>
            <a:pPr marL="12700">
              <a:spcBef>
                <a:spcPts val="100"/>
              </a:spcBef>
            </a:pPr>
            <a:r>
              <a:rPr sz="2400" b="1" spc="-5" dirty="0">
                <a:latin typeface="Arial"/>
                <a:cs typeface="Arial"/>
              </a:rPr>
              <a:t>Damages</a:t>
            </a:r>
            <a:endParaRPr sz="2400" dirty="0">
              <a:latin typeface="Arial"/>
              <a:cs typeface="Arial"/>
            </a:endParaRPr>
          </a:p>
          <a:p>
            <a:pPr marL="12700">
              <a:spcBef>
                <a:spcPts val="2020"/>
              </a:spcBef>
            </a:pPr>
            <a:r>
              <a:rPr sz="2400" b="1" dirty="0">
                <a:latin typeface="Arial"/>
                <a:cs typeface="Arial"/>
              </a:rPr>
              <a:t>3.</a:t>
            </a:r>
            <a:r>
              <a:rPr sz="2400" b="1" spc="-114" dirty="0">
                <a:latin typeface="Arial"/>
                <a:cs typeface="Arial"/>
              </a:rPr>
              <a:t> </a:t>
            </a:r>
            <a:r>
              <a:rPr sz="2400" b="1" dirty="0">
                <a:latin typeface="Arial"/>
                <a:cs typeface="Arial"/>
              </a:rPr>
              <a:t>Botnets</a:t>
            </a:r>
            <a:endParaRPr sz="2400" dirty="0">
              <a:latin typeface="Arial"/>
              <a:cs typeface="Arial"/>
            </a:endParaRPr>
          </a:p>
          <a:p>
            <a:pPr marL="355600" marR="5080" indent="-343535">
              <a:spcBef>
                <a:spcPts val="2014"/>
              </a:spcBef>
              <a:buChar char="•"/>
              <a:tabLst>
                <a:tab pos="355600" algn="l"/>
                <a:tab pos="356235" algn="l"/>
              </a:tabLst>
            </a:pPr>
            <a:r>
              <a:rPr sz="2400" spc="-5" dirty="0">
                <a:latin typeface="Arial"/>
                <a:cs typeface="Arial"/>
              </a:rPr>
              <a:t>Many </a:t>
            </a:r>
            <a:r>
              <a:rPr sz="2400" dirty="0">
                <a:latin typeface="Arial"/>
                <a:cs typeface="Arial"/>
              </a:rPr>
              <a:t>types of </a:t>
            </a:r>
            <a:r>
              <a:rPr sz="2400" spc="-5" dirty="0">
                <a:latin typeface="Arial"/>
                <a:cs typeface="Arial"/>
              </a:rPr>
              <a:t>malware also subvert </a:t>
            </a:r>
            <a:r>
              <a:rPr sz="2400" dirty="0">
                <a:latin typeface="Arial"/>
                <a:cs typeface="Arial"/>
              </a:rPr>
              <a:t>control </a:t>
            </a:r>
            <a:r>
              <a:rPr sz="2400" spc="-5" dirty="0">
                <a:latin typeface="Arial"/>
                <a:cs typeface="Arial"/>
              </a:rPr>
              <a:t>over </a:t>
            </a:r>
            <a:r>
              <a:rPr sz="2400" dirty="0">
                <a:latin typeface="Arial"/>
                <a:cs typeface="Arial"/>
              </a:rPr>
              <a:t>the  </a:t>
            </a:r>
            <a:r>
              <a:rPr sz="2400" spc="-5" dirty="0">
                <a:latin typeface="Arial"/>
                <a:cs typeface="Arial"/>
              </a:rPr>
              <a:t>user's </a:t>
            </a:r>
            <a:r>
              <a:rPr sz="2400" dirty="0">
                <a:latin typeface="Arial"/>
                <a:cs typeface="Arial"/>
              </a:rPr>
              <a:t>computer, </a:t>
            </a:r>
            <a:r>
              <a:rPr sz="2400" spc="-5" dirty="0">
                <a:latin typeface="Arial"/>
                <a:cs typeface="Arial"/>
              </a:rPr>
              <a:t>turning </a:t>
            </a:r>
            <a:r>
              <a:rPr sz="2400" dirty="0">
                <a:latin typeface="Arial"/>
                <a:cs typeface="Arial"/>
              </a:rPr>
              <a:t>it </a:t>
            </a:r>
            <a:r>
              <a:rPr sz="2400" spc="-5" dirty="0">
                <a:latin typeface="Arial"/>
                <a:cs typeface="Arial"/>
              </a:rPr>
              <a:t>into a </a:t>
            </a:r>
            <a:r>
              <a:rPr sz="2400" dirty="0">
                <a:latin typeface="Arial"/>
                <a:cs typeface="Arial"/>
              </a:rPr>
              <a:t>"bot" </a:t>
            </a:r>
            <a:r>
              <a:rPr sz="2400" spc="-5" dirty="0">
                <a:latin typeface="Arial"/>
                <a:cs typeface="Arial"/>
              </a:rPr>
              <a:t>or</a:t>
            </a:r>
            <a:r>
              <a:rPr sz="2400" spc="50" dirty="0">
                <a:latin typeface="Arial"/>
                <a:cs typeface="Arial"/>
              </a:rPr>
              <a:t> </a:t>
            </a:r>
            <a:r>
              <a:rPr sz="2400" spc="-5" dirty="0">
                <a:latin typeface="Arial"/>
                <a:cs typeface="Arial"/>
              </a:rPr>
              <a:t>"zombie."</a:t>
            </a:r>
            <a:endParaRPr sz="2400" dirty="0">
              <a:latin typeface="Arial"/>
              <a:cs typeface="Arial"/>
            </a:endParaRPr>
          </a:p>
          <a:p>
            <a:pPr marL="355600" marR="106045" indent="-343535">
              <a:spcBef>
                <a:spcPts val="575"/>
              </a:spcBef>
              <a:buChar char="•"/>
              <a:tabLst>
                <a:tab pos="355600" algn="l"/>
                <a:tab pos="356235" algn="l"/>
              </a:tabLst>
            </a:pPr>
            <a:r>
              <a:rPr sz="2400" spc="-5" dirty="0">
                <a:latin typeface="Arial"/>
                <a:cs typeface="Arial"/>
              </a:rPr>
              <a:t>Hackers build networks </a:t>
            </a:r>
            <a:r>
              <a:rPr sz="2400" dirty="0">
                <a:latin typeface="Arial"/>
                <a:cs typeface="Arial"/>
              </a:rPr>
              <a:t>of </a:t>
            </a:r>
            <a:r>
              <a:rPr sz="2400" spc="-5" dirty="0">
                <a:latin typeface="Arial"/>
                <a:cs typeface="Arial"/>
              </a:rPr>
              <a:t>these </a:t>
            </a:r>
            <a:r>
              <a:rPr sz="2400" dirty="0">
                <a:latin typeface="Arial"/>
                <a:cs typeface="Arial"/>
              </a:rPr>
              <a:t>commandeered  computers, </a:t>
            </a:r>
            <a:r>
              <a:rPr sz="2400" spc="-5" dirty="0">
                <a:latin typeface="Arial"/>
                <a:cs typeface="Arial"/>
              </a:rPr>
              <a:t>using their </a:t>
            </a:r>
            <a:r>
              <a:rPr sz="2400" dirty="0">
                <a:latin typeface="Arial"/>
                <a:cs typeface="Arial"/>
              </a:rPr>
              <a:t>combined </a:t>
            </a:r>
            <a:r>
              <a:rPr sz="2400" spc="-5" dirty="0">
                <a:latin typeface="Arial"/>
                <a:cs typeface="Arial"/>
              </a:rPr>
              <a:t>processing power  </a:t>
            </a:r>
            <a:r>
              <a:rPr sz="2400" dirty="0">
                <a:latin typeface="Arial"/>
                <a:cs typeface="Arial"/>
              </a:rPr>
              <a:t>for tasks </a:t>
            </a:r>
            <a:r>
              <a:rPr sz="2400" spc="-5" dirty="0">
                <a:latin typeface="Arial"/>
                <a:cs typeface="Arial"/>
              </a:rPr>
              <a:t>like cracking password files or sending </a:t>
            </a:r>
            <a:r>
              <a:rPr sz="2400" dirty="0">
                <a:latin typeface="Arial"/>
                <a:cs typeface="Arial"/>
              </a:rPr>
              <a:t>out  </a:t>
            </a:r>
            <a:r>
              <a:rPr sz="2400" spc="-5" dirty="0">
                <a:latin typeface="Arial"/>
                <a:cs typeface="Arial"/>
              </a:rPr>
              <a:t>bulk emails.</a:t>
            </a:r>
            <a:endParaRPr sz="2400" dirty="0">
              <a:latin typeface="Arial"/>
              <a:cs typeface="Arial"/>
            </a:endParaRPr>
          </a:p>
        </p:txBody>
      </p:sp>
    </p:spTree>
    <p:extLst>
      <p:ext uri="{BB962C8B-B14F-4D97-AF65-F5344CB8AC3E}">
        <p14:creationId xmlns:p14="http://schemas.microsoft.com/office/powerpoint/2010/main" val="2838160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64615" y="98552"/>
            <a:ext cx="3613785" cy="330835"/>
          </a:xfrm>
          <a:prstGeom prst="rect">
            <a:avLst/>
          </a:prstGeom>
        </p:spPr>
        <p:txBody>
          <a:bodyPr vert="horz" wrap="square" lIns="0" tIns="12700" rIns="0" bIns="0" rtlCol="0">
            <a:spAutoFit/>
          </a:bodyPr>
          <a:lstStyle/>
          <a:p>
            <a:pPr marL="12700">
              <a:spcBef>
                <a:spcPts val="100"/>
              </a:spcBef>
            </a:pPr>
            <a:r>
              <a:rPr sz="2000" b="1" dirty="0">
                <a:solidFill>
                  <a:srgbClr val="FFFFFF"/>
                </a:solidFill>
                <a:latin typeface="Arial"/>
                <a:cs typeface="Arial"/>
              </a:rPr>
              <a:t>CSCA0101 Computing</a:t>
            </a:r>
            <a:r>
              <a:rPr sz="2000" b="1" spc="-90" dirty="0">
                <a:solidFill>
                  <a:srgbClr val="FFFFFF"/>
                </a:solidFill>
                <a:latin typeface="Arial"/>
                <a:cs typeface="Arial"/>
              </a:rPr>
              <a:t> </a:t>
            </a:r>
            <a:r>
              <a:rPr sz="2000" b="1" dirty="0">
                <a:solidFill>
                  <a:srgbClr val="FFFFFF"/>
                </a:solidFill>
                <a:latin typeface="Arial"/>
                <a:cs typeface="Arial"/>
              </a:rPr>
              <a:t>Basics</a:t>
            </a:r>
            <a:endParaRPr sz="2000">
              <a:latin typeface="Arial"/>
              <a:cs typeface="Arial"/>
            </a:endParaRPr>
          </a:p>
        </p:txBody>
      </p:sp>
      <p:sp>
        <p:nvSpPr>
          <p:cNvPr id="5" name="object 5"/>
          <p:cNvSpPr txBox="1"/>
          <p:nvPr/>
        </p:nvSpPr>
        <p:spPr>
          <a:xfrm>
            <a:off x="10195815" y="6482564"/>
            <a:ext cx="178435" cy="294953"/>
          </a:xfrm>
          <a:prstGeom prst="rect">
            <a:avLst/>
          </a:prstGeom>
        </p:spPr>
        <p:txBody>
          <a:bodyPr vert="horz" wrap="square" lIns="0" tIns="0" rIns="0" bIns="0" rtlCol="0">
            <a:spAutoFit/>
          </a:bodyPr>
          <a:lstStyle/>
          <a:p>
            <a:pPr marL="25400">
              <a:lnSpc>
                <a:spcPts val="2285"/>
              </a:lnSpc>
            </a:pPr>
            <a:fld id="{81D60167-4931-47E6-BA6A-407CBD079E47}" type="slidenum">
              <a:rPr sz="2000" b="1" dirty="0">
                <a:solidFill>
                  <a:srgbClr val="FFFFFF"/>
                </a:solidFill>
                <a:latin typeface="Times New Roman"/>
                <a:cs typeface="Times New Roman"/>
              </a:rPr>
              <a:pPr marL="25400">
                <a:lnSpc>
                  <a:spcPts val="2285"/>
                </a:lnSpc>
              </a:pPr>
              <a:t>1</a:t>
            </a:fld>
            <a:endParaRPr sz="2000">
              <a:latin typeface="Times New Roman"/>
              <a:cs typeface="Times New Roman"/>
            </a:endParaRPr>
          </a:p>
        </p:txBody>
      </p:sp>
      <p:sp>
        <p:nvSpPr>
          <p:cNvPr id="3" name="object 3"/>
          <p:cNvSpPr txBox="1">
            <a:spLocks noGrp="1"/>
          </p:cNvSpPr>
          <p:nvPr>
            <p:ph type="title"/>
          </p:nvPr>
        </p:nvSpPr>
        <p:spPr>
          <a:xfrm>
            <a:off x="978568" y="142653"/>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5" dirty="0"/>
              <a:t>Malware</a:t>
            </a:r>
          </a:p>
        </p:txBody>
      </p:sp>
      <p:sp>
        <p:nvSpPr>
          <p:cNvPr id="4" name="object 4"/>
          <p:cNvSpPr txBox="1"/>
          <p:nvPr/>
        </p:nvSpPr>
        <p:spPr>
          <a:xfrm>
            <a:off x="978568" y="1469865"/>
            <a:ext cx="5008880" cy="3134191"/>
          </a:xfrm>
          <a:prstGeom prst="rect">
            <a:avLst/>
          </a:prstGeom>
        </p:spPr>
        <p:txBody>
          <a:bodyPr vert="horz" wrap="square" lIns="0" tIns="86360" rIns="0" bIns="0" rtlCol="0">
            <a:spAutoFit/>
          </a:bodyPr>
          <a:lstStyle/>
          <a:p>
            <a:pPr marL="469900" indent="-457834">
              <a:spcBef>
                <a:spcPts val="680"/>
              </a:spcBef>
              <a:buAutoNum type="arabicPeriod"/>
              <a:tabLst>
                <a:tab pos="469900" algn="l"/>
                <a:tab pos="470534" algn="l"/>
              </a:tabLst>
            </a:pPr>
            <a:r>
              <a:rPr sz="2400" spc="-5" dirty="0">
                <a:latin typeface="Arial"/>
                <a:cs typeface="Arial"/>
              </a:rPr>
              <a:t>Malware</a:t>
            </a:r>
            <a:endParaRPr sz="2400" dirty="0">
              <a:latin typeface="Arial"/>
              <a:cs typeface="Arial"/>
            </a:endParaRPr>
          </a:p>
          <a:p>
            <a:pPr marL="469900" indent="-457834">
              <a:spcBef>
                <a:spcPts val="575"/>
              </a:spcBef>
              <a:buAutoNum type="arabicPeriod"/>
              <a:tabLst>
                <a:tab pos="469900" algn="l"/>
                <a:tab pos="470534" algn="l"/>
              </a:tabLst>
            </a:pPr>
            <a:r>
              <a:rPr sz="2400" spc="-5" dirty="0">
                <a:latin typeface="Arial"/>
                <a:cs typeface="Arial"/>
              </a:rPr>
              <a:t>Usage </a:t>
            </a:r>
            <a:r>
              <a:rPr sz="2400" dirty="0">
                <a:latin typeface="Arial"/>
                <a:cs typeface="Arial"/>
              </a:rPr>
              <a:t>of</a:t>
            </a:r>
            <a:r>
              <a:rPr sz="2400" spc="5" dirty="0">
                <a:latin typeface="Arial"/>
                <a:cs typeface="Arial"/>
              </a:rPr>
              <a:t> </a:t>
            </a:r>
            <a:r>
              <a:rPr sz="2400" spc="-5" dirty="0">
                <a:latin typeface="Arial"/>
                <a:cs typeface="Arial"/>
              </a:rPr>
              <a:t>Malware</a:t>
            </a:r>
            <a:endParaRPr sz="2400" dirty="0">
              <a:latin typeface="Arial"/>
              <a:cs typeface="Arial"/>
            </a:endParaRPr>
          </a:p>
          <a:p>
            <a:pPr marL="469900" indent="-457834">
              <a:spcBef>
                <a:spcPts val="580"/>
              </a:spcBef>
              <a:buAutoNum type="arabicPeriod"/>
              <a:tabLst>
                <a:tab pos="469900" algn="l"/>
                <a:tab pos="470534" algn="l"/>
              </a:tabLst>
            </a:pPr>
            <a:r>
              <a:rPr sz="2400" dirty="0">
                <a:latin typeface="Arial"/>
                <a:cs typeface="Arial"/>
              </a:rPr>
              <a:t>Types of</a:t>
            </a:r>
            <a:r>
              <a:rPr sz="2400" spc="-5" dirty="0">
                <a:latin typeface="Arial"/>
                <a:cs typeface="Arial"/>
              </a:rPr>
              <a:t> Malware</a:t>
            </a:r>
            <a:endParaRPr sz="2400" dirty="0">
              <a:latin typeface="Arial"/>
              <a:cs typeface="Arial"/>
            </a:endParaRPr>
          </a:p>
          <a:p>
            <a:pPr marL="469900" indent="-457834">
              <a:spcBef>
                <a:spcPts val="575"/>
              </a:spcBef>
              <a:buAutoNum type="arabicPeriod"/>
              <a:tabLst>
                <a:tab pos="469900" algn="l"/>
                <a:tab pos="470534" algn="l"/>
              </a:tabLst>
            </a:pPr>
            <a:r>
              <a:rPr sz="2400" spc="-5" dirty="0">
                <a:latin typeface="Arial"/>
                <a:cs typeface="Arial"/>
              </a:rPr>
              <a:t>How Malware</a:t>
            </a:r>
            <a:r>
              <a:rPr sz="2400" spc="30" dirty="0">
                <a:latin typeface="Arial"/>
                <a:cs typeface="Arial"/>
              </a:rPr>
              <a:t> </a:t>
            </a:r>
            <a:r>
              <a:rPr sz="2400" spc="-5" dirty="0">
                <a:latin typeface="Arial"/>
                <a:cs typeface="Arial"/>
              </a:rPr>
              <a:t>Spreads?</a:t>
            </a:r>
            <a:endParaRPr sz="2400" dirty="0">
              <a:latin typeface="Arial"/>
              <a:cs typeface="Arial"/>
            </a:endParaRPr>
          </a:p>
          <a:p>
            <a:pPr marL="469900" indent="-457834">
              <a:spcBef>
                <a:spcPts val="575"/>
              </a:spcBef>
              <a:buAutoNum type="arabicPeriod"/>
              <a:tabLst>
                <a:tab pos="469900" algn="l"/>
                <a:tab pos="470534" algn="l"/>
              </a:tabLst>
            </a:pPr>
            <a:r>
              <a:rPr sz="2400" spc="-5" dirty="0">
                <a:latin typeface="Arial"/>
                <a:cs typeface="Arial"/>
              </a:rPr>
              <a:t>How Can You </a:t>
            </a:r>
            <a:r>
              <a:rPr sz="2400" dirty="0">
                <a:latin typeface="Arial"/>
                <a:cs typeface="Arial"/>
              </a:rPr>
              <a:t>Protect</a:t>
            </a:r>
            <a:r>
              <a:rPr sz="2400" spc="-35" dirty="0">
                <a:latin typeface="Arial"/>
                <a:cs typeface="Arial"/>
              </a:rPr>
              <a:t> </a:t>
            </a:r>
            <a:r>
              <a:rPr sz="2400" dirty="0">
                <a:latin typeface="Arial"/>
                <a:cs typeface="Arial"/>
              </a:rPr>
              <a:t>Computer?</a:t>
            </a:r>
          </a:p>
          <a:p>
            <a:pPr marL="469900" indent="-457834">
              <a:spcBef>
                <a:spcPts val="580"/>
              </a:spcBef>
              <a:buAutoNum type="arabicPeriod"/>
              <a:tabLst>
                <a:tab pos="469900" algn="l"/>
                <a:tab pos="470534" algn="l"/>
              </a:tabLst>
            </a:pPr>
            <a:r>
              <a:rPr sz="2400" dirty="0">
                <a:latin typeface="Arial"/>
                <a:cs typeface="Arial"/>
              </a:rPr>
              <a:t>Symptoms</a:t>
            </a:r>
          </a:p>
          <a:p>
            <a:pPr marL="469900" indent="-457834">
              <a:spcBef>
                <a:spcPts val="575"/>
              </a:spcBef>
              <a:buAutoNum type="arabicPeriod"/>
              <a:tabLst>
                <a:tab pos="469900" algn="l"/>
                <a:tab pos="470534" algn="l"/>
              </a:tabLst>
            </a:pPr>
            <a:r>
              <a:rPr sz="2400" spc="-5" dirty="0">
                <a:latin typeface="Arial"/>
                <a:cs typeface="Arial"/>
              </a:rPr>
              <a:t>Anti-Malware</a:t>
            </a:r>
            <a:r>
              <a:rPr sz="2400" spc="5" dirty="0">
                <a:latin typeface="Arial"/>
                <a:cs typeface="Arial"/>
              </a:rPr>
              <a:t> </a:t>
            </a:r>
            <a:r>
              <a:rPr sz="2400" dirty="0">
                <a:latin typeface="Arial"/>
                <a:cs typeface="Arial"/>
              </a:rPr>
              <a:t>Program</a:t>
            </a:r>
          </a:p>
        </p:txBody>
      </p:sp>
    </p:spTree>
    <p:extLst>
      <p:ext uri="{BB962C8B-B14F-4D97-AF65-F5344CB8AC3E}">
        <p14:creationId xmlns:p14="http://schemas.microsoft.com/office/powerpoint/2010/main" val="1415374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1664615" y="98552"/>
            <a:ext cx="3613785" cy="330835"/>
          </a:xfrm>
          <a:prstGeom prst="rect">
            <a:avLst/>
          </a:prstGeom>
        </p:spPr>
        <p:txBody>
          <a:bodyPr vert="horz" wrap="square" lIns="0" tIns="12700" rIns="0" bIns="0" rtlCol="0">
            <a:spAutoFit/>
          </a:bodyPr>
          <a:lstStyle/>
          <a:p>
            <a:pPr marL="12700">
              <a:spcBef>
                <a:spcPts val="100"/>
              </a:spcBef>
            </a:pPr>
            <a:r>
              <a:rPr sz="2000" b="1" dirty="0">
                <a:solidFill>
                  <a:srgbClr val="FFFFFF"/>
                </a:solidFill>
                <a:latin typeface="Arial"/>
                <a:cs typeface="Arial"/>
              </a:rPr>
              <a:t>CSCA0101 Computing</a:t>
            </a:r>
            <a:r>
              <a:rPr sz="2000" b="1" spc="-90" dirty="0">
                <a:solidFill>
                  <a:srgbClr val="FFFFFF"/>
                </a:solidFill>
                <a:latin typeface="Arial"/>
                <a:cs typeface="Arial"/>
              </a:rPr>
              <a:t> </a:t>
            </a:r>
            <a:r>
              <a:rPr sz="2000" b="1" dirty="0">
                <a:solidFill>
                  <a:srgbClr val="FFFFFF"/>
                </a:solidFill>
                <a:latin typeface="Arial"/>
                <a:cs typeface="Arial"/>
              </a:rPr>
              <a:t>Basics</a:t>
            </a:r>
            <a:endParaRPr sz="2000">
              <a:latin typeface="Arial"/>
              <a:cs typeface="Arial"/>
            </a:endParaRPr>
          </a:p>
        </p:txBody>
      </p:sp>
      <p:sp>
        <p:nvSpPr>
          <p:cNvPr id="5" name="object 5"/>
          <p:cNvSpPr txBox="1">
            <a:spLocks noGrp="1"/>
          </p:cNvSpPr>
          <p:nvPr>
            <p:ph type="sldNum" sz="quarter" idx="7"/>
          </p:nvPr>
        </p:nvSpPr>
        <p:spPr>
          <a:xfrm>
            <a:off x="8671814" y="6482563"/>
            <a:ext cx="307340" cy="307340"/>
          </a:xfrm>
          <a:prstGeom prst="rect">
            <a:avLst/>
          </a:prstGeom>
        </p:spPr>
        <p:txBody>
          <a:bodyPr vert="horz" wrap="square" lIns="0" tIns="0" rIns="0" bIns="0" rtlCol="0">
            <a:spAutoFit/>
          </a:bodyPr>
          <a:lstStyle>
            <a:defPPr>
              <a:defRPr lang="en-US"/>
            </a:defPPr>
            <a:lvl1pPr marL="0" algn="l" defTabSz="914400" rtl="0" eaLnBrk="1" latinLnBrk="0" hangingPunct="1">
              <a:defRPr sz="2000" b="1" i="0" kern="1200">
                <a:solidFill>
                  <a:schemeClr val="bg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2285"/>
              </a:lnSpc>
            </a:pPr>
            <a:fld id="{81D60167-4931-47E6-BA6A-407CBD079E47}" type="slidenum">
              <a:rPr lang="en-US" smtClean="0"/>
              <a:pPr marL="25400">
                <a:lnSpc>
                  <a:spcPts val="2285"/>
                </a:lnSpc>
              </a:pPr>
              <a:t>19</a:t>
            </a:fld>
            <a:endParaRPr dirty="0"/>
          </a:p>
        </p:txBody>
      </p:sp>
      <p:sp>
        <p:nvSpPr>
          <p:cNvPr id="3" name="object 3"/>
          <p:cNvSpPr txBox="1">
            <a:spLocks noGrp="1"/>
          </p:cNvSpPr>
          <p:nvPr>
            <p:ph type="title"/>
          </p:nvPr>
        </p:nvSpPr>
        <p:spPr>
          <a:xfrm>
            <a:off x="838200" y="119453"/>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5" dirty="0"/>
              <a:t>Malware</a:t>
            </a:r>
          </a:p>
        </p:txBody>
      </p:sp>
      <p:sp>
        <p:nvSpPr>
          <p:cNvPr id="4" name="object 4"/>
          <p:cNvSpPr txBox="1"/>
          <p:nvPr/>
        </p:nvSpPr>
        <p:spPr>
          <a:xfrm>
            <a:off x="838200" y="1451268"/>
            <a:ext cx="8977132" cy="4296048"/>
          </a:xfrm>
          <a:prstGeom prst="rect">
            <a:avLst/>
          </a:prstGeom>
        </p:spPr>
        <p:txBody>
          <a:bodyPr vert="horz" wrap="square" lIns="0" tIns="12700" rIns="0" bIns="0" rtlCol="0">
            <a:spAutoFit/>
          </a:bodyPr>
          <a:lstStyle/>
          <a:p>
            <a:pPr marL="12700">
              <a:spcBef>
                <a:spcPts val="100"/>
              </a:spcBef>
            </a:pPr>
            <a:r>
              <a:rPr sz="2400" b="1" spc="-5" dirty="0">
                <a:latin typeface="Arial"/>
                <a:cs typeface="Arial"/>
              </a:rPr>
              <a:t>Damages</a:t>
            </a:r>
            <a:endParaRPr sz="2400" dirty="0">
              <a:latin typeface="Arial"/>
              <a:cs typeface="Arial"/>
            </a:endParaRPr>
          </a:p>
          <a:p>
            <a:pPr marL="12700">
              <a:spcBef>
                <a:spcPts val="2020"/>
              </a:spcBef>
            </a:pPr>
            <a:r>
              <a:rPr sz="2400" b="1" dirty="0">
                <a:latin typeface="Arial"/>
                <a:cs typeface="Arial"/>
              </a:rPr>
              <a:t>4. Financial</a:t>
            </a:r>
            <a:r>
              <a:rPr sz="2400" b="1" spc="-45" dirty="0">
                <a:latin typeface="Arial"/>
                <a:cs typeface="Arial"/>
              </a:rPr>
              <a:t> </a:t>
            </a:r>
            <a:r>
              <a:rPr sz="2400" b="1" dirty="0">
                <a:latin typeface="Arial"/>
                <a:cs typeface="Arial"/>
              </a:rPr>
              <a:t>Losses</a:t>
            </a:r>
            <a:endParaRPr sz="2400" dirty="0">
              <a:latin typeface="Arial"/>
              <a:cs typeface="Arial"/>
            </a:endParaRPr>
          </a:p>
          <a:p>
            <a:pPr marL="355600" marR="294640" indent="-343535">
              <a:spcBef>
                <a:spcPts val="2014"/>
              </a:spcBef>
              <a:buChar char="•"/>
              <a:tabLst>
                <a:tab pos="355600" algn="l"/>
                <a:tab pos="356235" algn="l"/>
              </a:tabLst>
            </a:pPr>
            <a:r>
              <a:rPr sz="2400" dirty="0">
                <a:latin typeface="Arial"/>
                <a:cs typeface="Arial"/>
              </a:rPr>
              <a:t>If </a:t>
            </a:r>
            <a:r>
              <a:rPr sz="2400" spc="-5" dirty="0">
                <a:latin typeface="Arial"/>
                <a:cs typeface="Arial"/>
              </a:rPr>
              <a:t>a hacker gains access </a:t>
            </a:r>
            <a:r>
              <a:rPr sz="2400" dirty="0">
                <a:latin typeface="Arial"/>
                <a:cs typeface="Arial"/>
              </a:rPr>
              <a:t>to </a:t>
            </a:r>
            <a:r>
              <a:rPr sz="2400" spc="-5" dirty="0">
                <a:latin typeface="Arial"/>
                <a:cs typeface="Arial"/>
              </a:rPr>
              <a:t>a credit card or bank  account via a keylogger, he can </a:t>
            </a:r>
            <a:r>
              <a:rPr sz="2400" dirty="0">
                <a:latin typeface="Arial"/>
                <a:cs typeface="Arial"/>
              </a:rPr>
              <a:t>then </a:t>
            </a:r>
            <a:r>
              <a:rPr sz="2400" spc="-5" dirty="0">
                <a:latin typeface="Arial"/>
                <a:cs typeface="Arial"/>
              </a:rPr>
              <a:t>use </a:t>
            </a:r>
            <a:r>
              <a:rPr sz="2400" dirty="0">
                <a:latin typeface="Arial"/>
                <a:cs typeface="Arial"/>
              </a:rPr>
              <a:t>that  information to </a:t>
            </a:r>
            <a:r>
              <a:rPr sz="2400" spc="-5" dirty="0">
                <a:latin typeface="Arial"/>
                <a:cs typeface="Arial"/>
              </a:rPr>
              <a:t>run up charges or </a:t>
            </a:r>
            <a:r>
              <a:rPr sz="2400" dirty="0">
                <a:latin typeface="Arial"/>
                <a:cs typeface="Arial"/>
              </a:rPr>
              <a:t>drain the</a:t>
            </a:r>
            <a:r>
              <a:rPr sz="2400" spc="10" dirty="0">
                <a:latin typeface="Arial"/>
                <a:cs typeface="Arial"/>
              </a:rPr>
              <a:t> </a:t>
            </a:r>
            <a:r>
              <a:rPr sz="2400" dirty="0">
                <a:latin typeface="Arial"/>
                <a:cs typeface="Arial"/>
              </a:rPr>
              <a:t>account.</a:t>
            </a:r>
          </a:p>
          <a:p>
            <a:pPr marL="355600" marR="5080" indent="-343535">
              <a:spcBef>
                <a:spcPts val="575"/>
              </a:spcBef>
              <a:buChar char="•"/>
              <a:tabLst>
                <a:tab pos="355600" algn="l"/>
                <a:tab pos="356235" algn="l"/>
              </a:tabLst>
            </a:pPr>
            <a:r>
              <a:rPr sz="2400" spc="-5" dirty="0">
                <a:latin typeface="Arial"/>
                <a:cs typeface="Arial"/>
              </a:rPr>
              <a:t>Given </a:t>
            </a:r>
            <a:r>
              <a:rPr sz="2400" dirty="0">
                <a:latin typeface="Arial"/>
                <a:cs typeface="Arial"/>
              </a:rPr>
              <a:t>the </a:t>
            </a:r>
            <a:r>
              <a:rPr sz="2400" spc="-5" dirty="0">
                <a:latin typeface="Arial"/>
                <a:cs typeface="Arial"/>
              </a:rPr>
              <a:t>popularity of online banking and bill  </a:t>
            </a:r>
            <a:r>
              <a:rPr sz="2400" dirty="0">
                <a:latin typeface="Arial"/>
                <a:cs typeface="Arial"/>
              </a:rPr>
              <a:t>payment services, </a:t>
            </a:r>
            <a:r>
              <a:rPr sz="2400" spc="-5" dirty="0">
                <a:latin typeface="Arial"/>
                <a:cs typeface="Arial"/>
              </a:rPr>
              <a:t>a hacker who manages </a:t>
            </a:r>
            <a:r>
              <a:rPr sz="2400" dirty="0">
                <a:latin typeface="Arial"/>
                <a:cs typeface="Arial"/>
              </a:rPr>
              <a:t>to secrete  a </a:t>
            </a:r>
            <a:r>
              <a:rPr sz="2400" spc="-5" dirty="0">
                <a:latin typeface="Arial"/>
                <a:cs typeface="Arial"/>
              </a:rPr>
              <a:t>keylogger </a:t>
            </a:r>
            <a:r>
              <a:rPr sz="2400" dirty="0">
                <a:latin typeface="Arial"/>
                <a:cs typeface="Arial"/>
              </a:rPr>
              <a:t>on a user's system for a full month may  </a:t>
            </a:r>
            <a:r>
              <a:rPr sz="2400" spc="-5" dirty="0">
                <a:latin typeface="Arial"/>
                <a:cs typeface="Arial"/>
              </a:rPr>
              <a:t>gain </a:t>
            </a:r>
            <a:r>
              <a:rPr sz="2400" dirty="0">
                <a:latin typeface="Arial"/>
                <a:cs typeface="Arial"/>
              </a:rPr>
              <a:t>access to the </a:t>
            </a:r>
            <a:r>
              <a:rPr sz="2400" spc="-5" dirty="0">
                <a:latin typeface="Arial"/>
                <a:cs typeface="Arial"/>
              </a:rPr>
              <a:t>user's </a:t>
            </a:r>
            <a:r>
              <a:rPr sz="2400" dirty="0">
                <a:latin typeface="Arial"/>
                <a:cs typeface="Arial"/>
              </a:rPr>
              <a:t>entire </a:t>
            </a:r>
            <a:r>
              <a:rPr sz="2400" spc="-5" dirty="0">
                <a:latin typeface="Arial"/>
                <a:cs typeface="Arial"/>
              </a:rPr>
              <a:t>financial </a:t>
            </a:r>
            <a:r>
              <a:rPr sz="2400" dirty="0">
                <a:latin typeface="Arial"/>
                <a:cs typeface="Arial"/>
              </a:rPr>
              <a:t>portfolio,  </a:t>
            </a:r>
            <a:r>
              <a:rPr sz="2400" spc="-5" dirty="0">
                <a:latin typeface="Arial"/>
                <a:cs typeface="Arial"/>
              </a:rPr>
              <a:t>allowing him </a:t>
            </a:r>
            <a:r>
              <a:rPr sz="2400" dirty="0">
                <a:latin typeface="Arial"/>
                <a:cs typeface="Arial"/>
              </a:rPr>
              <a:t>to </a:t>
            </a:r>
            <a:r>
              <a:rPr sz="2400" spc="-5" dirty="0">
                <a:latin typeface="Arial"/>
                <a:cs typeface="Arial"/>
              </a:rPr>
              <a:t>do as much </a:t>
            </a:r>
            <a:r>
              <a:rPr sz="2400" dirty="0">
                <a:latin typeface="Arial"/>
                <a:cs typeface="Arial"/>
              </a:rPr>
              <a:t>damage </a:t>
            </a:r>
            <a:r>
              <a:rPr sz="2400" spc="-5" dirty="0">
                <a:latin typeface="Arial"/>
                <a:cs typeface="Arial"/>
              </a:rPr>
              <a:t>as possible in a  single</a:t>
            </a:r>
            <a:r>
              <a:rPr sz="2400" spc="5" dirty="0">
                <a:latin typeface="Arial"/>
                <a:cs typeface="Arial"/>
              </a:rPr>
              <a:t> </a:t>
            </a:r>
            <a:r>
              <a:rPr sz="2400" dirty="0">
                <a:latin typeface="Arial"/>
                <a:cs typeface="Arial"/>
              </a:rPr>
              <a:t>attack.</a:t>
            </a:r>
          </a:p>
        </p:txBody>
      </p:sp>
    </p:spTree>
    <p:extLst>
      <p:ext uri="{BB962C8B-B14F-4D97-AF65-F5344CB8AC3E}">
        <p14:creationId xmlns:p14="http://schemas.microsoft.com/office/powerpoint/2010/main" val="1546041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64615" y="98552"/>
            <a:ext cx="3613785" cy="330835"/>
          </a:xfrm>
          <a:prstGeom prst="rect">
            <a:avLst/>
          </a:prstGeom>
        </p:spPr>
        <p:txBody>
          <a:bodyPr vert="horz" wrap="square" lIns="0" tIns="12700" rIns="0" bIns="0" rtlCol="0">
            <a:spAutoFit/>
          </a:bodyPr>
          <a:lstStyle/>
          <a:p>
            <a:pPr marL="12700">
              <a:spcBef>
                <a:spcPts val="100"/>
              </a:spcBef>
            </a:pPr>
            <a:r>
              <a:rPr sz="2000" b="1" dirty="0">
                <a:solidFill>
                  <a:srgbClr val="FFFFFF"/>
                </a:solidFill>
                <a:latin typeface="Arial"/>
                <a:cs typeface="Arial"/>
              </a:rPr>
              <a:t>CSCA0101 Computing</a:t>
            </a:r>
            <a:r>
              <a:rPr sz="2000" b="1" spc="-90" dirty="0">
                <a:solidFill>
                  <a:srgbClr val="FFFFFF"/>
                </a:solidFill>
                <a:latin typeface="Arial"/>
                <a:cs typeface="Arial"/>
              </a:rPr>
              <a:t> </a:t>
            </a:r>
            <a:r>
              <a:rPr sz="2000" b="1" dirty="0">
                <a:solidFill>
                  <a:srgbClr val="FFFFFF"/>
                </a:solidFill>
                <a:latin typeface="Arial"/>
                <a:cs typeface="Arial"/>
              </a:rPr>
              <a:t>Basics</a:t>
            </a:r>
            <a:endParaRPr sz="2000">
              <a:latin typeface="Arial"/>
              <a:cs typeface="Arial"/>
            </a:endParaRPr>
          </a:p>
        </p:txBody>
      </p:sp>
      <p:sp>
        <p:nvSpPr>
          <p:cNvPr id="5" name="object 5"/>
          <p:cNvSpPr txBox="1">
            <a:spLocks noGrp="1"/>
          </p:cNvSpPr>
          <p:nvPr>
            <p:ph type="sldNum" sz="quarter" idx="7"/>
          </p:nvPr>
        </p:nvSpPr>
        <p:spPr>
          <a:xfrm>
            <a:off x="8671814" y="6482563"/>
            <a:ext cx="307340" cy="307340"/>
          </a:xfrm>
          <a:prstGeom prst="rect">
            <a:avLst/>
          </a:prstGeom>
        </p:spPr>
        <p:txBody>
          <a:bodyPr vert="horz" wrap="square" lIns="0" tIns="0" rIns="0" bIns="0" rtlCol="0">
            <a:spAutoFit/>
          </a:bodyPr>
          <a:lstStyle>
            <a:defPPr>
              <a:defRPr lang="en-US"/>
            </a:defPPr>
            <a:lvl1pPr marL="0" algn="l" defTabSz="914400" rtl="0" eaLnBrk="1" latinLnBrk="0" hangingPunct="1">
              <a:defRPr sz="2000" b="1" i="0" kern="1200">
                <a:solidFill>
                  <a:schemeClr val="bg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2285"/>
              </a:lnSpc>
            </a:pPr>
            <a:fld id="{81D60167-4931-47E6-BA6A-407CBD079E47}" type="slidenum">
              <a:rPr lang="en-US" smtClean="0"/>
              <a:pPr marL="25400">
                <a:lnSpc>
                  <a:spcPts val="2285"/>
                </a:lnSpc>
              </a:pPr>
              <a:t>20</a:t>
            </a:fld>
            <a:endParaRPr dirty="0"/>
          </a:p>
        </p:txBody>
      </p:sp>
      <p:sp>
        <p:nvSpPr>
          <p:cNvPr id="3" name="object 3"/>
          <p:cNvSpPr txBox="1">
            <a:spLocks noGrp="1"/>
          </p:cNvSpPr>
          <p:nvPr>
            <p:ph type="title"/>
          </p:nvPr>
        </p:nvSpPr>
        <p:spPr>
          <a:xfrm>
            <a:off x="926939" y="98552"/>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5" dirty="0"/>
              <a:t>Malware</a:t>
            </a:r>
          </a:p>
        </p:txBody>
      </p:sp>
      <p:sp>
        <p:nvSpPr>
          <p:cNvPr id="4" name="object 4"/>
          <p:cNvSpPr txBox="1">
            <a:spLocks noGrp="1"/>
          </p:cNvSpPr>
          <p:nvPr>
            <p:ph type="body" idx="1"/>
          </p:nvPr>
        </p:nvSpPr>
        <p:spPr>
          <a:xfrm>
            <a:off x="926939" y="1463857"/>
            <a:ext cx="10515600" cy="4162678"/>
          </a:xfrm>
          <a:prstGeom prst="rect">
            <a:avLst/>
          </a:prstGeom>
        </p:spPr>
        <p:txBody>
          <a:bodyPr vert="horz" wrap="square" lIns="0" tIns="12700" rIns="0" bIns="0" rtlCol="0">
            <a:spAutoFit/>
          </a:bodyPr>
          <a:lstStyle/>
          <a:p>
            <a:pPr marL="0" indent="0">
              <a:lnSpc>
                <a:spcPct val="100000"/>
              </a:lnSpc>
              <a:spcBef>
                <a:spcPts val="100"/>
              </a:spcBef>
              <a:buNone/>
            </a:pPr>
            <a:r>
              <a:rPr sz="3200" spc="-5" dirty="0"/>
              <a:t>How Can You Protect Your</a:t>
            </a:r>
            <a:r>
              <a:rPr sz="3200" spc="15" dirty="0"/>
              <a:t> </a:t>
            </a:r>
            <a:r>
              <a:rPr sz="3200" spc="-5" dirty="0"/>
              <a:t>Computer?</a:t>
            </a:r>
          </a:p>
          <a:p>
            <a:pPr marL="470534" indent="-457834">
              <a:lnSpc>
                <a:spcPct val="100000"/>
              </a:lnSpc>
              <a:spcBef>
                <a:spcPts val="2020"/>
              </a:spcBef>
              <a:tabLst>
                <a:tab pos="470534" algn="l"/>
                <a:tab pos="471170" algn="l"/>
              </a:tabLst>
            </a:pPr>
            <a:r>
              <a:rPr b="0" dirty="0">
                <a:latin typeface="Arial"/>
                <a:cs typeface="Arial"/>
              </a:rPr>
              <a:t>Install protection</a:t>
            </a:r>
            <a:r>
              <a:rPr spc="-30" dirty="0">
                <a:latin typeface="Arial"/>
                <a:cs typeface="Arial"/>
              </a:rPr>
              <a:t> </a:t>
            </a:r>
            <a:r>
              <a:rPr spc="-5" dirty="0">
                <a:latin typeface="Arial"/>
                <a:cs typeface="Arial"/>
              </a:rPr>
              <a:t>software.</a:t>
            </a:r>
          </a:p>
          <a:p>
            <a:pPr marL="470534" marR="5715" indent="-457834">
              <a:lnSpc>
                <a:spcPct val="100000"/>
              </a:lnSpc>
              <a:spcBef>
                <a:spcPts val="575"/>
              </a:spcBef>
              <a:tabLst>
                <a:tab pos="470534" algn="l"/>
                <a:tab pos="471170" algn="l"/>
                <a:tab pos="1832610" algn="l"/>
                <a:tab pos="3078480" algn="l"/>
                <a:tab pos="4069079" algn="l"/>
                <a:tab pos="5382895" algn="l"/>
                <a:tab pos="6186170" algn="l"/>
                <a:tab pos="6991350" algn="l"/>
              </a:tabLst>
            </a:pPr>
            <a:r>
              <a:rPr b="0" dirty="0">
                <a:latin typeface="Arial"/>
                <a:cs typeface="Arial"/>
              </a:rPr>
              <a:t>Prac</a:t>
            </a:r>
            <a:r>
              <a:rPr spc="5" dirty="0">
                <a:latin typeface="Arial"/>
                <a:cs typeface="Arial"/>
              </a:rPr>
              <a:t>t</a:t>
            </a:r>
            <a:r>
              <a:rPr spc="-5" dirty="0">
                <a:latin typeface="Arial"/>
                <a:cs typeface="Arial"/>
              </a:rPr>
              <a:t>ice</a:t>
            </a:r>
            <a:r>
              <a:rPr b="0" dirty="0">
                <a:latin typeface="Arial"/>
                <a:cs typeface="Arial"/>
              </a:rPr>
              <a:t>	</a:t>
            </a:r>
            <a:r>
              <a:rPr spc="-5" dirty="0">
                <a:latin typeface="Arial"/>
                <a:cs typeface="Arial"/>
              </a:rPr>
              <a:t>cauti</a:t>
            </a:r>
            <a:r>
              <a:rPr spc="5" dirty="0">
                <a:latin typeface="Arial"/>
                <a:cs typeface="Arial"/>
              </a:rPr>
              <a:t>o</a:t>
            </a:r>
            <a:r>
              <a:rPr spc="-5" dirty="0">
                <a:latin typeface="Arial"/>
                <a:cs typeface="Arial"/>
              </a:rPr>
              <a:t>n</a:t>
            </a:r>
            <a:r>
              <a:rPr b="0" dirty="0">
                <a:latin typeface="Arial"/>
                <a:cs typeface="Arial"/>
              </a:rPr>
              <a:t>	</a:t>
            </a:r>
            <a:r>
              <a:rPr spc="-5" dirty="0">
                <a:latin typeface="Arial"/>
                <a:cs typeface="Arial"/>
              </a:rPr>
              <a:t>w</a:t>
            </a:r>
            <a:r>
              <a:rPr b="0" dirty="0">
                <a:latin typeface="Arial"/>
                <a:cs typeface="Arial"/>
              </a:rPr>
              <a:t>h</a:t>
            </a:r>
            <a:r>
              <a:rPr spc="-5" dirty="0">
                <a:latin typeface="Arial"/>
                <a:cs typeface="Arial"/>
              </a:rPr>
              <a:t>en</a:t>
            </a:r>
            <a:r>
              <a:rPr b="0" dirty="0">
                <a:latin typeface="Arial"/>
                <a:cs typeface="Arial"/>
              </a:rPr>
              <a:t>	w</a:t>
            </a:r>
            <a:r>
              <a:rPr spc="-5" dirty="0">
                <a:latin typeface="Arial"/>
                <a:cs typeface="Arial"/>
              </a:rPr>
              <a:t>orking</a:t>
            </a:r>
            <a:r>
              <a:rPr b="0" dirty="0">
                <a:latin typeface="Arial"/>
                <a:cs typeface="Arial"/>
              </a:rPr>
              <a:t>	</a:t>
            </a:r>
            <a:r>
              <a:rPr spc="-5" dirty="0">
                <a:latin typeface="Arial"/>
                <a:cs typeface="Arial"/>
              </a:rPr>
              <a:t>with</a:t>
            </a:r>
            <a:r>
              <a:rPr b="0" dirty="0">
                <a:latin typeface="Arial"/>
                <a:cs typeface="Arial"/>
              </a:rPr>
              <a:t>	</a:t>
            </a:r>
            <a:r>
              <a:rPr spc="-5" dirty="0">
                <a:latin typeface="Arial"/>
                <a:cs typeface="Arial"/>
              </a:rPr>
              <a:t>files</a:t>
            </a:r>
            <a:r>
              <a:rPr b="0" dirty="0">
                <a:latin typeface="Arial"/>
                <a:cs typeface="Arial"/>
              </a:rPr>
              <a:t>	f</a:t>
            </a:r>
            <a:r>
              <a:rPr spc="5" dirty="0">
                <a:latin typeface="Arial"/>
                <a:cs typeface="Arial"/>
              </a:rPr>
              <a:t>r</a:t>
            </a:r>
            <a:r>
              <a:rPr spc="-5" dirty="0">
                <a:latin typeface="Arial"/>
                <a:cs typeface="Arial"/>
              </a:rPr>
              <a:t>om  unknown or questionable</a:t>
            </a:r>
            <a:r>
              <a:rPr spc="35" dirty="0">
                <a:latin typeface="Arial"/>
                <a:cs typeface="Arial"/>
              </a:rPr>
              <a:t> </a:t>
            </a:r>
            <a:r>
              <a:rPr spc="-5" dirty="0">
                <a:latin typeface="Arial"/>
                <a:cs typeface="Arial"/>
              </a:rPr>
              <a:t>sources.</a:t>
            </a:r>
          </a:p>
          <a:p>
            <a:pPr marL="470534" indent="-457834">
              <a:lnSpc>
                <a:spcPct val="100000"/>
              </a:lnSpc>
              <a:spcBef>
                <a:spcPts val="575"/>
              </a:spcBef>
              <a:tabLst>
                <a:tab pos="470534" algn="l"/>
                <a:tab pos="471170" algn="l"/>
                <a:tab pos="1043305" algn="l"/>
                <a:tab pos="1651635" algn="l"/>
                <a:tab pos="2514600" algn="l"/>
                <a:tab pos="3529329" algn="l"/>
                <a:tab pos="3866515" algn="l"/>
                <a:tab pos="4541520" algn="l"/>
                <a:tab pos="5064125" algn="l"/>
                <a:tab pos="5672455" algn="l"/>
                <a:tab pos="7178675" algn="l"/>
              </a:tabLst>
            </a:pPr>
            <a:r>
              <a:rPr spc="-5" dirty="0">
                <a:latin typeface="Arial"/>
                <a:cs typeface="Arial"/>
              </a:rPr>
              <a:t>D</a:t>
            </a:r>
            <a:r>
              <a:rPr b="0" dirty="0">
                <a:latin typeface="Arial"/>
                <a:cs typeface="Arial"/>
              </a:rPr>
              <a:t>o	</a:t>
            </a:r>
            <a:r>
              <a:rPr spc="-5" dirty="0">
                <a:latin typeface="Arial"/>
                <a:cs typeface="Arial"/>
              </a:rPr>
              <a:t>no</a:t>
            </a:r>
            <a:r>
              <a:rPr b="0" dirty="0">
                <a:latin typeface="Arial"/>
                <a:cs typeface="Arial"/>
              </a:rPr>
              <a:t>t	o</a:t>
            </a:r>
            <a:r>
              <a:rPr spc="5" dirty="0">
                <a:latin typeface="Arial"/>
                <a:cs typeface="Arial"/>
              </a:rPr>
              <a:t>p</a:t>
            </a:r>
            <a:r>
              <a:rPr b="0" dirty="0">
                <a:latin typeface="Arial"/>
                <a:cs typeface="Arial"/>
              </a:rPr>
              <a:t>en	</a:t>
            </a:r>
            <a:r>
              <a:rPr spc="-5" dirty="0">
                <a:latin typeface="Arial"/>
                <a:cs typeface="Arial"/>
              </a:rPr>
              <a:t>e</a:t>
            </a:r>
            <a:r>
              <a:rPr b="0" dirty="0">
                <a:latin typeface="Arial"/>
                <a:cs typeface="Arial"/>
              </a:rPr>
              <a:t>-ma</a:t>
            </a:r>
            <a:r>
              <a:rPr spc="5" dirty="0">
                <a:latin typeface="Arial"/>
                <a:cs typeface="Arial"/>
              </a:rPr>
              <a:t>i</a:t>
            </a:r>
            <a:r>
              <a:rPr b="0" dirty="0">
                <a:latin typeface="Arial"/>
                <a:cs typeface="Arial"/>
              </a:rPr>
              <a:t>l	</a:t>
            </a:r>
            <a:r>
              <a:rPr spc="-10" dirty="0">
                <a:latin typeface="Arial"/>
                <a:cs typeface="Arial"/>
              </a:rPr>
              <a:t>i</a:t>
            </a:r>
            <a:r>
              <a:rPr b="0" dirty="0">
                <a:latin typeface="Arial"/>
                <a:cs typeface="Arial"/>
              </a:rPr>
              <a:t>f</a:t>
            </a:r>
            <a:r>
              <a:rPr lang="en-US" b="0" dirty="0">
                <a:latin typeface="Arial"/>
                <a:cs typeface="Arial"/>
              </a:rPr>
              <a:t> </a:t>
            </a:r>
            <a:r>
              <a:rPr b="0" dirty="0">
                <a:latin typeface="Arial"/>
                <a:cs typeface="Arial"/>
              </a:rPr>
              <a:t>you	</a:t>
            </a:r>
            <a:r>
              <a:rPr spc="-5" dirty="0">
                <a:latin typeface="Arial"/>
                <a:cs typeface="Arial"/>
              </a:rPr>
              <a:t>d</a:t>
            </a:r>
            <a:r>
              <a:rPr b="0" dirty="0">
                <a:latin typeface="Arial"/>
                <a:cs typeface="Arial"/>
              </a:rPr>
              <a:t>o	</a:t>
            </a:r>
            <a:r>
              <a:rPr spc="-5" dirty="0">
                <a:latin typeface="Arial"/>
                <a:cs typeface="Arial"/>
              </a:rPr>
              <a:t>no</a:t>
            </a:r>
            <a:r>
              <a:rPr b="0" dirty="0">
                <a:latin typeface="Arial"/>
                <a:cs typeface="Arial"/>
              </a:rPr>
              <a:t>t	recog</a:t>
            </a:r>
            <a:r>
              <a:rPr spc="5" dirty="0">
                <a:latin typeface="Arial"/>
                <a:cs typeface="Arial"/>
              </a:rPr>
              <a:t>n</a:t>
            </a:r>
            <a:r>
              <a:rPr b="0" dirty="0">
                <a:latin typeface="Arial"/>
                <a:cs typeface="Arial"/>
              </a:rPr>
              <a:t>ize	the</a:t>
            </a:r>
            <a:r>
              <a:rPr lang="en-US" b="0" dirty="0">
                <a:latin typeface="Arial"/>
                <a:cs typeface="Arial"/>
              </a:rPr>
              <a:t> </a:t>
            </a:r>
            <a:r>
              <a:rPr spc="-5" dirty="0">
                <a:latin typeface="Arial"/>
                <a:cs typeface="Arial"/>
              </a:rPr>
              <a:t>sender.</a:t>
            </a:r>
          </a:p>
          <a:p>
            <a:pPr marL="470534" indent="-457834">
              <a:lnSpc>
                <a:spcPct val="100000"/>
              </a:lnSpc>
              <a:spcBef>
                <a:spcPts val="580"/>
              </a:spcBef>
              <a:tabLst>
                <a:tab pos="470534" algn="l"/>
                <a:tab pos="471170" algn="l"/>
              </a:tabLst>
            </a:pPr>
            <a:r>
              <a:rPr spc="-5" dirty="0">
                <a:latin typeface="Arial"/>
                <a:cs typeface="Arial"/>
              </a:rPr>
              <a:t>Download files only </a:t>
            </a:r>
            <a:r>
              <a:rPr b="0" dirty="0">
                <a:latin typeface="Arial"/>
                <a:cs typeface="Arial"/>
              </a:rPr>
              <a:t>from reputable Internet</a:t>
            </a:r>
            <a:r>
              <a:rPr spc="20" dirty="0">
                <a:latin typeface="Arial"/>
                <a:cs typeface="Arial"/>
              </a:rPr>
              <a:t> </a:t>
            </a:r>
            <a:r>
              <a:rPr spc="-5" dirty="0">
                <a:latin typeface="Arial"/>
                <a:cs typeface="Arial"/>
              </a:rPr>
              <a:t>sites.</a:t>
            </a:r>
          </a:p>
          <a:p>
            <a:pPr marL="470534" indent="-457834">
              <a:lnSpc>
                <a:spcPct val="100000"/>
              </a:lnSpc>
              <a:spcBef>
                <a:spcPts val="575"/>
              </a:spcBef>
              <a:tabLst>
                <a:tab pos="470534" algn="l"/>
                <a:tab pos="471170" algn="l"/>
              </a:tabLst>
            </a:pPr>
            <a:r>
              <a:rPr b="0" dirty="0">
                <a:latin typeface="Arial"/>
                <a:cs typeface="Arial"/>
              </a:rPr>
              <a:t>Install</a:t>
            </a:r>
            <a:r>
              <a:rPr spc="-30" dirty="0">
                <a:latin typeface="Arial"/>
                <a:cs typeface="Arial"/>
              </a:rPr>
              <a:t> </a:t>
            </a:r>
            <a:r>
              <a:rPr spc="-5" dirty="0">
                <a:latin typeface="Arial"/>
                <a:cs typeface="Arial"/>
              </a:rPr>
              <a:t>firewall.</a:t>
            </a:r>
          </a:p>
          <a:p>
            <a:pPr marL="470534" indent="-457834">
              <a:lnSpc>
                <a:spcPct val="100000"/>
              </a:lnSpc>
              <a:spcBef>
                <a:spcPts val="580"/>
              </a:spcBef>
              <a:tabLst>
                <a:tab pos="470534" algn="l"/>
                <a:tab pos="471170" algn="l"/>
              </a:tabLst>
            </a:pPr>
            <a:r>
              <a:rPr spc="-5" dirty="0">
                <a:latin typeface="Arial"/>
                <a:cs typeface="Arial"/>
              </a:rPr>
              <a:t>Scan your hard drive </a:t>
            </a:r>
            <a:r>
              <a:rPr b="0" dirty="0">
                <a:latin typeface="Arial"/>
                <a:cs typeface="Arial"/>
              </a:rPr>
              <a:t>for </a:t>
            </a:r>
            <a:r>
              <a:rPr spc="-5" dirty="0">
                <a:latin typeface="Arial"/>
                <a:cs typeface="Arial"/>
              </a:rPr>
              <a:t>viruses</a:t>
            </a:r>
            <a:r>
              <a:rPr spc="30" dirty="0">
                <a:latin typeface="Arial"/>
                <a:cs typeface="Arial"/>
              </a:rPr>
              <a:t> </a:t>
            </a:r>
            <a:r>
              <a:rPr spc="-5" dirty="0">
                <a:latin typeface="Arial"/>
                <a:cs typeface="Arial"/>
              </a:rPr>
              <a:t>monthly.</a:t>
            </a:r>
          </a:p>
        </p:txBody>
      </p:sp>
    </p:spTree>
    <p:extLst>
      <p:ext uri="{BB962C8B-B14F-4D97-AF65-F5344CB8AC3E}">
        <p14:creationId xmlns:p14="http://schemas.microsoft.com/office/powerpoint/2010/main" val="3939145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64615" y="98552"/>
            <a:ext cx="3613785" cy="330835"/>
          </a:xfrm>
          <a:prstGeom prst="rect">
            <a:avLst/>
          </a:prstGeom>
        </p:spPr>
        <p:txBody>
          <a:bodyPr vert="horz" wrap="square" lIns="0" tIns="12700" rIns="0" bIns="0" rtlCol="0">
            <a:spAutoFit/>
          </a:bodyPr>
          <a:lstStyle/>
          <a:p>
            <a:pPr marL="12700">
              <a:spcBef>
                <a:spcPts val="100"/>
              </a:spcBef>
            </a:pPr>
            <a:r>
              <a:rPr sz="2000" b="1" dirty="0">
                <a:solidFill>
                  <a:srgbClr val="FFFFFF"/>
                </a:solidFill>
                <a:latin typeface="Arial"/>
                <a:cs typeface="Arial"/>
              </a:rPr>
              <a:t>CSCA0101 Computing</a:t>
            </a:r>
            <a:r>
              <a:rPr sz="2000" b="1" spc="-90" dirty="0">
                <a:solidFill>
                  <a:srgbClr val="FFFFFF"/>
                </a:solidFill>
                <a:latin typeface="Arial"/>
                <a:cs typeface="Arial"/>
              </a:rPr>
              <a:t> </a:t>
            </a:r>
            <a:r>
              <a:rPr sz="2000" b="1" dirty="0">
                <a:solidFill>
                  <a:srgbClr val="FFFFFF"/>
                </a:solidFill>
                <a:latin typeface="Arial"/>
                <a:cs typeface="Arial"/>
              </a:rPr>
              <a:t>Basics</a:t>
            </a:r>
            <a:endParaRPr sz="2000">
              <a:latin typeface="Arial"/>
              <a:cs typeface="Arial"/>
            </a:endParaRPr>
          </a:p>
        </p:txBody>
      </p:sp>
      <p:sp>
        <p:nvSpPr>
          <p:cNvPr id="5" name="object 5"/>
          <p:cNvSpPr txBox="1">
            <a:spLocks noGrp="1"/>
          </p:cNvSpPr>
          <p:nvPr>
            <p:ph type="sldNum" sz="quarter" idx="7"/>
          </p:nvPr>
        </p:nvSpPr>
        <p:spPr>
          <a:xfrm>
            <a:off x="8671814" y="6482563"/>
            <a:ext cx="307340" cy="307340"/>
          </a:xfrm>
          <a:prstGeom prst="rect">
            <a:avLst/>
          </a:prstGeom>
        </p:spPr>
        <p:txBody>
          <a:bodyPr vert="horz" wrap="square" lIns="0" tIns="0" rIns="0" bIns="0" rtlCol="0">
            <a:spAutoFit/>
          </a:bodyPr>
          <a:lstStyle>
            <a:defPPr>
              <a:defRPr lang="en-US"/>
            </a:defPPr>
            <a:lvl1pPr marL="0" algn="l" defTabSz="914400" rtl="0" eaLnBrk="1" latinLnBrk="0" hangingPunct="1">
              <a:defRPr sz="2000" b="1" i="0" kern="1200">
                <a:solidFill>
                  <a:schemeClr val="bg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2285"/>
              </a:lnSpc>
            </a:pPr>
            <a:fld id="{81D60167-4931-47E6-BA6A-407CBD079E47}" type="slidenum">
              <a:rPr lang="en-US" smtClean="0"/>
              <a:pPr marL="25400">
                <a:lnSpc>
                  <a:spcPts val="2285"/>
                </a:lnSpc>
              </a:pPr>
              <a:t>21</a:t>
            </a:fld>
            <a:endParaRPr dirty="0"/>
          </a:p>
        </p:txBody>
      </p:sp>
      <p:sp>
        <p:nvSpPr>
          <p:cNvPr id="3" name="object 3"/>
          <p:cNvSpPr txBox="1">
            <a:spLocks noGrp="1"/>
          </p:cNvSpPr>
          <p:nvPr>
            <p:ph type="title"/>
          </p:nvPr>
        </p:nvSpPr>
        <p:spPr>
          <a:xfrm>
            <a:off x="950089" y="151317"/>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5" dirty="0"/>
              <a:t>Malware</a:t>
            </a:r>
          </a:p>
        </p:txBody>
      </p:sp>
      <p:sp>
        <p:nvSpPr>
          <p:cNvPr id="4" name="object 4"/>
          <p:cNvSpPr txBox="1"/>
          <p:nvPr/>
        </p:nvSpPr>
        <p:spPr>
          <a:xfrm>
            <a:off x="950089" y="1404970"/>
            <a:ext cx="8112888" cy="4424288"/>
          </a:xfrm>
          <a:prstGeom prst="rect">
            <a:avLst/>
          </a:prstGeom>
        </p:spPr>
        <p:txBody>
          <a:bodyPr vert="horz" wrap="square" lIns="0" tIns="12700" rIns="0" bIns="0" rtlCol="0">
            <a:spAutoFit/>
          </a:bodyPr>
          <a:lstStyle/>
          <a:p>
            <a:pPr marL="12700">
              <a:spcBef>
                <a:spcPts val="100"/>
              </a:spcBef>
            </a:pPr>
            <a:r>
              <a:rPr sz="2400" b="1" spc="-5" dirty="0">
                <a:latin typeface="Arial"/>
                <a:cs typeface="Arial"/>
              </a:rPr>
              <a:t>Symptoms</a:t>
            </a:r>
            <a:endParaRPr sz="2400" dirty="0">
              <a:latin typeface="Arial"/>
              <a:cs typeface="Arial"/>
            </a:endParaRPr>
          </a:p>
          <a:p>
            <a:pPr marL="469900" indent="-457834">
              <a:spcBef>
                <a:spcPts val="2020"/>
              </a:spcBef>
              <a:buChar char="•"/>
              <a:tabLst>
                <a:tab pos="469900" algn="l"/>
                <a:tab pos="470534" algn="l"/>
              </a:tabLst>
            </a:pPr>
            <a:r>
              <a:rPr sz="2400" dirty="0">
                <a:latin typeface="Arial"/>
                <a:cs typeface="Arial"/>
              </a:rPr>
              <a:t>Increased </a:t>
            </a:r>
            <a:r>
              <a:rPr sz="2400" spc="-5" dirty="0">
                <a:latin typeface="Arial"/>
                <a:cs typeface="Arial"/>
              </a:rPr>
              <a:t>CPU</a:t>
            </a:r>
            <a:r>
              <a:rPr sz="2400" dirty="0">
                <a:latin typeface="Arial"/>
                <a:cs typeface="Arial"/>
              </a:rPr>
              <a:t> usage</a:t>
            </a:r>
          </a:p>
          <a:p>
            <a:pPr marL="469900" indent="-457834">
              <a:spcBef>
                <a:spcPts val="575"/>
              </a:spcBef>
              <a:buChar char="•"/>
              <a:tabLst>
                <a:tab pos="469900" algn="l"/>
                <a:tab pos="470534" algn="l"/>
              </a:tabLst>
            </a:pPr>
            <a:r>
              <a:rPr sz="2400" spc="-5" dirty="0">
                <a:latin typeface="Arial"/>
                <a:cs typeface="Arial"/>
              </a:rPr>
              <a:t>Slow </a:t>
            </a:r>
            <a:r>
              <a:rPr sz="2400" dirty="0">
                <a:latin typeface="Arial"/>
                <a:cs typeface="Arial"/>
              </a:rPr>
              <a:t>computer </a:t>
            </a:r>
            <a:r>
              <a:rPr sz="2400" spc="-10" dirty="0">
                <a:latin typeface="Arial"/>
                <a:cs typeface="Arial"/>
              </a:rPr>
              <a:t>or </a:t>
            </a:r>
            <a:r>
              <a:rPr sz="2400" spc="-5" dirty="0">
                <a:latin typeface="Arial"/>
                <a:cs typeface="Arial"/>
              </a:rPr>
              <a:t>web browser</a:t>
            </a:r>
            <a:r>
              <a:rPr sz="2400" spc="50" dirty="0">
                <a:latin typeface="Arial"/>
                <a:cs typeface="Arial"/>
              </a:rPr>
              <a:t> </a:t>
            </a:r>
            <a:r>
              <a:rPr sz="2400" spc="-5" dirty="0">
                <a:latin typeface="Arial"/>
                <a:cs typeface="Arial"/>
              </a:rPr>
              <a:t>speeds</a:t>
            </a:r>
            <a:endParaRPr sz="2400" dirty="0">
              <a:latin typeface="Arial"/>
              <a:cs typeface="Arial"/>
            </a:endParaRPr>
          </a:p>
          <a:p>
            <a:pPr marL="469900" indent="-457834">
              <a:spcBef>
                <a:spcPts val="575"/>
              </a:spcBef>
              <a:buChar char="•"/>
              <a:tabLst>
                <a:tab pos="469900" algn="l"/>
                <a:tab pos="470534" algn="l"/>
              </a:tabLst>
            </a:pPr>
            <a:r>
              <a:rPr sz="2400" spc="-5" dirty="0">
                <a:latin typeface="Arial"/>
                <a:cs typeface="Arial"/>
              </a:rPr>
              <a:t>Problems </a:t>
            </a:r>
            <a:r>
              <a:rPr sz="2400" dirty="0">
                <a:latin typeface="Arial"/>
                <a:cs typeface="Arial"/>
              </a:rPr>
              <a:t>connecting to</a:t>
            </a:r>
            <a:r>
              <a:rPr sz="2400" spc="30" dirty="0">
                <a:latin typeface="Arial"/>
                <a:cs typeface="Arial"/>
              </a:rPr>
              <a:t> </a:t>
            </a:r>
            <a:r>
              <a:rPr sz="2400" spc="-5" dirty="0">
                <a:latin typeface="Arial"/>
                <a:cs typeface="Arial"/>
              </a:rPr>
              <a:t>networks</a:t>
            </a:r>
            <a:endParaRPr sz="2400" dirty="0">
              <a:latin typeface="Arial"/>
              <a:cs typeface="Arial"/>
            </a:endParaRPr>
          </a:p>
          <a:p>
            <a:pPr marL="469900" indent="-457834">
              <a:spcBef>
                <a:spcPts val="580"/>
              </a:spcBef>
              <a:buChar char="•"/>
              <a:tabLst>
                <a:tab pos="469900" algn="l"/>
                <a:tab pos="470534" algn="l"/>
              </a:tabLst>
            </a:pPr>
            <a:r>
              <a:rPr sz="2400" dirty="0">
                <a:latin typeface="Arial"/>
                <a:cs typeface="Arial"/>
              </a:rPr>
              <a:t>Freezing or</a:t>
            </a:r>
            <a:r>
              <a:rPr sz="2400" spc="-5" dirty="0">
                <a:latin typeface="Arial"/>
                <a:cs typeface="Arial"/>
              </a:rPr>
              <a:t> </a:t>
            </a:r>
            <a:r>
              <a:rPr sz="2400" dirty="0">
                <a:latin typeface="Arial"/>
                <a:cs typeface="Arial"/>
              </a:rPr>
              <a:t>crashing</a:t>
            </a:r>
          </a:p>
          <a:p>
            <a:pPr marL="469900" indent="-457834">
              <a:spcBef>
                <a:spcPts val="575"/>
              </a:spcBef>
              <a:buChar char="•"/>
              <a:tabLst>
                <a:tab pos="469900" algn="l"/>
                <a:tab pos="470534" algn="l"/>
              </a:tabLst>
            </a:pPr>
            <a:r>
              <a:rPr sz="2400" spc="-5" dirty="0">
                <a:latin typeface="Arial"/>
                <a:cs typeface="Arial"/>
              </a:rPr>
              <a:t>Modified or deleted</a:t>
            </a:r>
            <a:r>
              <a:rPr sz="2400" spc="25" dirty="0">
                <a:latin typeface="Arial"/>
                <a:cs typeface="Arial"/>
              </a:rPr>
              <a:t> </a:t>
            </a:r>
            <a:r>
              <a:rPr sz="2400" spc="-5" dirty="0">
                <a:latin typeface="Arial"/>
                <a:cs typeface="Arial"/>
              </a:rPr>
              <a:t>files</a:t>
            </a:r>
            <a:endParaRPr sz="2400" dirty="0">
              <a:latin typeface="Arial"/>
              <a:cs typeface="Arial"/>
            </a:endParaRPr>
          </a:p>
          <a:p>
            <a:pPr marL="469900" marR="5080" indent="-457834">
              <a:spcBef>
                <a:spcPts val="575"/>
              </a:spcBef>
              <a:buChar char="•"/>
              <a:tabLst>
                <a:tab pos="469900" algn="l"/>
                <a:tab pos="470534" algn="l"/>
              </a:tabLst>
            </a:pPr>
            <a:r>
              <a:rPr sz="2400" spc="-5" dirty="0">
                <a:latin typeface="Arial"/>
                <a:cs typeface="Arial"/>
              </a:rPr>
              <a:t>Appearance </a:t>
            </a:r>
            <a:r>
              <a:rPr sz="2400" dirty="0">
                <a:latin typeface="Arial"/>
                <a:cs typeface="Arial"/>
              </a:rPr>
              <a:t>of strange </a:t>
            </a:r>
            <a:r>
              <a:rPr sz="2400" spc="-5" dirty="0">
                <a:latin typeface="Arial"/>
                <a:cs typeface="Arial"/>
              </a:rPr>
              <a:t>files, </a:t>
            </a:r>
            <a:r>
              <a:rPr sz="2400" dirty="0">
                <a:latin typeface="Arial"/>
                <a:cs typeface="Arial"/>
              </a:rPr>
              <a:t>programs, </a:t>
            </a:r>
            <a:r>
              <a:rPr sz="2400" spc="-5" dirty="0">
                <a:latin typeface="Arial"/>
                <a:cs typeface="Arial"/>
              </a:rPr>
              <a:t>or desktop  </a:t>
            </a:r>
            <a:r>
              <a:rPr sz="2400" dirty="0">
                <a:latin typeface="Arial"/>
                <a:cs typeface="Arial"/>
              </a:rPr>
              <a:t>icons</a:t>
            </a:r>
          </a:p>
          <a:p>
            <a:pPr marL="469900" marR="36195" indent="-457834">
              <a:spcBef>
                <a:spcPts val="580"/>
              </a:spcBef>
              <a:buChar char="•"/>
              <a:tabLst>
                <a:tab pos="469900" algn="l"/>
                <a:tab pos="470534" algn="l"/>
              </a:tabLst>
            </a:pPr>
            <a:r>
              <a:rPr sz="2400" spc="-5" dirty="0">
                <a:latin typeface="Arial"/>
                <a:cs typeface="Arial"/>
              </a:rPr>
              <a:t>Programs running, </a:t>
            </a:r>
            <a:r>
              <a:rPr sz="2400" dirty="0">
                <a:latin typeface="Arial"/>
                <a:cs typeface="Arial"/>
              </a:rPr>
              <a:t>turning off, </a:t>
            </a:r>
            <a:r>
              <a:rPr sz="2400" spc="-5" dirty="0">
                <a:latin typeface="Arial"/>
                <a:cs typeface="Arial"/>
              </a:rPr>
              <a:t>or </a:t>
            </a:r>
            <a:r>
              <a:rPr sz="2400" dirty="0">
                <a:latin typeface="Arial"/>
                <a:cs typeface="Arial"/>
              </a:rPr>
              <a:t>reconfiguring  themselves </a:t>
            </a:r>
            <a:r>
              <a:rPr sz="2400" spc="-5" dirty="0">
                <a:latin typeface="Arial"/>
                <a:cs typeface="Arial"/>
              </a:rPr>
              <a:t>(malware will </a:t>
            </a:r>
            <a:r>
              <a:rPr sz="2400" dirty="0">
                <a:latin typeface="Arial"/>
                <a:cs typeface="Arial"/>
              </a:rPr>
              <a:t>often </a:t>
            </a:r>
            <a:r>
              <a:rPr sz="2400" spc="-5" dirty="0">
                <a:latin typeface="Arial"/>
                <a:cs typeface="Arial"/>
              </a:rPr>
              <a:t>reconfigure or turn  </a:t>
            </a:r>
            <a:r>
              <a:rPr sz="2400" dirty="0">
                <a:latin typeface="Arial"/>
                <a:cs typeface="Arial"/>
              </a:rPr>
              <a:t>off </a:t>
            </a:r>
            <a:r>
              <a:rPr sz="2400" spc="-5" dirty="0">
                <a:latin typeface="Arial"/>
                <a:cs typeface="Arial"/>
              </a:rPr>
              <a:t>antivirus </a:t>
            </a:r>
            <a:r>
              <a:rPr sz="2400" dirty="0">
                <a:latin typeface="Arial"/>
                <a:cs typeface="Arial"/>
              </a:rPr>
              <a:t>and </a:t>
            </a:r>
            <a:r>
              <a:rPr sz="2400" spc="-5" dirty="0">
                <a:latin typeface="Arial"/>
                <a:cs typeface="Arial"/>
              </a:rPr>
              <a:t>firewall</a:t>
            </a:r>
            <a:r>
              <a:rPr sz="2400" spc="20" dirty="0">
                <a:latin typeface="Arial"/>
                <a:cs typeface="Arial"/>
              </a:rPr>
              <a:t> </a:t>
            </a:r>
            <a:r>
              <a:rPr sz="2400" dirty="0">
                <a:latin typeface="Arial"/>
                <a:cs typeface="Arial"/>
              </a:rPr>
              <a:t>programs)</a:t>
            </a:r>
          </a:p>
        </p:txBody>
      </p:sp>
    </p:spTree>
    <p:extLst>
      <p:ext uri="{BB962C8B-B14F-4D97-AF65-F5344CB8AC3E}">
        <p14:creationId xmlns:p14="http://schemas.microsoft.com/office/powerpoint/2010/main" val="793165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64615" y="98552"/>
            <a:ext cx="3613785" cy="330835"/>
          </a:xfrm>
          <a:prstGeom prst="rect">
            <a:avLst/>
          </a:prstGeom>
        </p:spPr>
        <p:txBody>
          <a:bodyPr vert="horz" wrap="square" lIns="0" tIns="12700" rIns="0" bIns="0" rtlCol="0">
            <a:spAutoFit/>
          </a:bodyPr>
          <a:lstStyle/>
          <a:p>
            <a:pPr marL="12700">
              <a:spcBef>
                <a:spcPts val="100"/>
              </a:spcBef>
            </a:pPr>
            <a:r>
              <a:rPr sz="2000" b="1" dirty="0">
                <a:solidFill>
                  <a:srgbClr val="FFFFFF"/>
                </a:solidFill>
                <a:latin typeface="Arial"/>
                <a:cs typeface="Arial"/>
              </a:rPr>
              <a:t>CSCA0101 Computing</a:t>
            </a:r>
            <a:r>
              <a:rPr sz="2000" b="1" spc="-90" dirty="0">
                <a:solidFill>
                  <a:srgbClr val="FFFFFF"/>
                </a:solidFill>
                <a:latin typeface="Arial"/>
                <a:cs typeface="Arial"/>
              </a:rPr>
              <a:t> </a:t>
            </a:r>
            <a:r>
              <a:rPr sz="2000" b="1" dirty="0">
                <a:solidFill>
                  <a:srgbClr val="FFFFFF"/>
                </a:solidFill>
                <a:latin typeface="Arial"/>
                <a:cs typeface="Arial"/>
              </a:rPr>
              <a:t>Basics</a:t>
            </a:r>
            <a:endParaRPr sz="2000">
              <a:latin typeface="Arial"/>
              <a:cs typeface="Arial"/>
            </a:endParaRPr>
          </a:p>
        </p:txBody>
      </p:sp>
      <p:sp>
        <p:nvSpPr>
          <p:cNvPr id="5" name="object 5"/>
          <p:cNvSpPr txBox="1">
            <a:spLocks noGrp="1"/>
          </p:cNvSpPr>
          <p:nvPr>
            <p:ph type="sldNum" sz="quarter" idx="7"/>
          </p:nvPr>
        </p:nvSpPr>
        <p:spPr>
          <a:xfrm>
            <a:off x="8671814" y="6482563"/>
            <a:ext cx="307340" cy="307340"/>
          </a:xfrm>
          <a:prstGeom prst="rect">
            <a:avLst/>
          </a:prstGeom>
        </p:spPr>
        <p:txBody>
          <a:bodyPr vert="horz" wrap="square" lIns="0" tIns="0" rIns="0" bIns="0" rtlCol="0">
            <a:spAutoFit/>
          </a:bodyPr>
          <a:lstStyle>
            <a:defPPr>
              <a:defRPr lang="en-US"/>
            </a:defPPr>
            <a:lvl1pPr marL="0" algn="l" defTabSz="914400" rtl="0" eaLnBrk="1" latinLnBrk="0" hangingPunct="1">
              <a:defRPr sz="2000" b="1" i="0" kern="1200">
                <a:solidFill>
                  <a:schemeClr val="bg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2285"/>
              </a:lnSpc>
            </a:pPr>
            <a:fld id="{81D60167-4931-47E6-BA6A-407CBD079E47}" type="slidenum">
              <a:rPr lang="en-US" smtClean="0"/>
              <a:pPr marL="25400">
                <a:lnSpc>
                  <a:spcPts val="2285"/>
                </a:lnSpc>
              </a:pPr>
              <a:t>22</a:t>
            </a:fld>
            <a:endParaRPr dirty="0"/>
          </a:p>
        </p:txBody>
      </p:sp>
      <p:sp>
        <p:nvSpPr>
          <p:cNvPr id="3" name="object 3"/>
          <p:cNvSpPr txBox="1">
            <a:spLocks noGrp="1"/>
          </p:cNvSpPr>
          <p:nvPr>
            <p:ph type="title"/>
          </p:nvPr>
        </p:nvSpPr>
        <p:spPr>
          <a:xfrm>
            <a:off x="950089" y="131528"/>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5" dirty="0"/>
              <a:t>Malware</a:t>
            </a:r>
          </a:p>
        </p:txBody>
      </p:sp>
      <p:sp>
        <p:nvSpPr>
          <p:cNvPr id="4" name="object 4"/>
          <p:cNvSpPr txBox="1"/>
          <p:nvPr/>
        </p:nvSpPr>
        <p:spPr>
          <a:xfrm>
            <a:off x="1050050" y="1300797"/>
            <a:ext cx="8267570" cy="5038090"/>
          </a:xfrm>
          <a:prstGeom prst="rect">
            <a:avLst/>
          </a:prstGeom>
        </p:spPr>
        <p:txBody>
          <a:bodyPr vert="horz" wrap="square" lIns="0" tIns="12700" rIns="0" bIns="0" rtlCol="0">
            <a:spAutoFit/>
          </a:bodyPr>
          <a:lstStyle/>
          <a:p>
            <a:pPr marL="12700">
              <a:spcBef>
                <a:spcPts val="100"/>
              </a:spcBef>
            </a:pPr>
            <a:r>
              <a:rPr sz="2400" b="1" spc="-5" dirty="0">
                <a:latin typeface="Arial"/>
                <a:cs typeface="Arial"/>
              </a:rPr>
              <a:t>Symptoms</a:t>
            </a:r>
            <a:endParaRPr sz="2400" dirty="0">
              <a:latin typeface="Arial"/>
              <a:cs typeface="Arial"/>
            </a:endParaRPr>
          </a:p>
          <a:p>
            <a:pPr marL="469900" indent="-457834">
              <a:spcBef>
                <a:spcPts val="2020"/>
              </a:spcBef>
              <a:buChar char="•"/>
              <a:tabLst>
                <a:tab pos="469900" algn="l"/>
                <a:tab pos="470534" algn="l"/>
              </a:tabLst>
            </a:pPr>
            <a:r>
              <a:rPr sz="2400" dirty="0">
                <a:latin typeface="Arial"/>
                <a:cs typeface="Arial"/>
              </a:rPr>
              <a:t>Strange computer</a:t>
            </a:r>
            <a:r>
              <a:rPr sz="2400" spc="-10" dirty="0">
                <a:latin typeface="Arial"/>
                <a:cs typeface="Arial"/>
              </a:rPr>
              <a:t> </a:t>
            </a:r>
            <a:r>
              <a:rPr sz="2400" dirty="0">
                <a:latin typeface="Arial"/>
                <a:cs typeface="Arial"/>
              </a:rPr>
              <a:t>behavior</a:t>
            </a:r>
          </a:p>
          <a:p>
            <a:pPr marL="469900" marR="512445" indent="-457834">
              <a:spcBef>
                <a:spcPts val="575"/>
              </a:spcBef>
              <a:buChar char="•"/>
              <a:tabLst>
                <a:tab pos="469900" algn="l"/>
                <a:tab pos="470534" algn="l"/>
              </a:tabLst>
            </a:pPr>
            <a:r>
              <a:rPr sz="2400" dirty="0">
                <a:latin typeface="Arial"/>
                <a:cs typeface="Arial"/>
              </a:rPr>
              <a:t>Emails/messages </a:t>
            </a:r>
            <a:r>
              <a:rPr sz="2400" spc="-5" dirty="0">
                <a:latin typeface="Arial"/>
                <a:cs typeface="Arial"/>
              </a:rPr>
              <a:t>being </a:t>
            </a:r>
            <a:r>
              <a:rPr sz="2400" dirty="0">
                <a:latin typeface="Arial"/>
                <a:cs typeface="Arial"/>
              </a:rPr>
              <a:t>sent </a:t>
            </a:r>
            <a:r>
              <a:rPr sz="2400" spc="-5" dirty="0">
                <a:latin typeface="Arial"/>
                <a:cs typeface="Arial"/>
              </a:rPr>
              <a:t>automatically and  without user’s </a:t>
            </a:r>
            <a:r>
              <a:rPr sz="2400" dirty="0">
                <a:latin typeface="Arial"/>
                <a:cs typeface="Arial"/>
              </a:rPr>
              <a:t>knowledge (a friend </a:t>
            </a:r>
            <a:r>
              <a:rPr sz="2400" spc="-5" dirty="0">
                <a:latin typeface="Arial"/>
                <a:cs typeface="Arial"/>
              </a:rPr>
              <a:t>receives </a:t>
            </a:r>
            <a:r>
              <a:rPr sz="2400" dirty="0">
                <a:latin typeface="Arial"/>
                <a:cs typeface="Arial"/>
              </a:rPr>
              <a:t>a  strange email from you that you did not</a:t>
            </a:r>
            <a:r>
              <a:rPr sz="2400" spc="-60" dirty="0">
                <a:latin typeface="Arial"/>
                <a:cs typeface="Arial"/>
              </a:rPr>
              <a:t> </a:t>
            </a:r>
            <a:r>
              <a:rPr sz="2400" spc="-10" dirty="0">
                <a:latin typeface="Arial"/>
                <a:cs typeface="Arial"/>
              </a:rPr>
              <a:t>send)</a:t>
            </a:r>
            <a:endParaRPr sz="2400" dirty="0">
              <a:latin typeface="Arial"/>
              <a:cs typeface="Arial"/>
            </a:endParaRPr>
          </a:p>
          <a:p>
            <a:pPr marL="469900" marR="332740" indent="-457834">
              <a:spcBef>
                <a:spcPts val="575"/>
              </a:spcBef>
              <a:buChar char="•"/>
              <a:tabLst>
                <a:tab pos="469900" algn="l"/>
                <a:tab pos="470534" algn="l"/>
              </a:tabLst>
            </a:pPr>
            <a:r>
              <a:rPr sz="2400" spc="-5" dirty="0">
                <a:latin typeface="Arial"/>
                <a:cs typeface="Arial"/>
              </a:rPr>
              <a:t>There seems </a:t>
            </a:r>
            <a:r>
              <a:rPr sz="2400" dirty="0">
                <a:latin typeface="Arial"/>
                <a:cs typeface="Arial"/>
              </a:rPr>
              <a:t>to </a:t>
            </a:r>
            <a:r>
              <a:rPr sz="2400" spc="-5" dirty="0">
                <a:latin typeface="Arial"/>
                <a:cs typeface="Arial"/>
              </a:rPr>
              <a:t>be a lot </a:t>
            </a:r>
            <a:r>
              <a:rPr sz="2400" dirty="0">
                <a:latin typeface="Arial"/>
                <a:cs typeface="Arial"/>
              </a:rPr>
              <a:t>of </a:t>
            </a:r>
            <a:r>
              <a:rPr sz="2400" spc="-5" dirty="0">
                <a:latin typeface="Arial"/>
                <a:cs typeface="Arial"/>
              </a:rPr>
              <a:t>network </a:t>
            </a:r>
            <a:r>
              <a:rPr sz="2400" dirty="0">
                <a:latin typeface="Arial"/>
                <a:cs typeface="Arial"/>
              </a:rPr>
              <a:t>activity </a:t>
            </a:r>
            <a:r>
              <a:rPr sz="2400" spc="-5" dirty="0">
                <a:latin typeface="Arial"/>
                <a:cs typeface="Arial"/>
              </a:rPr>
              <a:t>when  you are </a:t>
            </a:r>
            <a:r>
              <a:rPr sz="2400" dirty="0">
                <a:latin typeface="Arial"/>
                <a:cs typeface="Arial"/>
              </a:rPr>
              <a:t>not </a:t>
            </a:r>
            <a:r>
              <a:rPr sz="2400" spc="-5" dirty="0">
                <a:latin typeface="Arial"/>
                <a:cs typeface="Arial"/>
              </a:rPr>
              <a:t>using </a:t>
            </a:r>
            <a:r>
              <a:rPr sz="2400" dirty="0">
                <a:latin typeface="Arial"/>
                <a:cs typeface="Arial"/>
              </a:rPr>
              <a:t>the</a:t>
            </a:r>
            <a:r>
              <a:rPr sz="2400" spc="35" dirty="0">
                <a:latin typeface="Arial"/>
                <a:cs typeface="Arial"/>
              </a:rPr>
              <a:t> </a:t>
            </a:r>
            <a:r>
              <a:rPr sz="2400" spc="-5" dirty="0">
                <a:latin typeface="Arial"/>
                <a:cs typeface="Arial"/>
              </a:rPr>
              <a:t>network</a:t>
            </a:r>
            <a:endParaRPr sz="2400" dirty="0">
              <a:latin typeface="Arial"/>
              <a:cs typeface="Arial"/>
            </a:endParaRPr>
          </a:p>
          <a:p>
            <a:pPr marL="469900" marR="278130" indent="-457834">
              <a:spcBef>
                <a:spcPts val="580"/>
              </a:spcBef>
              <a:buChar char="•"/>
              <a:tabLst>
                <a:tab pos="469900" algn="l"/>
                <a:tab pos="470534" algn="l"/>
              </a:tabLst>
            </a:pPr>
            <a:r>
              <a:rPr sz="2400" dirty="0">
                <a:latin typeface="Arial"/>
                <a:cs typeface="Arial"/>
              </a:rPr>
              <a:t>The </a:t>
            </a:r>
            <a:r>
              <a:rPr sz="2400" spc="-5" dirty="0">
                <a:latin typeface="Arial"/>
                <a:cs typeface="Arial"/>
              </a:rPr>
              <a:t>available memory </a:t>
            </a:r>
            <a:r>
              <a:rPr sz="2400" spc="-10" dirty="0">
                <a:latin typeface="Arial"/>
                <a:cs typeface="Arial"/>
              </a:rPr>
              <a:t>on </a:t>
            </a:r>
            <a:r>
              <a:rPr sz="2400" spc="-5" dirty="0">
                <a:latin typeface="Arial"/>
                <a:cs typeface="Arial"/>
              </a:rPr>
              <a:t>your </a:t>
            </a:r>
            <a:r>
              <a:rPr sz="2400" dirty="0">
                <a:latin typeface="Arial"/>
                <a:cs typeface="Arial"/>
              </a:rPr>
              <a:t>computer </a:t>
            </a:r>
            <a:r>
              <a:rPr sz="2400" spc="-5" dirty="0">
                <a:latin typeface="Arial"/>
                <a:cs typeface="Arial"/>
              </a:rPr>
              <a:t>is lower  than it should</a:t>
            </a:r>
            <a:r>
              <a:rPr sz="2400" spc="25" dirty="0">
                <a:latin typeface="Arial"/>
                <a:cs typeface="Arial"/>
              </a:rPr>
              <a:t> </a:t>
            </a:r>
            <a:r>
              <a:rPr sz="2400" spc="-5" dirty="0">
                <a:latin typeface="Arial"/>
                <a:cs typeface="Arial"/>
              </a:rPr>
              <a:t>be</a:t>
            </a:r>
            <a:endParaRPr sz="2400" dirty="0">
              <a:latin typeface="Arial"/>
              <a:cs typeface="Arial"/>
            </a:endParaRPr>
          </a:p>
          <a:p>
            <a:pPr marL="469900" marR="5080" indent="-457834">
              <a:spcBef>
                <a:spcPts val="575"/>
              </a:spcBef>
              <a:buChar char="•"/>
              <a:tabLst>
                <a:tab pos="469900" algn="l"/>
                <a:tab pos="470534" algn="l"/>
              </a:tabLst>
            </a:pPr>
            <a:r>
              <a:rPr sz="2400" spc="-5" dirty="0">
                <a:latin typeface="Arial"/>
                <a:cs typeface="Arial"/>
              </a:rPr>
              <a:t>Programs or files appear or disappear without your  knowledge</a:t>
            </a:r>
            <a:endParaRPr sz="2400" dirty="0">
              <a:latin typeface="Arial"/>
              <a:cs typeface="Arial"/>
            </a:endParaRPr>
          </a:p>
          <a:p>
            <a:pPr marL="469900" indent="-457834">
              <a:spcBef>
                <a:spcPts val="580"/>
              </a:spcBef>
              <a:buChar char="•"/>
              <a:tabLst>
                <a:tab pos="469900" algn="l"/>
                <a:tab pos="470534" algn="l"/>
              </a:tabLst>
            </a:pPr>
            <a:r>
              <a:rPr sz="2400" spc="-5" dirty="0">
                <a:latin typeface="Arial"/>
                <a:cs typeface="Arial"/>
              </a:rPr>
              <a:t>File </a:t>
            </a:r>
            <a:r>
              <a:rPr sz="2400" dirty="0">
                <a:latin typeface="Arial"/>
                <a:cs typeface="Arial"/>
              </a:rPr>
              <a:t>names </a:t>
            </a:r>
            <a:r>
              <a:rPr sz="2400" spc="-5" dirty="0">
                <a:latin typeface="Arial"/>
                <a:cs typeface="Arial"/>
              </a:rPr>
              <a:t>are</a:t>
            </a:r>
            <a:r>
              <a:rPr sz="2400" spc="10" dirty="0">
                <a:latin typeface="Arial"/>
                <a:cs typeface="Arial"/>
              </a:rPr>
              <a:t> </a:t>
            </a:r>
            <a:r>
              <a:rPr sz="2400" spc="-5" dirty="0">
                <a:latin typeface="Arial"/>
                <a:cs typeface="Arial"/>
              </a:rPr>
              <a:t>changed</a:t>
            </a:r>
            <a:endParaRPr sz="2400" dirty="0">
              <a:latin typeface="Arial"/>
              <a:cs typeface="Arial"/>
            </a:endParaRPr>
          </a:p>
        </p:txBody>
      </p:sp>
    </p:spTree>
    <p:extLst>
      <p:ext uri="{BB962C8B-B14F-4D97-AF65-F5344CB8AC3E}">
        <p14:creationId xmlns:p14="http://schemas.microsoft.com/office/powerpoint/2010/main" val="1395651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4A249381-D8F8-8041-BB23-4A7C411B0B88}"/>
              </a:ext>
            </a:extLst>
          </p:cNvPr>
          <p:cNvSpPr>
            <a:spLocks noGrp="1" noChangeArrowheads="1"/>
          </p:cNvSpPr>
          <p:nvPr>
            <p:ph type="title"/>
          </p:nvPr>
        </p:nvSpPr>
        <p:spPr>
          <a:xfrm>
            <a:off x="881605" y="88900"/>
            <a:ext cx="7772400" cy="977900"/>
          </a:xfrm>
        </p:spPr>
        <p:txBody>
          <a:bodyPr/>
          <a:lstStyle/>
          <a:p>
            <a:r>
              <a:rPr lang="en-US" altLang="ko-KR" b="1" dirty="0">
                <a:ea typeface="굴림" panose="020B0600000101010101" pitchFamily="34" charset="-127"/>
              </a:rPr>
              <a:t>Now Let’s Talk about Viruses</a:t>
            </a:r>
            <a:endParaRPr lang="en-US" altLang="en-US" b="1" dirty="0"/>
          </a:p>
        </p:txBody>
      </p:sp>
      <p:sp>
        <p:nvSpPr>
          <p:cNvPr id="56323" name="Rectangle 3">
            <a:extLst>
              <a:ext uri="{FF2B5EF4-FFF2-40B4-BE49-F238E27FC236}">
                <a16:creationId xmlns:a16="http://schemas.microsoft.com/office/drawing/2014/main" id="{6EAC277A-F324-8946-9B2B-8FDA426F4885}"/>
              </a:ext>
            </a:extLst>
          </p:cNvPr>
          <p:cNvSpPr>
            <a:spLocks noGrp="1" noChangeArrowheads="1"/>
          </p:cNvSpPr>
          <p:nvPr>
            <p:ph type="body" idx="1"/>
          </p:nvPr>
        </p:nvSpPr>
        <p:spPr>
          <a:xfrm>
            <a:off x="763930" y="1437189"/>
            <a:ext cx="7772400" cy="4495800"/>
          </a:xfrm>
        </p:spPr>
        <p:txBody>
          <a:bodyPr>
            <a:normAutofit/>
          </a:bodyPr>
          <a:lstStyle/>
          <a:p>
            <a:pPr algn="l" rtl="0">
              <a:lnSpc>
                <a:spcPct val="90000"/>
              </a:lnSpc>
            </a:pPr>
            <a:endParaRPr lang="en-US" altLang="en-US" dirty="0"/>
          </a:p>
          <a:p>
            <a:pPr algn="l" rtl="0">
              <a:lnSpc>
                <a:spcPct val="90000"/>
              </a:lnSpc>
            </a:pPr>
            <a:r>
              <a:rPr lang="en-US" altLang="en-US" sz="2400" dirty="0"/>
              <a:t>Types of viruses</a:t>
            </a:r>
          </a:p>
          <a:p>
            <a:pPr algn="l" rtl="0">
              <a:lnSpc>
                <a:spcPct val="90000"/>
              </a:lnSpc>
            </a:pPr>
            <a:r>
              <a:rPr lang="en-US" altLang="en-US" sz="2400" dirty="0"/>
              <a:t>How viruses attach</a:t>
            </a:r>
          </a:p>
          <a:p>
            <a:pPr algn="l" rtl="0">
              <a:lnSpc>
                <a:spcPct val="90000"/>
              </a:lnSpc>
            </a:pPr>
            <a:r>
              <a:rPr lang="en-US" altLang="en-US" sz="2400" dirty="0"/>
              <a:t>How viruses gain control</a:t>
            </a:r>
          </a:p>
          <a:p>
            <a:pPr algn="l" rtl="0">
              <a:lnSpc>
                <a:spcPct val="90000"/>
              </a:lnSpc>
            </a:pPr>
            <a:r>
              <a:rPr lang="en-US" altLang="en-US" sz="2400" dirty="0"/>
              <a:t>Homes of viruses</a:t>
            </a:r>
          </a:p>
          <a:p>
            <a:pPr algn="l" rtl="0">
              <a:lnSpc>
                <a:spcPct val="90000"/>
              </a:lnSpc>
            </a:pPr>
            <a:r>
              <a:rPr lang="en-US" altLang="en-US" sz="2400" dirty="0"/>
              <a:t>Virus signature</a:t>
            </a:r>
          </a:p>
          <a:p>
            <a:pPr algn="l" rtl="0">
              <a:lnSpc>
                <a:spcPct val="90000"/>
              </a:lnSpc>
            </a:pPr>
            <a:r>
              <a:rPr lang="en-US" altLang="en-US" sz="2400" dirty="0"/>
              <a:t>Source of viruses</a:t>
            </a:r>
          </a:p>
          <a:p>
            <a:pPr algn="l" rtl="0">
              <a:lnSpc>
                <a:spcPct val="90000"/>
              </a:lnSpc>
            </a:pPr>
            <a:r>
              <a:rPr lang="en-US" altLang="en-US" sz="2400" dirty="0"/>
              <a:t>Preventing virus infection</a:t>
            </a:r>
          </a:p>
          <a:p>
            <a:pPr algn="l" rtl="0">
              <a:lnSpc>
                <a:spcPct val="90000"/>
              </a:lnSpc>
            </a:pPr>
            <a:r>
              <a:rPr lang="en-US" altLang="en-US" sz="2400" dirty="0"/>
              <a:t>Facts and misconceptions about viruses</a:t>
            </a:r>
          </a:p>
          <a:p>
            <a:pPr algn="l" rtl="0">
              <a:lnSpc>
                <a:spcPct val="90000"/>
              </a:lnSpc>
              <a:buFont typeface="Symbol" pitchFamily="2" charset="2"/>
              <a:buNone/>
            </a:pPr>
            <a:endParaRPr lang="en-US" altLang="en-US" sz="2400" dirty="0"/>
          </a:p>
        </p:txBody>
      </p:sp>
    </p:spTree>
    <p:extLst>
      <p:ext uri="{BB962C8B-B14F-4D97-AF65-F5344CB8AC3E}">
        <p14:creationId xmlns:p14="http://schemas.microsoft.com/office/powerpoint/2010/main" val="737951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9EA6F270-0596-0049-B5E5-3A48E80FE4C5}"/>
              </a:ext>
            </a:extLst>
          </p:cNvPr>
          <p:cNvSpPr>
            <a:spLocks noGrp="1" noChangeArrowheads="1"/>
          </p:cNvSpPr>
          <p:nvPr>
            <p:ph type="title"/>
          </p:nvPr>
        </p:nvSpPr>
        <p:spPr>
          <a:xfrm>
            <a:off x="838200" y="156781"/>
            <a:ext cx="10515600" cy="722895"/>
          </a:xfrm>
        </p:spPr>
        <p:txBody>
          <a:bodyPr/>
          <a:lstStyle/>
          <a:p>
            <a:r>
              <a:rPr lang="en-US" altLang="en-US" dirty="0"/>
              <a:t>Program Flaws</a:t>
            </a:r>
          </a:p>
        </p:txBody>
      </p:sp>
      <p:sp>
        <p:nvSpPr>
          <p:cNvPr id="92163" name="Rectangle 3">
            <a:extLst>
              <a:ext uri="{FF2B5EF4-FFF2-40B4-BE49-F238E27FC236}">
                <a16:creationId xmlns:a16="http://schemas.microsoft.com/office/drawing/2014/main" id="{D2E2222B-58A4-F94C-8ACD-782B40110F94}"/>
              </a:ext>
            </a:extLst>
          </p:cNvPr>
          <p:cNvSpPr>
            <a:spLocks noGrp="1" noChangeArrowheads="1"/>
          </p:cNvSpPr>
          <p:nvPr>
            <p:ph type="body" idx="1"/>
          </p:nvPr>
        </p:nvSpPr>
        <p:spPr>
          <a:xfrm>
            <a:off x="838200" y="1539433"/>
            <a:ext cx="8490995" cy="4568082"/>
          </a:xfrm>
        </p:spPr>
        <p:txBody>
          <a:bodyPr>
            <a:normAutofit/>
          </a:bodyPr>
          <a:lstStyle/>
          <a:p>
            <a:pPr algn="l" rtl="0"/>
            <a:r>
              <a:rPr lang="en-US" altLang="en-US" dirty="0"/>
              <a:t>Programs behaving unexpectedly</a:t>
            </a:r>
          </a:p>
          <a:p>
            <a:pPr algn="l" rtl="0"/>
            <a:r>
              <a:rPr lang="en-US" altLang="en-US" dirty="0"/>
              <a:t>There are no techniques to stop all program flaws</a:t>
            </a:r>
            <a:endParaRPr lang="en-US" altLang="en-US" sz="2400" dirty="0"/>
          </a:p>
          <a:p>
            <a:pPr lvl="1" algn="l" rtl="0"/>
            <a:r>
              <a:rPr lang="en-US" altLang="en-US" dirty="0"/>
              <a:t>Program controls apply at the level of the individual program and programmer</a:t>
            </a:r>
          </a:p>
          <a:p>
            <a:pPr lvl="1" algn="l" rtl="0"/>
            <a:r>
              <a:rPr lang="en-US" altLang="en-US" dirty="0"/>
              <a:t>Software engineering techniques change very rapidly</a:t>
            </a:r>
          </a:p>
          <a:p>
            <a:r>
              <a:rPr lang="en-US" altLang="en-US" b="1" dirty="0"/>
              <a:t>Virus </a:t>
            </a:r>
            <a:r>
              <a:rPr lang="en-US" altLang="en-US" dirty="0"/>
              <a:t>- A program that can pass malicious code to other non malicious programs by modifying them</a:t>
            </a:r>
          </a:p>
          <a:p>
            <a:pPr lvl="1"/>
            <a:r>
              <a:rPr lang="en-US" altLang="en-US" dirty="0"/>
              <a:t>Transient - Runs when its attached program executes and terminates when its attached program ends</a:t>
            </a:r>
          </a:p>
          <a:p>
            <a:pPr lvl="1"/>
            <a:r>
              <a:rPr lang="en-US" altLang="en-US" dirty="0"/>
              <a:t>Resident - Locates itself in memory so that it can remain active even after its attached program ends</a:t>
            </a:r>
          </a:p>
          <a:p>
            <a:pPr marL="0" indent="0">
              <a:buNone/>
            </a:pPr>
            <a:endParaRPr lang="en-US" altLang="en-US" dirty="0"/>
          </a:p>
          <a:p>
            <a:pPr algn="l" rtl="0"/>
            <a:endParaRPr lang="en-US" altLang="en-US" dirty="0"/>
          </a:p>
        </p:txBody>
      </p:sp>
    </p:spTree>
    <p:extLst>
      <p:ext uri="{BB962C8B-B14F-4D97-AF65-F5344CB8AC3E}">
        <p14:creationId xmlns:p14="http://schemas.microsoft.com/office/powerpoint/2010/main" val="1225494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5C3A6C22-C34C-C14F-9FF1-61B3CBEEE875}"/>
              </a:ext>
            </a:extLst>
          </p:cNvPr>
          <p:cNvSpPr>
            <a:spLocks noGrp="1" noChangeArrowheads="1"/>
          </p:cNvSpPr>
          <p:nvPr>
            <p:ph type="title"/>
          </p:nvPr>
        </p:nvSpPr>
        <p:spPr>
          <a:xfrm>
            <a:off x="925975" y="196850"/>
            <a:ext cx="7772400" cy="762000"/>
          </a:xfrm>
        </p:spPr>
        <p:txBody>
          <a:bodyPr/>
          <a:lstStyle/>
          <a:p>
            <a:r>
              <a:rPr lang="en-US" altLang="en-US" dirty="0"/>
              <a:t>Kinds of Malicious Code </a:t>
            </a:r>
            <a:r>
              <a:rPr lang="en-US" altLang="en-US" sz="1600" dirty="0"/>
              <a:t>(continued)</a:t>
            </a:r>
          </a:p>
        </p:txBody>
      </p:sp>
      <p:sp>
        <p:nvSpPr>
          <p:cNvPr id="94211" name="Rectangle 3">
            <a:extLst>
              <a:ext uri="{FF2B5EF4-FFF2-40B4-BE49-F238E27FC236}">
                <a16:creationId xmlns:a16="http://schemas.microsoft.com/office/drawing/2014/main" id="{701B658D-D34B-594C-ADAF-A97749FBF439}"/>
              </a:ext>
            </a:extLst>
          </p:cNvPr>
          <p:cNvSpPr>
            <a:spLocks noGrp="1" noChangeArrowheads="1"/>
          </p:cNvSpPr>
          <p:nvPr>
            <p:ph type="body" idx="1"/>
          </p:nvPr>
        </p:nvSpPr>
        <p:spPr>
          <a:xfrm>
            <a:off x="925975" y="1181100"/>
            <a:ext cx="7772400" cy="4495800"/>
          </a:xfrm>
        </p:spPr>
        <p:txBody>
          <a:bodyPr/>
          <a:lstStyle/>
          <a:p>
            <a:pPr algn="l" rtl="0"/>
            <a:r>
              <a:rPr lang="en-US" altLang="en-US" b="1" dirty="0"/>
              <a:t>Trojan Horse</a:t>
            </a:r>
            <a:r>
              <a:rPr lang="en-US" altLang="en-US" sz="3600" dirty="0"/>
              <a:t> -</a:t>
            </a:r>
            <a:r>
              <a:rPr lang="en-US" altLang="en-US" sz="1400" dirty="0"/>
              <a:t>A </a:t>
            </a:r>
            <a:r>
              <a:rPr lang="en-US" altLang="en-US" sz="1800" dirty="0"/>
              <a:t>type of program that is often confused with viruses is a </a:t>
            </a:r>
            <a:r>
              <a:rPr lang="en-US" altLang="en-US" sz="1800" b="1" dirty="0"/>
              <a:t>'Trojan horse'</a:t>
            </a:r>
            <a:r>
              <a:rPr lang="en-US" altLang="en-US" sz="1800" dirty="0"/>
              <a:t> program. This is not a virus, but simply a program (often harmful) that pretends to be something else.  For example, you might download what you think is a new game; but when you run it, it deletes files on your hard drive. Or the third time you start the game, the program E-mails your saved passwords to another person. </a:t>
            </a:r>
          </a:p>
          <a:p>
            <a:pPr algn="l" rtl="0"/>
            <a:r>
              <a:rPr lang="en-US" altLang="en-US" b="1" dirty="0"/>
              <a:t>Logic Bomb</a:t>
            </a:r>
            <a:r>
              <a:rPr lang="en-US" altLang="en-US" sz="3600" dirty="0"/>
              <a:t> - </a:t>
            </a:r>
            <a:r>
              <a:rPr lang="en-US" altLang="en-US" sz="2000" dirty="0"/>
              <a:t>A class of malicious code that detonates when a specified condition occurs </a:t>
            </a:r>
          </a:p>
          <a:p>
            <a:pPr algn="l" rtl="0">
              <a:spcAft>
                <a:spcPct val="60000"/>
              </a:spcAft>
            </a:pPr>
            <a:r>
              <a:rPr lang="en-US" altLang="en-US" b="1" dirty="0"/>
              <a:t>Trapdoor</a:t>
            </a:r>
            <a:r>
              <a:rPr lang="en-US" altLang="en-US" dirty="0"/>
              <a:t> - </a:t>
            </a:r>
            <a:r>
              <a:rPr lang="en-US" altLang="en-US" sz="2000" dirty="0"/>
              <a:t>A feature in a program by which someone can access the program other than by the obvious direct call (perhaps with special privileges)</a:t>
            </a:r>
          </a:p>
          <a:p>
            <a:pPr algn="l" rtl="0"/>
            <a:endParaRPr lang="en-US" altLang="en-US" sz="2000" dirty="0"/>
          </a:p>
        </p:txBody>
      </p:sp>
    </p:spTree>
    <p:extLst>
      <p:ext uri="{BB962C8B-B14F-4D97-AF65-F5344CB8AC3E}">
        <p14:creationId xmlns:p14="http://schemas.microsoft.com/office/powerpoint/2010/main" val="2755085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12BDF8D-EF0B-3D47-B68B-0B63A3C4E3FC}"/>
              </a:ext>
            </a:extLst>
          </p:cNvPr>
          <p:cNvSpPr>
            <a:spLocks noGrp="1"/>
          </p:cNvSpPr>
          <p:nvPr>
            <p:ph type="dt" sz="half" idx="10"/>
          </p:nvPr>
        </p:nvSpPr>
        <p:spPr/>
        <p:txBody>
          <a:bodyPr/>
          <a:lstStyle/>
          <a:p>
            <a:r>
              <a:rPr lang="en-US" altLang="en-US"/>
              <a:t>Network Security Philadelphia Universityl</a:t>
            </a:r>
          </a:p>
        </p:txBody>
      </p:sp>
      <p:sp>
        <p:nvSpPr>
          <p:cNvPr id="5" name="Footer Placeholder 4">
            <a:extLst>
              <a:ext uri="{FF2B5EF4-FFF2-40B4-BE49-F238E27FC236}">
                <a16:creationId xmlns:a16="http://schemas.microsoft.com/office/drawing/2014/main" id="{F4206DAB-F1E4-4843-A747-60A53827CA02}"/>
              </a:ext>
            </a:extLst>
          </p:cNvPr>
          <p:cNvSpPr>
            <a:spLocks noGrp="1"/>
          </p:cNvSpPr>
          <p:nvPr>
            <p:ph type="ftr" sz="quarter" idx="11"/>
          </p:nvPr>
        </p:nvSpPr>
        <p:spPr/>
        <p:txBody>
          <a:bodyPr/>
          <a:lstStyle/>
          <a:p>
            <a:r>
              <a:rPr lang="en-US" altLang="en-US"/>
              <a:t>Ahmad Al-Ghoul 2010-2011</a:t>
            </a:r>
          </a:p>
        </p:txBody>
      </p:sp>
      <p:sp>
        <p:nvSpPr>
          <p:cNvPr id="6" name="Slide Number Placeholder 5">
            <a:extLst>
              <a:ext uri="{FF2B5EF4-FFF2-40B4-BE49-F238E27FC236}">
                <a16:creationId xmlns:a16="http://schemas.microsoft.com/office/drawing/2014/main" id="{F9675EC3-3DE1-6D42-B56C-8EA5237DEBCD}"/>
              </a:ext>
            </a:extLst>
          </p:cNvPr>
          <p:cNvSpPr>
            <a:spLocks noGrp="1"/>
          </p:cNvSpPr>
          <p:nvPr>
            <p:ph type="sldNum" sz="quarter" idx="12"/>
          </p:nvPr>
        </p:nvSpPr>
        <p:spPr/>
        <p:txBody>
          <a:bodyPr/>
          <a:lstStyle/>
          <a:p>
            <a:fld id="{17793494-6255-D745-9E15-ED5E821FDD59}" type="slidenum">
              <a:rPr lang="ar-SA" altLang="en-US"/>
              <a:pPr/>
              <a:t>26</a:t>
            </a:fld>
            <a:endParaRPr lang="en-US" altLang="en-US"/>
          </a:p>
        </p:txBody>
      </p:sp>
      <p:sp>
        <p:nvSpPr>
          <p:cNvPr id="95234" name="Rectangle 2">
            <a:extLst>
              <a:ext uri="{FF2B5EF4-FFF2-40B4-BE49-F238E27FC236}">
                <a16:creationId xmlns:a16="http://schemas.microsoft.com/office/drawing/2014/main" id="{DD9E13FB-580F-3B4E-B7D9-1D066DFF2366}"/>
              </a:ext>
            </a:extLst>
          </p:cNvPr>
          <p:cNvSpPr>
            <a:spLocks noGrp="1" noChangeArrowheads="1"/>
          </p:cNvSpPr>
          <p:nvPr>
            <p:ph type="title"/>
          </p:nvPr>
        </p:nvSpPr>
        <p:spPr>
          <a:xfrm>
            <a:off x="838200" y="136525"/>
            <a:ext cx="10515600" cy="792343"/>
          </a:xfrm>
        </p:spPr>
        <p:txBody>
          <a:bodyPr/>
          <a:lstStyle/>
          <a:p>
            <a:r>
              <a:rPr lang="en-US" altLang="en-US" dirty="0"/>
              <a:t>Kinds of Malicious Code </a:t>
            </a:r>
            <a:r>
              <a:rPr lang="en-US" altLang="en-US" sz="1600" dirty="0"/>
              <a:t>(continued)</a:t>
            </a:r>
          </a:p>
        </p:txBody>
      </p:sp>
      <p:sp>
        <p:nvSpPr>
          <p:cNvPr id="95235" name="Rectangle 3">
            <a:extLst>
              <a:ext uri="{FF2B5EF4-FFF2-40B4-BE49-F238E27FC236}">
                <a16:creationId xmlns:a16="http://schemas.microsoft.com/office/drawing/2014/main" id="{F3AC3663-A9CC-F442-B08F-E3D6DC85AD67}"/>
              </a:ext>
            </a:extLst>
          </p:cNvPr>
          <p:cNvSpPr>
            <a:spLocks noGrp="1" noChangeArrowheads="1"/>
          </p:cNvSpPr>
          <p:nvPr>
            <p:ph type="body" idx="1"/>
          </p:nvPr>
        </p:nvSpPr>
        <p:spPr/>
        <p:txBody>
          <a:bodyPr/>
          <a:lstStyle/>
          <a:p>
            <a:pPr algn="l" rtl="0">
              <a:spcAft>
                <a:spcPct val="60000"/>
              </a:spcAft>
            </a:pPr>
            <a:r>
              <a:rPr lang="en-US" altLang="en-US" b="1"/>
              <a:t>Worm</a:t>
            </a:r>
            <a:r>
              <a:rPr lang="en-US" altLang="en-US"/>
              <a:t>- </a:t>
            </a:r>
            <a:r>
              <a:rPr lang="en-US" altLang="en-US" sz="2000">
                <a:latin typeface="Arial Unicode MS" panose="020B0604020202020204" pitchFamily="34" charset="-128"/>
              </a:rPr>
              <a:t>A computer </a:t>
            </a:r>
            <a:r>
              <a:rPr lang="en-US" altLang="en-US" sz="2000" b="1">
                <a:latin typeface="Arial Unicode MS" panose="020B0604020202020204" pitchFamily="34" charset="-128"/>
              </a:rPr>
              <a:t>WORM</a:t>
            </a:r>
            <a:r>
              <a:rPr lang="en-US" altLang="en-US" sz="2000">
                <a:latin typeface="Arial Unicode MS" panose="020B0604020202020204" pitchFamily="34" charset="-128"/>
              </a:rPr>
              <a:t> is a self-contained program (or set of programs), that is able to spread functional copies of itself or its segments to other computer systems (usually via network connections). Note that unlike viruses, worms do not need to attach themselves to a host program. There are two types of worms--host computer worms and network worms. </a:t>
            </a:r>
            <a:endParaRPr lang="en-US" altLang="en-US" sz="2000"/>
          </a:p>
          <a:p>
            <a:pPr algn="l" rtl="0">
              <a:buFont typeface="Symbol" pitchFamily="2" charset="2"/>
              <a:buNone/>
            </a:pPr>
            <a:endParaRPr lang="en-US" altLang="en-US"/>
          </a:p>
        </p:txBody>
      </p:sp>
      <p:sp>
        <p:nvSpPr>
          <p:cNvPr id="2" name="TextBox 1">
            <a:extLst>
              <a:ext uri="{FF2B5EF4-FFF2-40B4-BE49-F238E27FC236}">
                <a16:creationId xmlns:a16="http://schemas.microsoft.com/office/drawing/2014/main" id="{D64B958B-2D21-DB42-B202-BBA583D01A42}"/>
              </a:ext>
            </a:extLst>
          </p:cNvPr>
          <p:cNvSpPr txBox="1"/>
          <p:nvPr/>
        </p:nvSpPr>
        <p:spPr>
          <a:xfrm>
            <a:off x="3368233" y="69448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46043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A990B1FA-FDC1-2248-96FE-52A3FF993A28}"/>
              </a:ext>
            </a:extLst>
          </p:cNvPr>
          <p:cNvSpPr>
            <a:spLocks noGrp="1" noChangeArrowheads="1"/>
          </p:cNvSpPr>
          <p:nvPr>
            <p:ph type="title"/>
          </p:nvPr>
        </p:nvSpPr>
        <p:spPr>
          <a:xfrm>
            <a:off x="838200" y="124495"/>
            <a:ext cx="10515600" cy="813970"/>
          </a:xfrm>
        </p:spPr>
        <p:txBody>
          <a:bodyPr>
            <a:normAutofit fontScale="90000"/>
          </a:bodyPr>
          <a:lstStyle/>
          <a:p>
            <a:r>
              <a:rPr lang="en-US" altLang="en-US" sz="4500" dirty="0"/>
              <a:t>Some Deadliest Computer Viruses of All Time</a:t>
            </a:r>
          </a:p>
        </p:txBody>
      </p:sp>
      <p:sp>
        <p:nvSpPr>
          <p:cNvPr id="97283" name="Rectangle 3">
            <a:extLst>
              <a:ext uri="{FF2B5EF4-FFF2-40B4-BE49-F238E27FC236}">
                <a16:creationId xmlns:a16="http://schemas.microsoft.com/office/drawing/2014/main" id="{262BE514-31E6-E245-BBE0-595506E67AE3}"/>
              </a:ext>
            </a:extLst>
          </p:cNvPr>
          <p:cNvSpPr>
            <a:spLocks noGrp="1" noChangeArrowheads="1"/>
          </p:cNvSpPr>
          <p:nvPr>
            <p:ph type="body" idx="1"/>
          </p:nvPr>
        </p:nvSpPr>
        <p:spPr>
          <a:xfrm>
            <a:off x="838200" y="1215188"/>
            <a:ext cx="10515600" cy="5233737"/>
          </a:xfrm>
        </p:spPr>
        <p:txBody>
          <a:bodyPr>
            <a:normAutofit fontScale="85000" lnSpcReduction="10000"/>
          </a:bodyPr>
          <a:lstStyle/>
          <a:p>
            <a:pPr marL="0" indent="0">
              <a:lnSpc>
                <a:spcPct val="91000"/>
              </a:lnSpc>
              <a:spcBef>
                <a:spcPct val="0"/>
              </a:spcBef>
              <a:buClr>
                <a:schemeClr val="tx1"/>
              </a:buClr>
              <a:buNone/>
            </a:pPr>
            <a:r>
              <a:rPr lang="en-US" altLang="en-US" sz="2400" dirty="0">
                <a:solidFill>
                  <a:srgbClr val="FF0000"/>
                </a:solidFill>
              </a:rPr>
              <a:t>ILOVEYOU: </a:t>
            </a:r>
            <a:r>
              <a:rPr lang="en-US" altLang="en-US" sz="2400" dirty="0"/>
              <a:t>ILOVEYOU is considered one of the most virulent computer virus ever created. 10% of the world’s computers were believed to have been infected. </a:t>
            </a:r>
            <a:r>
              <a:rPr lang="en-US" sz="2400" dirty="0"/>
              <a:t>What it did was use social engineering to get people to click on the attachment; in this case, a love confession. The attachment was actually a script that poses as a TXT file. It was so bad that governments and large corporations took their </a:t>
            </a:r>
            <a:r>
              <a:rPr lang="en-US" sz="2400" dirty="0">
                <a:hlinkClick r:id="rId2">
                  <a:extLst>
                    <a:ext uri="{A12FA001-AC4F-418D-AE19-62706E023703}">
                      <ahyp:hlinkClr xmlns:ahyp="http://schemas.microsoft.com/office/drawing/2018/hyperlinkcolor" val="tx"/>
                    </a:ext>
                  </a:extLst>
                </a:hlinkClick>
              </a:rPr>
              <a:t>mailing system offline</a:t>
            </a:r>
            <a:r>
              <a:rPr lang="en-US" sz="2400" dirty="0"/>
              <a:t> to prevent infection. Cost of the malware: </a:t>
            </a:r>
            <a:r>
              <a:rPr lang="en-US" sz="2400" dirty="0">
                <a:hlinkClick r:id="rId3">
                  <a:extLst>
                    <a:ext uri="{A12FA001-AC4F-418D-AE19-62706E023703}">
                      <ahyp:hlinkClr xmlns:ahyp="http://schemas.microsoft.com/office/drawing/2018/hyperlinkcolor" val="tx"/>
                    </a:ext>
                  </a:extLst>
                </a:hlinkClick>
              </a:rPr>
              <a:t>$10 billion</a:t>
            </a:r>
            <a:r>
              <a:rPr lang="en-US" sz="2400" dirty="0"/>
              <a:t>. </a:t>
            </a:r>
            <a:endParaRPr lang="en-US" altLang="en-US" sz="2400" dirty="0"/>
          </a:p>
          <a:p>
            <a:pPr marL="0" indent="0">
              <a:lnSpc>
                <a:spcPct val="91000"/>
              </a:lnSpc>
              <a:spcBef>
                <a:spcPct val="0"/>
              </a:spcBef>
              <a:buClr>
                <a:schemeClr val="tx1"/>
              </a:buClr>
              <a:buNone/>
            </a:pPr>
            <a:endParaRPr lang="en-US" altLang="en-US" sz="2400" dirty="0"/>
          </a:p>
          <a:p>
            <a:pPr marL="0" indent="0">
              <a:lnSpc>
                <a:spcPct val="91000"/>
              </a:lnSpc>
              <a:spcBef>
                <a:spcPct val="0"/>
              </a:spcBef>
              <a:buClr>
                <a:schemeClr val="tx1"/>
              </a:buClr>
              <a:buNone/>
            </a:pPr>
            <a:r>
              <a:rPr lang="en-US" altLang="en-US" sz="2400" dirty="0">
                <a:solidFill>
                  <a:srgbClr val="FF0000"/>
                </a:solidFill>
              </a:rPr>
              <a:t>Code Red: </a:t>
            </a:r>
            <a:r>
              <a:rPr lang="en-US" altLang="en-US" sz="2400" dirty="0"/>
              <a:t>Code Red first surfaced on 2001 and was discovered by two </a:t>
            </a:r>
            <a:r>
              <a:rPr lang="en-US" altLang="en-US" sz="2400" dirty="0" err="1"/>
              <a:t>eEye</a:t>
            </a:r>
            <a:r>
              <a:rPr lang="en-US" altLang="en-US" sz="2400" dirty="0"/>
              <a:t> Digital Security employees. </a:t>
            </a:r>
            <a:r>
              <a:rPr lang="en-US" sz="2400" dirty="0"/>
              <a:t>The malware targeted computers with Microsoft IIS web server installed, exploiting a buffer overflow problem in the system. Once infected, it will proceed to make a hundred copies of itself but due to a bug in the programming, it will duplicate even more and ends up eating a lot of the systems resources.</a:t>
            </a:r>
          </a:p>
          <a:p>
            <a:pPr marL="0" indent="0">
              <a:buNone/>
            </a:pPr>
            <a:r>
              <a:rPr lang="en-US" sz="2400" dirty="0" err="1">
                <a:solidFill>
                  <a:srgbClr val="FF0000"/>
                </a:solidFill>
              </a:rPr>
              <a:t>MyDoom</a:t>
            </a:r>
            <a:r>
              <a:rPr lang="en-US" sz="2400" dirty="0">
                <a:solidFill>
                  <a:srgbClr val="FF0000"/>
                </a:solidFill>
              </a:rPr>
              <a:t>: </a:t>
            </a:r>
            <a:r>
              <a:rPr lang="en-US" sz="2400" dirty="0" err="1"/>
              <a:t>MyDoom</a:t>
            </a:r>
            <a:r>
              <a:rPr lang="en-US" sz="2400" dirty="0"/>
              <a:t> is considered to be the most damaging virus ever released. In 2004, roughly somewhere between </a:t>
            </a:r>
            <a:r>
              <a:rPr lang="en-US" sz="2400" dirty="0">
                <a:hlinkClick r:id="rId4">
                  <a:extLst>
                    <a:ext uri="{A12FA001-AC4F-418D-AE19-62706E023703}">
                      <ahyp:hlinkClr xmlns:ahyp="http://schemas.microsoft.com/office/drawing/2018/hyperlinkcolor" val="tx"/>
                    </a:ext>
                  </a:extLst>
                </a:hlinkClick>
              </a:rPr>
              <a:t>16-25% of all emails</a:t>
            </a:r>
            <a:r>
              <a:rPr lang="en-US" sz="2400" dirty="0"/>
              <a:t> had been infected by </a:t>
            </a:r>
            <a:r>
              <a:rPr lang="en-US" sz="2400" dirty="0" err="1"/>
              <a:t>MyDoom</a:t>
            </a:r>
            <a:r>
              <a:rPr lang="en-US" sz="2400" dirty="0"/>
              <a:t>. Cost of the malware: </a:t>
            </a:r>
            <a:r>
              <a:rPr lang="en-US" sz="2400" dirty="0">
                <a:hlinkClick r:id="rId3">
                  <a:extLst>
                    <a:ext uri="{A12FA001-AC4F-418D-AE19-62706E023703}">
                      <ahyp:hlinkClr xmlns:ahyp="http://schemas.microsoft.com/office/drawing/2018/hyperlinkcolor" val="tx"/>
                    </a:ext>
                  </a:extLst>
                </a:hlinkClick>
              </a:rPr>
              <a:t>$38 billion</a:t>
            </a:r>
            <a:r>
              <a:rPr lang="en-US" sz="2400" dirty="0"/>
              <a:t>. </a:t>
            </a:r>
          </a:p>
          <a:p>
            <a:pPr marL="0" indent="0">
              <a:buNone/>
            </a:pPr>
            <a:r>
              <a:rPr lang="en-US" sz="2400" dirty="0">
                <a:solidFill>
                  <a:srgbClr val="FF0000"/>
                </a:solidFill>
              </a:rPr>
              <a:t>Slammer: </a:t>
            </a:r>
            <a:r>
              <a:rPr lang="en-US" sz="2400" dirty="0"/>
              <a:t>Slammer is the kind of virus that makes it into films, as only a few minutes after infecting its first victim, it was doubling itself every few seconds. 15 minutes in and </a:t>
            </a:r>
            <a:r>
              <a:rPr lang="en-US" sz="2400" dirty="0">
                <a:hlinkClick r:id="rId5">
                  <a:extLst>
                    <a:ext uri="{A12FA001-AC4F-418D-AE19-62706E023703}">
                      <ahyp:hlinkClr xmlns:ahyp="http://schemas.microsoft.com/office/drawing/2018/hyperlinkcolor" val="tx"/>
                    </a:ext>
                  </a:extLst>
                </a:hlinkClick>
              </a:rPr>
              <a:t>Slammer had infected half of the servers that essentially ran the internet</a:t>
            </a:r>
            <a:r>
              <a:rPr lang="en-US" sz="2400" dirty="0"/>
              <a:t>. The Bank of America’s ATM service crashed, 911 services went down, and flights had to be cancelled because of online errors. Slammer, quite aptly, caused a huge panic as it had effectively managed to crash the internet in 15 quick minutes.</a:t>
            </a:r>
            <a:endParaRPr lang="en-US" sz="2000" dirty="0"/>
          </a:p>
          <a:p>
            <a:pPr marL="0" indent="0">
              <a:lnSpc>
                <a:spcPct val="91000"/>
              </a:lnSpc>
              <a:spcBef>
                <a:spcPct val="0"/>
              </a:spcBef>
              <a:buClr>
                <a:schemeClr val="tx1"/>
              </a:buClr>
              <a:buNone/>
            </a:pPr>
            <a:endParaRPr lang="en-US" altLang="en-US" sz="2000" dirty="0"/>
          </a:p>
        </p:txBody>
      </p:sp>
    </p:spTree>
    <p:extLst>
      <p:ext uri="{BB962C8B-B14F-4D97-AF65-F5344CB8AC3E}">
        <p14:creationId xmlns:p14="http://schemas.microsoft.com/office/powerpoint/2010/main" val="36567465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400BD7CA-34A9-F44D-8463-7B5F42B319F9}"/>
              </a:ext>
            </a:extLst>
          </p:cNvPr>
          <p:cNvSpPr>
            <a:spLocks noGrp="1" noChangeArrowheads="1"/>
          </p:cNvSpPr>
          <p:nvPr>
            <p:ph type="title"/>
          </p:nvPr>
        </p:nvSpPr>
        <p:spPr>
          <a:xfrm>
            <a:off x="838200" y="144462"/>
            <a:ext cx="10515600" cy="736945"/>
          </a:xfrm>
        </p:spPr>
        <p:txBody>
          <a:bodyPr/>
          <a:lstStyle/>
          <a:p>
            <a:pPr rtl="0"/>
            <a:r>
              <a:rPr lang="en-US" altLang="en-US" dirty="0"/>
              <a:t>How Viruses Attach</a:t>
            </a:r>
          </a:p>
        </p:txBody>
      </p:sp>
      <p:sp>
        <p:nvSpPr>
          <p:cNvPr id="98308" name="Rectangle 4">
            <a:extLst>
              <a:ext uri="{FF2B5EF4-FFF2-40B4-BE49-F238E27FC236}">
                <a16:creationId xmlns:a16="http://schemas.microsoft.com/office/drawing/2014/main" id="{959270DA-6207-5B4F-956F-5AC35F159685}"/>
              </a:ext>
            </a:extLst>
          </p:cNvPr>
          <p:cNvSpPr>
            <a:spLocks noChangeArrowheads="1"/>
          </p:cNvSpPr>
          <p:nvPr/>
        </p:nvSpPr>
        <p:spPr bwMode="auto">
          <a:xfrm>
            <a:off x="2133600" y="228600"/>
            <a:ext cx="784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lvl1pPr algn="l" rtl="0">
              <a:defRPr sz="2400">
                <a:solidFill>
                  <a:schemeClr val="tx1"/>
                </a:solidFill>
                <a:latin typeface="Times New Roman" panose="02020603050405020304" pitchFamily="18" charset="0"/>
                <a:cs typeface="Times New Roman" panose="02020603050405020304" pitchFamily="18" charset="0"/>
              </a:defRPr>
            </a:lvl1pPr>
            <a:lvl2pPr algn="l" rtl="0">
              <a:defRPr sz="2400">
                <a:solidFill>
                  <a:schemeClr val="tx1"/>
                </a:solidFill>
                <a:latin typeface="Times New Roman" panose="02020603050405020304" pitchFamily="18" charset="0"/>
                <a:cs typeface="Times New Roman" panose="02020603050405020304" pitchFamily="18" charset="0"/>
              </a:defRPr>
            </a:lvl2pPr>
            <a:lvl3pPr algn="l" rtl="0">
              <a:defRPr sz="2400">
                <a:solidFill>
                  <a:schemeClr val="tx1"/>
                </a:solidFill>
                <a:latin typeface="Times New Roman" panose="02020603050405020304" pitchFamily="18" charset="0"/>
                <a:cs typeface="Times New Roman" panose="02020603050405020304" pitchFamily="18" charset="0"/>
              </a:defRPr>
            </a:lvl3pPr>
            <a:lvl4pPr algn="l" rtl="0">
              <a:defRPr sz="2400">
                <a:solidFill>
                  <a:schemeClr val="tx1"/>
                </a:solidFill>
                <a:latin typeface="Times New Roman" panose="02020603050405020304" pitchFamily="18" charset="0"/>
                <a:cs typeface="Times New Roman" panose="02020603050405020304" pitchFamily="18" charset="0"/>
              </a:defRPr>
            </a:lvl4pPr>
            <a:lvl5pPr algn="l" rtl="0">
              <a:defRPr sz="2400">
                <a:solidFill>
                  <a:schemeClr val="tx1"/>
                </a:solidFill>
                <a:latin typeface="Times New Roman" panose="02020603050405020304" pitchFamily="18" charset="0"/>
                <a:cs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endParaRPr lang="en-US" altLang="en-US" sz="4400">
              <a:solidFill>
                <a:schemeClr val="tx2"/>
              </a:solidFill>
            </a:endParaRPr>
          </a:p>
        </p:txBody>
      </p:sp>
      <p:sp>
        <p:nvSpPr>
          <p:cNvPr id="98309" name="Rectangle 5">
            <a:extLst>
              <a:ext uri="{FF2B5EF4-FFF2-40B4-BE49-F238E27FC236}">
                <a16:creationId xmlns:a16="http://schemas.microsoft.com/office/drawing/2014/main" id="{147C46D9-B15C-ED45-8704-81E229744F7D}"/>
              </a:ext>
            </a:extLst>
          </p:cNvPr>
          <p:cNvSpPr>
            <a:spLocks noChangeArrowheads="1"/>
          </p:cNvSpPr>
          <p:nvPr/>
        </p:nvSpPr>
        <p:spPr bwMode="auto">
          <a:xfrm>
            <a:off x="1014664" y="1647074"/>
            <a:ext cx="718026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lgn="l" rtl="0">
              <a:defRPr sz="2400">
                <a:solidFill>
                  <a:schemeClr val="tx1"/>
                </a:solidFill>
                <a:latin typeface="Times New Roman" panose="02020603050405020304" pitchFamily="18" charset="0"/>
                <a:cs typeface="Times New Roman" panose="02020603050405020304" pitchFamily="18" charset="0"/>
              </a:defRPr>
            </a:lvl1pPr>
            <a:lvl2pPr marL="742950" indent="-285750" algn="l" rtl="0">
              <a:defRPr sz="2400">
                <a:solidFill>
                  <a:schemeClr val="tx1"/>
                </a:solidFill>
                <a:latin typeface="Times New Roman" panose="02020603050405020304" pitchFamily="18" charset="0"/>
                <a:cs typeface="Times New Roman" panose="02020603050405020304" pitchFamily="18" charset="0"/>
              </a:defRPr>
            </a:lvl2pPr>
            <a:lvl3pPr marL="1143000" indent="-228600" algn="l" rtl="0">
              <a:defRPr sz="2400">
                <a:solidFill>
                  <a:schemeClr val="tx1"/>
                </a:solidFill>
                <a:latin typeface="Times New Roman" panose="02020603050405020304" pitchFamily="18" charset="0"/>
                <a:cs typeface="Times New Roman" panose="02020603050405020304" pitchFamily="18" charset="0"/>
              </a:defRPr>
            </a:lvl3pPr>
            <a:lvl4pPr marL="1600200" indent="-228600" algn="l" rtl="0">
              <a:defRPr sz="2400">
                <a:solidFill>
                  <a:schemeClr val="tx1"/>
                </a:solidFill>
                <a:latin typeface="Times New Roman" panose="02020603050405020304" pitchFamily="18" charset="0"/>
                <a:cs typeface="Times New Roman" panose="02020603050405020304" pitchFamily="18" charset="0"/>
              </a:defRPr>
            </a:lvl4pPr>
            <a:lvl5pPr marL="2057400" indent="-228600" algn="l" rtl="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spcBef>
                <a:spcPct val="20000"/>
              </a:spcBef>
              <a:spcAft>
                <a:spcPct val="60000"/>
              </a:spcAft>
              <a:buClr>
                <a:schemeClr val="tx2"/>
              </a:buClr>
              <a:buSzPct val="90000"/>
              <a:buFont typeface="Symbol" pitchFamily="2" charset="2"/>
              <a:buChar char="¨"/>
            </a:pPr>
            <a:r>
              <a:rPr lang="en-US" altLang="en-US" sz="2800" b="1" dirty="0"/>
              <a:t>Appended Viruses</a:t>
            </a:r>
            <a:r>
              <a:rPr lang="en-US" altLang="en-US" sz="2800" dirty="0"/>
              <a:t> - </a:t>
            </a:r>
            <a:r>
              <a:rPr lang="en-US" altLang="en-US" dirty="0"/>
              <a:t>Virus code attaches itself to a program and is activated whenever the program is run.</a:t>
            </a:r>
          </a:p>
        </p:txBody>
      </p:sp>
      <p:sp>
        <p:nvSpPr>
          <p:cNvPr id="98310" name="Rectangle 6">
            <a:extLst>
              <a:ext uri="{FF2B5EF4-FFF2-40B4-BE49-F238E27FC236}">
                <a16:creationId xmlns:a16="http://schemas.microsoft.com/office/drawing/2014/main" id="{17058D16-A42E-C74D-A46E-0BAD2F8F1529}"/>
              </a:ext>
            </a:extLst>
          </p:cNvPr>
          <p:cNvSpPr>
            <a:spLocks noChangeArrowheads="1"/>
          </p:cNvSpPr>
          <p:nvPr/>
        </p:nvSpPr>
        <p:spPr bwMode="auto">
          <a:xfrm>
            <a:off x="1763963" y="3372687"/>
            <a:ext cx="889000" cy="18065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11" name="Rectangle 7">
            <a:extLst>
              <a:ext uri="{FF2B5EF4-FFF2-40B4-BE49-F238E27FC236}">
                <a16:creationId xmlns:a16="http://schemas.microsoft.com/office/drawing/2014/main" id="{75630008-E5B3-4A49-AE28-3169098EAF38}"/>
              </a:ext>
            </a:extLst>
          </p:cNvPr>
          <p:cNvSpPr>
            <a:spLocks noChangeArrowheads="1"/>
          </p:cNvSpPr>
          <p:nvPr/>
        </p:nvSpPr>
        <p:spPr bwMode="auto">
          <a:xfrm>
            <a:off x="3567363" y="3353636"/>
            <a:ext cx="922338" cy="5651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12" name="Rectangle 8">
            <a:extLst>
              <a:ext uri="{FF2B5EF4-FFF2-40B4-BE49-F238E27FC236}">
                <a16:creationId xmlns:a16="http://schemas.microsoft.com/office/drawing/2014/main" id="{6D7AB08A-3C74-4C44-8C8F-67EB821036A3}"/>
              </a:ext>
            </a:extLst>
          </p:cNvPr>
          <p:cNvSpPr>
            <a:spLocks noChangeArrowheads="1"/>
          </p:cNvSpPr>
          <p:nvPr/>
        </p:nvSpPr>
        <p:spPr bwMode="auto">
          <a:xfrm>
            <a:off x="2975227" y="3453649"/>
            <a:ext cx="320601"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rtl="0" eaLnBrk="0" hangingPunct="0"/>
            <a:r>
              <a:rPr lang="en-US" altLang="en-US">
                <a:latin typeface="Arial" panose="020B0604020202020204" pitchFamily="34" charset="0"/>
              </a:rPr>
              <a:t>+</a:t>
            </a:r>
          </a:p>
        </p:txBody>
      </p:sp>
      <p:sp>
        <p:nvSpPr>
          <p:cNvPr id="98313" name="Rectangle 9">
            <a:extLst>
              <a:ext uri="{FF2B5EF4-FFF2-40B4-BE49-F238E27FC236}">
                <a16:creationId xmlns:a16="http://schemas.microsoft.com/office/drawing/2014/main" id="{4983DB31-CA5C-4647-A99A-FAE49486F4CA}"/>
              </a:ext>
            </a:extLst>
          </p:cNvPr>
          <p:cNvSpPr>
            <a:spLocks noChangeArrowheads="1"/>
          </p:cNvSpPr>
          <p:nvPr/>
        </p:nvSpPr>
        <p:spPr bwMode="auto">
          <a:xfrm>
            <a:off x="4796089" y="3504449"/>
            <a:ext cx="320601"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rtl="0" eaLnBrk="0" hangingPunct="0"/>
            <a:r>
              <a:rPr lang="en-US" altLang="en-US">
                <a:latin typeface="Arial" panose="020B0604020202020204" pitchFamily="34" charset="0"/>
              </a:rPr>
              <a:t>=</a:t>
            </a:r>
          </a:p>
        </p:txBody>
      </p:sp>
      <p:sp>
        <p:nvSpPr>
          <p:cNvPr id="98314" name="Rectangle 10">
            <a:extLst>
              <a:ext uri="{FF2B5EF4-FFF2-40B4-BE49-F238E27FC236}">
                <a16:creationId xmlns:a16="http://schemas.microsoft.com/office/drawing/2014/main" id="{0F87AFD4-85A1-754B-898E-74C827D6B3AB}"/>
              </a:ext>
            </a:extLst>
          </p:cNvPr>
          <p:cNvSpPr>
            <a:spLocks noChangeArrowheads="1"/>
          </p:cNvSpPr>
          <p:nvPr/>
        </p:nvSpPr>
        <p:spPr bwMode="auto">
          <a:xfrm>
            <a:off x="1851277" y="4218825"/>
            <a:ext cx="774251"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rtl="0" eaLnBrk="0" hangingPunct="0"/>
            <a:r>
              <a:rPr lang="en-US" altLang="en-US" sz="1200">
                <a:latin typeface="Arial" panose="020B0604020202020204" pitchFamily="34" charset="0"/>
              </a:rPr>
              <a:t>Original</a:t>
            </a:r>
          </a:p>
          <a:p>
            <a:pPr algn="l" rtl="0" eaLnBrk="0" hangingPunct="0"/>
            <a:r>
              <a:rPr lang="en-US" altLang="en-US" sz="1200">
                <a:latin typeface="Arial" panose="020B0604020202020204" pitchFamily="34" charset="0"/>
              </a:rPr>
              <a:t>Program</a:t>
            </a:r>
          </a:p>
        </p:txBody>
      </p:sp>
      <p:sp>
        <p:nvSpPr>
          <p:cNvPr id="98315" name="Rectangle 11">
            <a:extLst>
              <a:ext uri="{FF2B5EF4-FFF2-40B4-BE49-F238E27FC236}">
                <a16:creationId xmlns:a16="http://schemas.microsoft.com/office/drawing/2014/main" id="{1A6BA759-997F-4C48-AF25-AFC84788FD01}"/>
              </a:ext>
            </a:extLst>
          </p:cNvPr>
          <p:cNvSpPr>
            <a:spLocks noChangeArrowheads="1"/>
          </p:cNvSpPr>
          <p:nvPr/>
        </p:nvSpPr>
        <p:spPr bwMode="auto">
          <a:xfrm>
            <a:off x="3586413" y="3506037"/>
            <a:ext cx="941412"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rtl="0" eaLnBrk="0" hangingPunct="0"/>
            <a:r>
              <a:rPr lang="en-US" altLang="en-US" sz="1200">
                <a:latin typeface="Arial" panose="020B0604020202020204" pitchFamily="34" charset="0"/>
              </a:rPr>
              <a:t>Virus Code</a:t>
            </a:r>
          </a:p>
        </p:txBody>
      </p:sp>
      <p:sp>
        <p:nvSpPr>
          <p:cNvPr id="98316" name="Rectangle 12">
            <a:extLst>
              <a:ext uri="{FF2B5EF4-FFF2-40B4-BE49-F238E27FC236}">
                <a16:creationId xmlns:a16="http://schemas.microsoft.com/office/drawing/2014/main" id="{C5F3F347-4661-FA45-A6EE-146E2B7FF581}"/>
              </a:ext>
            </a:extLst>
          </p:cNvPr>
          <p:cNvSpPr>
            <a:spLocks noChangeArrowheads="1"/>
          </p:cNvSpPr>
          <p:nvPr/>
        </p:nvSpPr>
        <p:spPr bwMode="auto">
          <a:xfrm>
            <a:off x="5554914" y="3929900"/>
            <a:ext cx="923925" cy="18065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l" rtl="0" eaLnBrk="0" hangingPunct="0"/>
            <a:r>
              <a:rPr lang="en-US" altLang="en-US" sz="1200">
                <a:latin typeface="Arial" panose="020B0604020202020204" pitchFamily="34" charset="0"/>
              </a:rPr>
              <a:t>Original</a:t>
            </a:r>
          </a:p>
          <a:p>
            <a:pPr algn="l" rtl="0" eaLnBrk="0" hangingPunct="0"/>
            <a:r>
              <a:rPr lang="en-US" altLang="en-US" sz="1200">
                <a:latin typeface="Arial" panose="020B0604020202020204" pitchFamily="34" charset="0"/>
              </a:rPr>
              <a:t>Program</a:t>
            </a:r>
          </a:p>
        </p:txBody>
      </p:sp>
      <p:sp>
        <p:nvSpPr>
          <p:cNvPr id="98317" name="Rectangle 13">
            <a:extLst>
              <a:ext uri="{FF2B5EF4-FFF2-40B4-BE49-F238E27FC236}">
                <a16:creationId xmlns:a16="http://schemas.microsoft.com/office/drawing/2014/main" id="{BA318BA9-C090-7E47-B754-CC044092B003}"/>
              </a:ext>
            </a:extLst>
          </p:cNvPr>
          <p:cNvSpPr>
            <a:spLocks noChangeArrowheads="1"/>
          </p:cNvSpPr>
          <p:nvPr/>
        </p:nvSpPr>
        <p:spPr bwMode="auto">
          <a:xfrm>
            <a:off x="5556502" y="3367924"/>
            <a:ext cx="922337" cy="5651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l" rtl="0" eaLnBrk="0" hangingPunct="0"/>
            <a:r>
              <a:rPr lang="en-US" altLang="en-US" sz="1200">
                <a:latin typeface="Arial" panose="020B0604020202020204" pitchFamily="34" charset="0"/>
              </a:rPr>
              <a:t>Virus Code</a:t>
            </a:r>
          </a:p>
        </p:txBody>
      </p:sp>
    </p:spTree>
    <p:extLst>
      <p:ext uri="{BB962C8B-B14F-4D97-AF65-F5344CB8AC3E}">
        <p14:creationId xmlns:p14="http://schemas.microsoft.com/office/powerpoint/2010/main" val="2060585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64615" y="98552"/>
            <a:ext cx="3613785" cy="330835"/>
          </a:xfrm>
          <a:prstGeom prst="rect">
            <a:avLst/>
          </a:prstGeom>
        </p:spPr>
        <p:txBody>
          <a:bodyPr vert="horz" wrap="square" lIns="0" tIns="12700" rIns="0" bIns="0" rtlCol="0">
            <a:spAutoFit/>
          </a:bodyPr>
          <a:lstStyle/>
          <a:p>
            <a:pPr marL="12700">
              <a:spcBef>
                <a:spcPts val="100"/>
              </a:spcBef>
            </a:pPr>
            <a:r>
              <a:rPr sz="2000" b="1" dirty="0">
                <a:solidFill>
                  <a:srgbClr val="FFFFFF"/>
                </a:solidFill>
                <a:latin typeface="Arial"/>
                <a:cs typeface="Arial"/>
              </a:rPr>
              <a:t>CSCA0101 Computing</a:t>
            </a:r>
            <a:r>
              <a:rPr sz="2000" b="1" spc="-90" dirty="0">
                <a:solidFill>
                  <a:srgbClr val="FFFFFF"/>
                </a:solidFill>
                <a:latin typeface="Arial"/>
                <a:cs typeface="Arial"/>
              </a:rPr>
              <a:t> </a:t>
            </a:r>
            <a:r>
              <a:rPr sz="2000" b="1" dirty="0">
                <a:solidFill>
                  <a:srgbClr val="FFFFFF"/>
                </a:solidFill>
                <a:latin typeface="Arial"/>
                <a:cs typeface="Arial"/>
              </a:rPr>
              <a:t>Basics</a:t>
            </a:r>
            <a:endParaRPr sz="2000">
              <a:latin typeface="Arial"/>
              <a:cs typeface="Arial"/>
            </a:endParaRPr>
          </a:p>
        </p:txBody>
      </p:sp>
      <p:sp>
        <p:nvSpPr>
          <p:cNvPr id="5" name="object 5"/>
          <p:cNvSpPr txBox="1"/>
          <p:nvPr/>
        </p:nvSpPr>
        <p:spPr>
          <a:xfrm>
            <a:off x="10195815" y="6482564"/>
            <a:ext cx="178435" cy="294953"/>
          </a:xfrm>
          <a:prstGeom prst="rect">
            <a:avLst/>
          </a:prstGeom>
        </p:spPr>
        <p:txBody>
          <a:bodyPr vert="horz" wrap="square" lIns="0" tIns="0" rIns="0" bIns="0" rtlCol="0">
            <a:spAutoFit/>
          </a:bodyPr>
          <a:lstStyle/>
          <a:p>
            <a:pPr marL="25400">
              <a:lnSpc>
                <a:spcPts val="2285"/>
              </a:lnSpc>
            </a:pPr>
            <a:fld id="{81D60167-4931-47E6-BA6A-407CBD079E47}" type="slidenum">
              <a:rPr sz="2000" b="1" dirty="0">
                <a:solidFill>
                  <a:srgbClr val="FFFFFF"/>
                </a:solidFill>
                <a:latin typeface="Times New Roman"/>
                <a:cs typeface="Times New Roman"/>
              </a:rPr>
              <a:pPr marL="25400">
                <a:lnSpc>
                  <a:spcPts val="2285"/>
                </a:lnSpc>
              </a:pPr>
              <a:t>2</a:t>
            </a:fld>
            <a:endParaRPr sz="2000">
              <a:latin typeface="Times New Roman"/>
              <a:cs typeface="Times New Roman"/>
            </a:endParaRPr>
          </a:p>
        </p:txBody>
      </p:sp>
      <p:sp>
        <p:nvSpPr>
          <p:cNvPr id="3" name="object 3"/>
          <p:cNvSpPr txBox="1">
            <a:spLocks noGrp="1"/>
          </p:cNvSpPr>
          <p:nvPr>
            <p:ph type="title"/>
          </p:nvPr>
        </p:nvSpPr>
        <p:spPr>
          <a:xfrm>
            <a:off x="946484" y="112840"/>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5" dirty="0"/>
              <a:t>Malware</a:t>
            </a:r>
          </a:p>
        </p:txBody>
      </p:sp>
      <p:sp>
        <p:nvSpPr>
          <p:cNvPr id="4" name="object 4"/>
          <p:cNvSpPr txBox="1"/>
          <p:nvPr/>
        </p:nvSpPr>
        <p:spPr>
          <a:xfrm>
            <a:off x="946484" y="1372541"/>
            <a:ext cx="7617459" cy="4193456"/>
          </a:xfrm>
          <a:prstGeom prst="rect">
            <a:avLst/>
          </a:prstGeom>
        </p:spPr>
        <p:txBody>
          <a:bodyPr vert="horz" wrap="square" lIns="0" tIns="12700" rIns="0" bIns="0" rtlCol="0">
            <a:spAutoFit/>
          </a:bodyPr>
          <a:lstStyle/>
          <a:p>
            <a:pPr marL="12700">
              <a:spcBef>
                <a:spcPts val="100"/>
              </a:spcBef>
            </a:pPr>
            <a:r>
              <a:rPr sz="2400" b="1" dirty="0">
                <a:latin typeface="Arial"/>
                <a:cs typeface="Arial"/>
              </a:rPr>
              <a:t>Malware</a:t>
            </a:r>
            <a:endParaRPr sz="2400" dirty="0">
              <a:latin typeface="Arial"/>
              <a:cs typeface="Arial"/>
            </a:endParaRPr>
          </a:p>
          <a:p>
            <a:pPr marL="469900" indent="-457834" algn="just">
              <a:spcBef>
                <a:spcPts val="2020"/>
              </a:spcBef>
              <a:buChar char="•"/>
              <a:tabLst>
                <a:tab pos="470534" algn="l"/>
              </a:tabLst>
            </a:pPr>
            <a:r>
              <a:rPr sz="2400" dirty="0">
                <a:latin typeface="Arial"/>
                <a:cs typeface="Arial"/>
              </a:rPr>
              <a:t>Short for </a:t>
            </a:r>
            <a:r>
              <a:rPr sz="2400" b="1" i="1" spc="-5" dirty="0">
                <a:latin typeface="Arial"/>
                <a:cs typeface="Arial"/>
              </a:rPr>
              <a:t>mal</a:t>
            </a:r>
            <a:r>
              <a:rPr sz="2400" i="1" spc="-5" dirty="0">
                <a:latin typeface="Arial"/>
                <a:cs typeface="Arial"/>
              </a:rPr>
              <a:t>icious</a:t>
            </a:r>
            <a:r>
              <a:rPr sz="2400" i="1" spc="-30" dirty="0">
                <a:latin typeface="Arial"/>
                <a:cs typeface="Arial"/>
              </a:rPr>
              <a:t> </a:t>
            </a:r>
            <a:r>
              <a:rPr sz="2400" i="1" dirty="0">
                <a:latin typeface="Arial"/>
                <a:cs typeface="Arial"/>
              </a:rPr>
              <a:t>soft</a:t>
            </a:r>
            <a:r>
              <a:rPr sz="2400" b="1" i="1" dirty="0">
                <a:latin typeface="Arial"/>
                <a:cs typeface="Arial"/>
              </a:rPr>
              <a:t>ware.</a:t>
            </a:r>
            <a:endParaRPr sz="2400" dirty="0">
              <a:latin typeface="Arial"/>
              <a:cs typeface="Arial"/>
            </a:endParaRPr>
          </a:p>
          <a:p>
            <a:pPr marL="469900" marR="5080" indent="-457834" algn="just">
              <a:spcBef>
                <a:spcPts val="575"/>
              </a:spcBef>
              <a:buChar char="•"/>
              <a:tabLst>
                <a:tab pos="470534" algn="l"/>
              </a:tabLst>
            </a:pPr>
            <a:r>
              <a:rPr sz="2400" dirty="0">
                <a:latin typeface="Arial"/>
                <a:cs typeface="Arial"/>
              </a:rPr>
              <a:t>A </a:t>
            </a:r>
            <a:r>
              <a:rPr lang="en-US" sz="2400" dirty="0">
                <a:latin typeface="Arial"/>
                <a:cs typeface="Arial"/>
              </a:rPr>
              <a:t>malware </a:t>
            </a:r>
            <a:r>
              <a:rPr sz="2400" spc="-5" dirty="0">
                <a:latin typeface="Arial"/>
                <a:cs typeface="Arial"/>
              </a:rPr>
              <a:t>is</a:t>
            </a:r>
            <a:r>
              <a:rPr lang="en-US" sz="2400" spc="-5" dirty="0">
                <a:latin typeface="Arial"/>
                <a:cs typeface="Arial"/>
              </a:rPr>
              <a:t> a type of</a:t>
            </a:r>
            <a:r>
              <a:rPr sz="2400" spc="-5" dirty="0">
                <a:latin typeface="Arial"/>
                <a:cs typeface="Arial"/>
              </a:rPr>
              <a:t> </a:t>
            </a:r>
            <a:r>
              <a:rPr sz="2400" dirty="0">
                <a:latin typeface="Arial"/>
                <a:cs typeface="Arial"/>
              </a:rPr>
              <a:t>software </a:t>
            </a:r>
            <a:r>
              <a:rPr sz="2400" spc="-5" dirty="0">
                <a:latin typeface="Arial"/>
                <a:cs typeface="Arial"/>
              </a:rPr>
              <a:t>used or created </a:t>
            </a:r>
            <a:r>
              <a:rPr sz="2400" dirty="0">
                <a:latin typeface="Arial"/>
                <a:cs typeface="Arial"/>
              </a:rPr>
              <a:t>to </a:t>
            </a:r>
            <a:r>
              <a:rPr sz="2400" b="1" dirty="0">
                <a:latin typeface="Arial"/>
                <a:cs typeface="Arial"/>
              </a:rPr>
              <a:t>disrupt computer  operation, </a:t>
            </a:r>
            <a:r>
              <a:rPr sz="2400" b="1" spc="-5" dirty="0">
                <a:latin typeface="Arial"/>
                <a:cs typeface="Arial"/>
              </a:rPr>
              <a:t>gather sensitive information, or </a:t>
            </a:r>
            <a:r>
              <a:rPr sz="2400" b="1" dirty="0">
                <a:latin typeface="Arial"/>
                <a:cs typeface="Arial"/>
              </a:rPr>
              <a:t>gain  </a:t>
            </a:r>
            <a:r>
              <a:rPr sz="2400" b="1" spc="-5" dirty="0">
                <a:latin typeface="Arial"/>
                <a:cs typeface="Arial"/>
              </a:rPr>
              <a:t>access </a:t>
            </a:r>
            <a:r>
              <a:rPr sz="2400" b="1" dirty="0">
                <a:latin typeface="Arial"/>
                <a:cs typeface="Arial"/>
              </a:rPr>
              <a:t>to private computer</a:t>
            </a:r>
            <a:r>
              <a:rPr sz="2400" b="1" spc="-40" dirty="0">
                <a:latin typeface="Arial"/>
                <a:cs typeface="Arial"/>
              </a:rPr>
              <a:t> </a:t>
            </a:r>
            <a:r>
              <a:rPr sz="2400" b="1" spc="-5" dirty="0">
                <a:latin typeface="Arial"/>
                <a:cs typeface="Arial"/>
              </a:rPr>
              <a:t>systems</a:t>
            </a:r>
            <a:r>
              <a:rPr sz="2400" spc="-5" dirty="0">
                <a:latin typeface="Arial"/>
                <a:cs typeface="Arial"/>
              </a:rPr>
              <a:t>.</a:t>
            </a:r>
            <a:endParaRPr sz="2400" dirty="0">
              <a:latin typeface="Arial"/>
              <a:cs typeface="Arial"/>
            </a:endParaRPr>
          </a:p>
          <a:p>
            <a:pPr marL="469900" marR="6350" indent="-457834" algn="just">
              <a:spcBef>
                <a:spcPts val="575"/>
              </a:spcBef>
              <a:buChar char="•"/>
              <a:tabLst>
                <a:tab pos="470534" algn="l"/>
              </a:tabLst>
            </a:pPr>
            <a:r>
              <a:rPr sz="2400" spc="-5" dirty="0">
                <a:latin typeface="Arial"/>
                <a:cs typeface="Arial"/>
              </a:rPr>
              <a:t>It can appear in </a:t>
            </a:r>
            <a:r>
              <a:rPr sz="2400" dirty="0">
                <a:latin typeface="Arial"/>
                <a:cs typeface="Arial"/>
              </a:rPr>
              <a:t>the form </a:t>
            </a:r>
            <a:r>
              <a:rPr sz="2400" spc="-10" dirty="0">
                <a:latin typeface="Arial"/>
                <a:cs typeface="Arial"/>
              </a:rPr>
              <a:t>of </a:t>
            </a:r>
            <a:r>
              <a:rPr sz="2400" spc="-5" dirty="0">
                <a:latin typeface="Arial"/>
                <a:cs typeface="Arial"/>
              </a:rPr>
              <a:t>code, </a:t>
            </a:r>
            <a:r>
              <a:rPr sz="2400" dirty="0">
                <a:latin typeface="Arial"/>
                <a:cs typeface="Arial"/>
              </a:rPr>
              <a:t>scripts,</a:t>
            </a:r>
            <a:r>
              <a:rPr sz="2400" spc="480" dirty="0">
                <a:latin typeface="Arial"/>
                <a:cs typeface="Arial"/>
              </a:rPr>
              <a:t> </a:t>
            </a:r>
            <a:r>
              <a:rPr sz="2400" spc="-5" dirty="0">
                <a:latin typeface="Arial"/>
                <a:cs typeface="Arial"/>
              </a:rPr>
              <a:t>active  </a:t>
            </a:r>
            <a:r>
              <a:rPr sz="2400" dirty="0">
                <a:latin typeface="Arial"/>
                <a:cs typeface="Arial"/>
              </a:rPr>
              <a:t>content, </a:t>
            </a:r>
            <a:r>
              <a:rPr sz="2400" spc="-5" dirty="0">
                <a:latin typeface="Arial"/>
                <a:cs typeface="Arial"/>
              </a:rPr>
              <a:t>and other</a:t>
            </a:r>
            <a:r>
              <a:rPr sz="2400" spc="-20" dirty="0">
                <a:latin typeface="Arial"/>
                <a:cs typeface="Arial"/>
              </a:rPr>
              <a:t> </a:t>
            </a:r>
            <a:r>
              <a:rPr sz="2400" spc="-5" dirty="0">
                <a:latin typeface="Arial"/>
                <a:cs typeface="Arial"/>
              </a:rPr>
              <a:t>software.</a:t>
            </a:r>
            <a:endParaRPr sz="2400" dirty="0">
              <a:latin typeface="Arial"/>
              <a:cs typeface="Arial"/>
            </a:endParaRPr>
          </a:p>
          <a:p>
            <a:pPr marL="469900" marR="6985" indent="-457834" algn="just">
              <a:spcBef>
                <a:spcPts val="580"/>
              </a:spcBef>
              <a:buChar char="•"/>
              <a:tabLst>
                <a:tab pos="470534" algn="l"/>
              </a:tabLst>
            </a:pPr>
            <a:r>
              <a:rPr sz="2400" dirty="0">
                <a:latin typeface="Arial"/>
                <a:cs typeface="Arial"/>
              </a:rPr>
              <a:t>'Malware' is </a:t>
            </a:r>
            <a:r>
              <a:rPr sz="2400" spc="-5" dirty="0">
                <a:latin typeface="Arial"/>
                <a:cs typeface="Arial"/>
              </a:rPr>
              <a:t>a </a:t>
            </a:r>
            <a:r>
              <a:rPr sz="2400" dirty="0">
                <a:latin typeface="Arial"/>
                <a:cs typeface="Arial"/>
              </a:rPr>
              <a:t>general term </a:t>
            </a:r>
            <a:r>
              <a:rPr sz="2400" spc="-5" dirty="0">
                <a:latin typeface="Arial"/>
                <a:cs typeface="Arial"/>
              </a:rPr>
              <a:t>used </a:t>
            </a:r>
            <a:r>
              <a:rPr sz="2400" dirty="0">
                <a:latin typeface="Arial"/>
                <a:cs typeface="Arial"/>
              </a:rPr>
              <a:t>to refer to </a:t>
            </a:r>
            <a:r>
              <a:rPr sz="2400" spc="-5" dirty="0">
                <a:latin typeface="Arial"/>
                <a:cs typeface="Arial"/>
              </a:rPr>
              <a:t>a variety  </a:t>
            </a:r>
            <a:r>
              <a:rPr sz="2400" dirty="0">
                <a:latin typeface="Arial"/>
                <a:cs typeface="Arial"/>
              </a:rPr>
              <a:t>of forms of </a:t>
            </a:r>
            <a:r>
              <a:rPr sz="2400" spc="-5" dirty="0">
                <a:latin typeface="Arial"/>
                <a:cs typeface="Arial"/>
              </a:rPr>
              <a:t>hostile, intrusive, or annoying</a:t>
            </a:r>
            <a:r>
              <a:rPr sz="2400" spc="30" dirty="0">
                <a:latin typeface="Arial"/>
                <a:cs typeface="Arial"/>
              </a:rPr>
              <a:t> </a:t>
            </a:r>
            <a:r>
              <a:rPr sz="2400" dirty="0">
                <a:latin typeface="Arial"/>
                <a:cs typeface="Arial"/>
              </a:rPr>
              <a:t>software</a:t>
            </a:r>
          </a:p>
        </p:txBody>
      </p:sp>
    </p:spTree>
    <p:extLst>
      <p:ext uri="{BB962C8B-B14F-4D97-AF65-F5344CB8AC3E}">
        <p14:creationId xmlns:p14="http://schemas.microsoft.com/office/powerpoint/2010/main" val="1900404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4">
            <a:extLst>
              <a:ext uri="{FF2B5EF4-FFF2-40B4-BE49-F238E27FC236}">
                <a16:creationId xmlns:a16="http://schemas.microsoft.com/office/drawing/2014/main" id="{9FB00857-7D43-2545-A832-04B343F55ADB}"/>
              </a:ext>
            </a:extLst>
          </p:cNvPr>
          <p:cNvSpPr>
            <a:spLocks noChangeArrowheads="1"/>
          </p:cNvSpPr>
          <p:nvPr/>
        </p:nvSpPr>
        <p:spPr bwMode="auto">
          <a:xfrm>
            <a:off x="838200" y="-55563"/>
            <a:ext cx="7315200" cy="949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lvl1pPr algn="l" rtl="0">
              <a:defRPr sz="2400">
                <a:solidFill>
                  <a:schemeClr val="tx1"/>
                </a:solidFill>
                <a:latin typeface="Times New Roman" panose="02020603050405020304" pitchFamily="18" charset="0"/>
                <a:cs typeface="Times New Roman" panose="02020603050405020304" pitchFamily="18" charset="0"/>
              </a:defRPr>
            </a:lvl1pPr>
            <a:lvl2pPr algn="l" rtl="0">
              <a:defRPr sz="2400">
                <a:solidFill>
                  <a:schemeClr val="tx1"/>
                </a:solidFill>
                <a:latin typeface="Times New Roman" panose="02020603050405020304" pitchFamily="18" charset="0"/>
                <a:cs typeface="Times New Roman" panose="02020603050405020304" pitchFamily="18" charset="0"/>
              </a:defRPr>
            </a:lvl2pPr>
            <a:lvl3pPr algn="l" rtl="0">
              <a:defRPr sz="2400">
                <a:solidFill>
                  <a:schemeClr val="tx1"/>
                </a:solidFill>
                <a:latin typeface="Times New Roman" panose="02020603050405020304" pitchFamily="18" charset="0"/>
                <a:cs typeface="Times New Roman" panose="02020603050405020304" pitchFamily="18" charset="0"/>
              </a:defRPr>
            </a:lvl3pPr>
            <a:lvl4pPr algn="l" rtl="0">
              <a:defRPr sz="2400">
                <a:solidFill>
                  <a:schemeClr val="tx1"/>
                </a:solidFill>
                <a:latin typeface="Times New Roman" panose="02020603050405020304" pitchFamily="18" charset="0"/>
                <a:cs typeface="Times New Roman" panose="02020603050405020304" pitchFamily="18" charset="0"/>
              </a:defRPr>
            </a:lvl4pPr>
            <a:lvl5pPr algn="l" rtl="0">
              <a:defRPr sz="2400">
                <a:solidFill>
                  <a:schemeClr val="tx1"/>
                </a:solidFill>
                <a:latin typeface="Times New Roman" panose="02020603050405020304" pitchFamily="18" charset="0"/>
                <a:cs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r>
              <a:rPr lang="en-US" altLang="en-US" sz="4400" dirty="0"/>
              <a:t>How Viruses Attach </a:t>
            </a:r>
            <a:r>
              <a:rPr lang="en-US" altLang="en-US" sz="1600" dirty="0"/>
              <a:t>(continued)</a:t>
            </a:r>
          </a:p>
        </p:txBody>
      </p:sp>
      <p:sp>
        <p:nvSpPr>
          <p:cNvPr id="99333" name="Rectangle 5">
            <a:extLst>
              <a:ext uri="{FF2B5EF4-FFF2-40B4-BE49-F238E27FC236}">
                <a16:creationId xmlns:a16="http://schemas.microsoft.com/office/drawing/2014/main" id="{0E3FD13C-CE2D-D74F-9348-84CD910C2935}"/>
              </a:ext>
            </a:extLst>
          </p:cNvPr>
          <p:cNvSpPr>
            <a:spLocks noChangeArrowheads="1"/>
          </p:cNvSpPr>
          <p:nvPr/>
        </p:nvSpPr>
        <p:spPr bwMode="auto">
          <a:xfrm>
            <a:off x="1175084" y="1503948"/>
            <a:ext cx="7315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lgn="l" rtl="0">
              <a:defRPr sz="2400">
                <a:solidFill>
                  <a:schemeClr val="tx1"/>
                </a:solidFill>
                <a:latin typeface="Times New Roman" panose="02020603050405020304" pitchFamily="18" charset="0"/>
                <a:cs typeface="Times New Roman" panose="02020603050405020304" pitchFamily="18" charset="0"/>
              </a:defRPr>
            </a:lvl1pPr>
            <a:lvl2pPr marL="742950" indent="-285750" algn="l" rtl="0">
              <a:defRPr sz="2400">
                <a:solidFill>
                  <a:schemeClr val="tx1"/>
                </a:solidFill>
                <a:latin typeface="Times New Roman" panose="02020603050405020304" pitchFamily="18" charset="0"/>
                <a:cs typeface="Times New Roman" panose="02020603050405020304" pitchFamily="18" charset="0"/>
              </a:defRPr>
            </a:lvl2pPr>
            <a:lvl3pPr marL="1143000" indent="-228600" algn="l" rtl="0">
              <a:defRPr sz="2400">
                <a:solidFill>
                  <a:schemeClr val="tx1"/>
                </a:solidFill>
                <a:latin typeface="Times New Roman" panose="02020603050405020304" pitchFamily="18" charset="0"/>
                <a:cs typeface="Times New Roman" panose="02020603050405020304" pitchFamily="18" charset="0"/>
              </a:defRPr>
            </a:lvl3pPr>
            <a:lvl4pPr marL="1600200" indent="-228600" algn="l" rtl="0">
              <a:defRPr sz="2400">
                <a:solidFill>
                  <a:schemeClr val="tx1"/>
                </a:solidFill>
                <a:latin typeface="Times New Roman" panose="02020603050405020304" pitchFamily="18" charset="0"/>
                <a:cs typeface="Times New Roman" panose="02020603050405020304" pitchFamily="18" charset="0"/>
              </a:defRPr>
            </a:lvl4pPr>
            <a:lvl5pPr marL="2057400" indent="-228600" algn="l" rtl="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spcBef>
                <a:spcPct val="20000"/>
              </a:spcBef>
              <a:buClr>
                <a:schemeClr val="tx2"/>
              </a:buClr>
              <a:buSzPct val="90000"/>
              <a:buFont typeface="Symbol" pitchFamily="2" charset="2"/>
              <a:buChar char="¨"/>
            </a:pPr>
            <a:r>
              <a:rPr lang="en-US" altLang="en-US" sz="2800" b="1" dirty="0"/>
              <a:t>Viruses that surround a program</a:t>
            </a:r>
            <a:r>
              <a:rPr lang="en-US" altLang="en-US" sz="2800" dirty="0"/>
              <a:t> - </a:t>
            </a:r>
            <a:r>
              <a:rPr lang="en-US" altLang="en-US" dirty="0"/>
              <a:t>Virus code runs the original program but has control before and after its execution.</a:t>
            </a:r>
          </a:p>
        </p:txBody>
      </p:sp>
      <p:sp>
        <p:nvSpPr>
          <p:cNvPr id="99334" name="Rectangle 6">
            <a:extLst>
              <a:ext uri="{FF2B5EF4-FFF2-40B4-BE49-F238E27FC236}">
                <a16:creationId xmlns:a16="http://schemas.microsoft.com/office/drawing/2014/main" id="{4364D1FB-5EA6-9144-8A59-80559FB0CBA0}"/>
              </a:ext>
            </a:extLst>
          </p:cNvPr>
          <p:cNvSpPr>
            <a:spLocks noChangeArrowheads="1"/>
          </p:cNvSpPr>
          <p:nvPr/>
        </p:nvSpPr>
        <p:spPr bwMode="auto">
          <a:xfrm>
            <a:off x="4704098" y="3043824"/>
            <a:ext cx="828675" cy="180657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l" rtl="0" eaLnBrk="0" hangingPunct="0"/>
            <a:r>
              <a:rPr lang="en-US" altLang="en-US" sz="1200">
                <a:latin typeface="Arial" panose="020B0604020202020204" pitchFamily="34" charset="0"/>
              </a:rPr>
              <a:t>Original</a:t>
            </a:r>
          </a:p>
          <a:p>
            <a:pPr algn="l" rtl="0" eaLnBrk="0" hangingPunct="0"/>
            <a:r>
              <a:rPr lang="en-US" altLang="en-US" sz="1200">
                <a:latin typeface="Arial" panose="020B0604020202020204" pitchFamily="34" charset="0"/>
              </a:rPr>
              <a:t>Program</a:t>
            </a:r>
          </a:p>
        </p:txBody>
      </p:sp>
      <p:sp>
        <p:nvSpPr>
          <p:cNvPr id="99335" name="Rectangle 7">
            <a:extLst>
              <a:ext uri="{FF2B5EF4-FFF2-40B4-BE49-F238E27FC236}">
                <a16:creationId xmlns:a16="http://schemas.microsoft.com/office/drawing/2014/main" id="{3CE31FD9-7B9A-9D4F-B83A-BD614B7862FC}"/>
              </a:ext>
            </a:extLst>
          </p:cNvPr>
          <p:cNvSpPr>
            <a:spLocks noChangeArrowheads="1"/>
          </p:cNvSpPr>
          <p:nvPr/>
        </p:nvSpPr>
        <p:spPr bwMode="auto">
          <a:xfrm>
            <a:off x="2319673" y="3481973"/>
            <a:ext cx="860425" cy="5651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l" rtl="0" eaLnBrk="0" hangingPunct="0"/>
            <a:r>
              <a:rPr lang="en-US" altLang="en-US" sz="1200">
                <a:latin typeface="Arial" panose="020B0604020202020204" pitchFamily="34" charset="0"/>
              </a:rPr>
              <a:t>Virus Code</a:t>
            </a:r>
          </a:p>
        </p:txBody>
      </p:sp>
      <p:sp>
        <p:nvSpPr>
          <p:cNvPr id="99336" name="Rectangle 8">
            <a:extLst>
              <a:ext uri="{FF2B5EF4-FFF2-40B4-BE49-F238E27FC236}">
                <a16:creationId xmlns:a16="http://schemas.microsoft.com/office/drawing/2014/main" id="{4609646C-B978-D247-9BE3-06DB6EEB4A2E}"/>
              </a:ext>
            </a:extLst>
          </p:cNvPr>
          <p:cNvSpPr>
            <a:spLocks noChangeArrowheads="1"/>
          </p:cNvSpPr>
          <p:nvPr/>
        </p:nvSpPr>
        <p:spPr bwMode="auto">
          <a:xfrm>
            <a:off x="2721309" y="3889962"/>
            <a:ext cx="171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37" name="Rectangle 9">
            <a:extLst>
              <a:ext uri="{FF2B5EF4-FFF2-40B4-BE49-F238E27FC236}">
                <a16:creationId xmlns:a16="http://schemas.microsoft.com/office/drawing/2014/main" id="{757A8BC4-BDA5-5049-98A0-FCF685166A8C}"/>
              </a:ext>
            </a:extLst>
          </p:cNvPr>
          <p:cNvSpPr>
            <a:spLocks noChangeArrowheads="1"/>
          </p:cNvSpPr>
          <p:nvPr/>
        </p:nvSpPr>
        <p:spPr bwMode="auto">
          <a:xfrm>
            <a:off x="4456447" y="3177173"/>
            <a:ext cx="171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38" name="Rectangle 10">
            <a:extLst>
              <a:ext uri="{FF2B5EF4-FFF2-40B4-BE49-F238E27FC236}">
                <a16:creationId xmlns:a16="http://schemas.microsoft.com/office/drawing/2014/main" id="{4DE6C8EB-C896-3A45-A636-58CC696E0E6D}"/>
              </a:ext>
            </a:extLst>
          </p:cNvPr>
          <p:cNvSpPr>
            <a:spLocks noChangeArrowheads="1"/>
          </p:cNvSpPr>
          <p:nvPr/>
        </p:nvSpPr>
        <p:spPr bwMode="auto">
          <a:xfrm>
            <a:off x="6517022" y="3601037"/>
            <a:ext cx="862012" cy="180657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l" rtl="0" eaLnBrk="0" hangingPunct="0"/>
            <a:r>
              <a:rPr lang="en-US" altLang="en-US" sz="1200">
                <a:latin typeface="Arial" panose="020B0604020202020204" pitchFamily="34" charset="0"/>
              </a:rPr>
              <a:t>Original</a:t>
            </a:r>
          </a:p>
          <a:p>
            <a:pPr algn="l" rtl="0" eaLnBrk="0" hangingPunct="0"/>
            <a:r>
              <a:rPr lang="en-US" altLang="en-US" sz="1200">
                <a:latin typeface="Arial" panose="020B0604020202020204" pitchFamily="34" charset="0"/>
              </a:rPr>
              <a:t>Program</a:t>
            </a:r>
          </a:p>
        </p:txBody>
      </p:sp>
      <p:sp>
        <p:nvSpPr>
          <p:cNvPr id="99339" name="Rectangle 11">
            <a:extLst>
              <a:ext uri="{FF2B5EF4-FFF2-40B4-BE49-F238E27FC236}">
                <a16:creationId xmlns:a16="http://schemas.microsoft.com/office/drawing/2014/main" id="{5D92E583-0C81-2D4F-9C5D-6F6B750272E2}"/>
              </a:ext>
            </a:extLst>
          </p:cNvPr>
          <p:cNvSpPr>
            <a:spLocks noChangeArrowheads="1"/>
          </p:cNvSpPr>
          <p:nvPr/>
        </p:nvSpPr>
        <p:spPr bwMode="auto">
          <a:xfrm>
            <a:off x="6518610" y="3039061"/>
            <a:ext cx="860425" cy="5651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l" rtl="0" eaLnBrk="0" hangingPunct="0"/>
            <a:r>
              <a:rPr lang="en-US" altLang="en-US" sz="1200">
                <a:latin typeface="Arial" panose="020B0604020202020204" pitchFamily="34" charset="0"/>
              </a:rPr>
              <a:t>Virus Code</a:t>
            </a:r>
          </a:p>
          <a:p>
            <a:pPr algn="l" rtl="0" eaLnBrk="0" hangingPunct="0"/>
            <a:r>
              <a:rPr lang="en-US" altLang="en-US" sz="1200">
                <a:latin typeface="Arial" panose="020B0604020202020204" pitchFamily="34" charset="0"/>
              </a:rPr>
              <a:t>Part a</a:t>
            </a:r>
          </a:p>
        </p:txBody>
      </p:sp>
      <p:sp>
        <p:nvSpPr>
          <p:cNvPr id="99340" name="Rectangle 12">
            <a:extLst>
              <a:ext uri="{FF2B5EF4-FFF2-40B4-BE49-F238E27FC236}">
                <a16:creationId xmlns:a16="http://schemas.microsoft.com/office/drawing/2014/main" id="{EF36FEDB-2719-2544-A8B5-C54AFC2629F0}"/>
              </a:ext>
            </a:extLst>
          </p:cNvPr>
          <p:cNvSpPr>
            <a:spLocks noChangeArrowheads="1"/>
          </p:cNvSpPr>
          <p:nvPr/>
        </p:nvSpPr>
        <p:spPr bwMode="auto">
          <a:xfrm>
            <a:off x="6518610" y="5401261"/>
            <a:ext cx="860425" cy="5651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l" rtl="0" eaLnBrk="0" hangingPunct="0"/>
            <a:r>
              <a:rPr lang="en-US" altLang="en-US" sz="1200">
                <a:latin typeface="Arial" panose="020B0604020202020204" pitchFamily="34" charset="0"/>
              </a:rPr>
              <a:t>Virus Code</a:t>
            </a:r>
          </a:p>
          <a:p>
            <a:pPr algn="l" rtl="0" eaLnBrk="0" hangingPunct="0"/>
            <a:r>
              <a:rPr lang="en-US" altLang="en-US" sz="1200">
                <a:latin typeface="Arial" panose="020B0604020202020204" pitchFamily="34" charset="0"/>
              </a:rPr>
              <a:t>Part b</a:t>
            </a:r>
          </a:p>
        </p:txBody>
      </p:sp>
      <p:sp>
        <p:nvSpPr>
          <p:cNvPr id="99341" name="Line 13">
            <a:extLst>
              <a:ext uri="{FF2B5EF4-FFF2-40B4-BE49-F238E27FC236}">
                <a16:creationId xmlns:a16="http://schemas.microsoft.com/office/drawing/2014/main" id="{F3594E19-1000-7244-A3DD-197A70F05F7F}"/>
              </a:ext>
            </a:extLst>
          </p:cNvPr>
          <p:cNvSpPr>
            <a:spLocks noChangeShapeType="1"/>
          </p:cNvSpPr>
          <p:nvPr/>
        </p:nvSpPr>
        <p:spPr bwMode="auto">
          <a:xfrm flipV="1">
            <a:off x="3262648" y="3104148"/>
            <a:ext cx="1349375" cy="5334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42" name="Line 14">
            <a:extLst>
              <a:ext uri="{FF2B5EF4-FFF2-40B4-BE49-F238E27FC236}">
                <a16:creationId xmlns:a16="http://schemas.microsoft.com/office/drawing/2014/main" id="{27D048A6-3C62-D147-AA2B-10F5E630A60B}"/>
              </a:ext>
            </a:extLst>
          </p:cNvPr>
          <p:cNvSpPr>
            <a:spLocks noChangeShapeType="1"/>
          </p:cNvSpPr>
          <p:nvPr/>
        </p:nvSpPr>
        <p:spPr bwMode="auto">
          <a:xfrm>
            <a:off x="3205497" y="3866148"/>
            <a:ext cx="1492250" cy="10668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850037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a:extLst>
              <a:ext uri="{FF2B5EF4-FFF2-40B4-BE49-F238E27FC236}">
                <a16:creationId xmlns:a16="http://schemas.microsoft.com/office/drawing/2014/main" id="{0CB27499-E2BB-B242-8528-4A448391CDCF}"/>
              </a:ext>
            </a:extLst>
          </p:cNvPr>
          <p:cNvSpPr>
            <a:spLocks noChangeArrowheads="1"/>
          </p:cNvSpPr>
          <p:nvPr/>
        </p:nvSpPr>
        <p:spPr bwMode="auto">
          <a:xfrm>
            <a:off x="886326" y="60412"/>
            <a:ext cx="7543800" cy="794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lvl1pPr algn="l" rtl="0">
              <a:defRPr sz="2400">
                <a:solidFill>
                  <a:schemeClr val="tx1"/>
                </a:solidFill>
                <a:latin typeface="Times New Roman" panose="02020603050405020304" pitchFamily="18" charset="0"/>
                <a:cs typeface="Times New Roman" panose="02020603050405020304" pitchFamily="18" charset="0"/>
              </a:defRPr>
            </a:lvl1pPr>
            <a:lvl2pPr algn="l" rtl="0">
              <a:defRPr sz="2400">
                <a:solidFill>
                  <a:schemeClr val="tx1"/>
                </a:solidFill>
                <a:latin typeface="Times New Roman" panose="02020603050405020304" pitchFamily="18" charset="0"/>
                <a:cs typeface="Times New Roman" panose="02020603050405020304" pitchFamily="18" charset="0"/>
              </a:defRPr>
            </a:lvl2pPr>
            <a:lvl3pPr algn="l" rtl="0">
              <a:defRPr sz="2400">
                <a:solidFill>
                  <a:schemeClr val="tx1"/>
                </a:solidFill>
                <a:latin typeface="Times New Roman" panose="02020603050405020304" pitchFamily="18" charset="0"/>
                <a:cs typeface="Times New Roman" panose="02020603050405020304" pitchFamily="18" charset="0"/>
              </a:defRPr>
            </a:lvl3pPr>
            <a:lvl4pPr algn="l" rtl="0">
              <a:defRPr sz="2400">
                <a:solidFill>
                  <a:schemeClr val="tx1"/>
                </a:solidFill>
                <a:latin typeface="Times New Roman" panose="02020603050405020304" pitchFamily="18" charset="0"/>
                <a:cs typeface="Times New Roman" panose="02020603050405020304" pitchFamily="18" charset="0"/>
              </a:defRPr>
            </a:lvl4pPr>
            <a:lvl5pPr algn="l" rtl="0">
              <a:defRPr sz="2400">
                <a:solidFill>
                  <a:schemeClr val="tx1"/>
                </a:solidFill>
                <a:latin typeface="Times New Roman" panose="02020603050405020304" pitchFamily="18" charset="0"/>
                <a:cs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rtl="1"/>
            <a:r>
              <a:rPr lang="en-US" altLang="en-US" sz="4400" dirty="0"/>
              <a:t>How Viruses Attach </a:t>
            </a:r>
            <a:r>
              <a:rPr lang="en-US" altLang="en-US" sz="1600" dirty="0"/>
              <a:t>(continued)</a:t>
            </a:r>
          </a:p>
        </p:txBody>
      </p:sp>
      <p:sp>
        <p:nvSpPr>
          <p:cNvPr id="100357" name="Rectangle 5">
            <a:extLst>
              <a:ext uri="{FF2B5EF4-FFF2-40B4-BE49-F238E27FC236}">
                <a16:creationId xmlns:a16="http://schemas.microsoft.com/office/drawing/2014/main" id="{F58E1D59-C371-8E47-BBDF-F8EBC62B356A}"/>
              </a:ext>
            </a:extLst>
          </p:cNvPr>
          <p:cNvSpPr>
            <a:spLocks noChangeArrowheads="1"/>
          </p:cNvSpPr>
          <p:nvPr/>
        </p:nvSpPr>
        <p:spPr bwMode="auto">
          <a:xfrm>
            <a:off x="886326" y="1632284"/>
            <a:ext cx="7543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lgn="l" rtl="0">
              <a:defRPr sz="2400">
                <a:solidFill>
                  <a:schemeClr val="tx1"/>
                </a:solidFill>
                <a:latin typeface="Times New Roman" panose="02020603050405020304" pitchFamily="18" charset="0"/>
                <a:cs typeface="Times New Roman" panose="02020603050405020304" pitchFamily="18" charset="0"/>
              </a:defRPr>
            </a:lvl1pPr>
            <a:lvl2pPr marL="742950" indent="-285750" algn="l" rtl="0">
              <a:defRPr sz="2400">
                <a:solidFill>
                  <a:schemeClr val="tx1"/>
                </a:solidFill>
                <a:latin typeface="Times New Roman" panose="02020603050405020304" pitchFamily="18" charset="0"/>
                <a:cs typeface="Times New Roman" panose="02020603050405020304" pitchFamily="18" charset="0"/>
              </a:defRPr>
            </a:lvl2pPr>
            <a:lvl3pPr marL="1143000" indent="-228600" algn="l" rtl="0">
              <a:defRPr sz="2400">
                <a:solidFill>
                  <a:schemeClr val="tx1"/>
                </a:solidFill>
                <a:latin typeface="Times New Roman" panose="02020603050405020304" pitchFamily="18" charset="0"/>
                <a:cs typeface="Times New Roman" panose="02020603050405020304" pitchFamily="18" charset="0"/>
              </a:defRPr>
            </a:lvl3pPr>
            <a:lvl4pPr marL="1600200" indent="-228600" algn="l" rtl="0">
              <a:defRPr sz="2400">
                <a:solidFill>
                  <a:schemeClr val="tx1"/>
                </a:solidFill>
                <a:latin typeface="Times New Roman" panose="02020603050405020304" pitchFamily="18" charset="0"/>
                <a:cs typeface="Times New Roman" panose="02020603050405020304" pitchFamily="18" charset="0"/>
              </a:defRPr>
            </a:lvl4pPr>
            <a:lvl5pPr marL="2057400" indent="-228600" algn="l" rtl="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spcBef>
                <a:spcPct val="20000"/>
              </a:spcBef>
              <a:buClr>
                <a:schemeClr val="tx2"/>
              </a:buClr>
              <a:buSzPct val="90000"/>
              <a:buFont typeface="Symbol" pitchFamily="2" charset="2"/>
              <a:buChar char="¨"/>
            </a:pPr>
            <a:r>
              <a:rPr lang="en-US" altLang="en-US" sz="2800" b="1"/>
              <a:t>Integrated Viruses</a:t>
            </a:r>
            <a:r>
              <a:rPr lang="en-US" altLang="en-US" sz="2800"/>
              <a:t> - </a:t>
            </a:r>
            <a:r>
              <a:rPr lang="en-US" altLang="en-US"/>
              <a:t>Virus program replaces some of its target, integrating itself into the original code of the target.</a:t>
            </a:r>
          </a:p>
        </p:txBody>
      </p:sp>
      <p:sp>
        <p:nvSpPr>
          <p:cNvPr id="100358" name="Rectangle 6">
            <a:extLst>
              <a:ext uri="{FF2B5EF4-FFF2-40B4-BE49-F238E27FC236}">
                <a16:creationId xmlns:a16="http://schemas.microsoft.com/office/drawing/2014/main" id="{2D8FE067-FA95-804E-8808-2868AF98D77B}"/>
              </a:ext>
            </a:extLst>
          </p:cNvPr>
          <p:cNvSpPr>
            <a:spLocks noChangeArrowheads="1"/>
          </p:cNvSpPr>
          <p:nvPr/>
        </p:nvSpPr>
        <p:spPr bwMode="auto">
          <a:xfrm>
            <a:off x="2483352" y="3324560"/>
            <a:ext cx="855663" cy="180657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59" name="Rectangle 7">
            <a:extLst>
              <a:ext uri="{FF2B5EF4-FFF2-40B4-BE49-F238E27FC236}">
                <a16:creationId xmlns:a16="http://schemas.microsoft.com/office/drawing/2014/main" id="{56EC5C46-8FF8-3343-A824-3E6459396793}"/>
              </a:ext>
            </a:extLst>
          </p:cNvPr>
          <p:cNvSpPr>
            <a:spLocks noChangeArrowheads="1"/>
          </p:cNvSpPr>
          <p:nvPr/>
        </p:nvSpPr>
        <p:spPr bwMode="auto">
          <a:xfrm>
            <a:off x="4289927" y="3305509"/>
            <a:ext cx="887413" cy="5651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60" name="Rectangle 8">
            <a:extLst>
              <a:ext uri="{FF2B5EF4-FFF2-40B4-BE49-F238E27FC236}">
                <a16:creationId xmlns:a16="http://schemas.microsoft.com/office/drawing/2014/main" id="{F42877A6-A851-3C41-9128-03E3B9B9D17F}"/>
              </a:ext>
            </a:extLst>
          </p:cNvPr>
          <p:cNvSpPr>
            <a:spLocks noChangeArrowheads="1"/>
          </p:cNvSpPr>
          <p:nvPr/>
        </p:nvSpPr>
        <p:spPr bwMode="auto">
          <a:xfrm>
            <a:off x="3643815" y="3405522"/>
            <a:ext cx="320601"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rtl="0" eaLnBrk="0" hangingPunct="0"/>
            <a:r>
              <a:rPr lang="en-US" altLang="en-US">
                <a:latin typeface="Arial" panose="020B0604020202020204" pitchFamily="34" charset="0"/>
              </a:rPr>
              <a:t>+</a:t>
            </a:r>
          </a:p>
        </p:txBody>
      </p:sp>
      <p:sp>
        <p:nvSpPr>
          <p:cNvPr id="100361" name="Rectangle 9">
            <a:extLst>
              <a:ext uri="{FF2B5EF4-FFF2-40B4-BE49-F238E27FC236}">
                <a16:creationId xmlns:a16="http://schemas.microsoft.com/office/drawing/2014/main" id="{02DF4D3B-9708-7742-A4F4-692E21062597}"/>
              </a:ext>
            </a:extLst>
          </p:cNvPr>
          <p:cNvSpPr>
            <a:spLocks noChangeArrowheads="1"/>
          </p:cNvSpPr>
          <p:nvPr/>
        </p:nvSpPr>
        <p:spPr bwMode="auto">
          <a:xfrm>
            <a:off x="5464677" y="3456322"/>
            <a:ext cx="320601"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rtl="0" eaLnBrk="0" hangingPunct="0"/>
            <a:r>
              <a:rPr lang="en-US" altLang="en-US">
                <a:latin typeface="Arial" panose="020B0604020202020204" pitchFamily="34" charset="0"/>
              </a:rPr>
              <a:t>=</a:t>
            </a:r>
          </a:p>
        </p:txBody>
      </p:sp>
      <p:sp>
        <p:nvSpPr>
          <p:cNvPr id="100362" name="Rectangle 10">
            <a:extLst>
              <a:ext uri="{FF2B5EF4-FFF2-40B4-BE49-F238E27FC236}">
                <a16:creationId xmlns:a16="http://schemas.microsoft.com/office/drawing/2014/main" id="{08892F85-8C19-C54D-9347-FFB52F01393E}"/>
              </a:ext>
            </a:extLst>
          </p:cNvPr>
          <p:cNvSpPr>
            <a:spLocks noChangeArrowheads="1"/>
          </p:cNvSpPr>
          <p:nvPr/>
        </p:nvSpPr>
        <p:spPr bwMode="auto">
          <a:xfrm>
            <a:off x="2559552" y="4170698"/>
            <a:ext cx="774251"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rtl="0" eaLnBrk="0" hangingPunct="0"/>
            <a:r>
              <a:rPr lang="en-US" altLang="en-US" sz="1200">
                <a:latin typeface="Arial" panose="020B0604020202020204" pitchFamily="34" charset="0"/>
              </a:rPr>
              <a:t>Original</a:t>
            </a:r>
          </a:p>
          <a:p>
            <a:pPr algn="l" rtl="0" eaLnBrk="0" hangingPunct="0"/>
            <a:r>
              <a:rPr lang="en-US" altLang="en-US" sz="1200">
                <a:latin typeface="Arial" panose="020B0604020202020204" pitchFamily="34" charset="0"/>
              </a:rPr>
              <a:t>Program</a:t>
            </a:r>
          </a:p>
        </p:txBody>
      </p:sp>
      <p:sp>
        <p:nvSpPr>
          <p:cNvPr id="100363" name="Rectangle 11">
            <a:extLst>
              <a:ext uri="{FF2B5EF4-FFF2-40B4-BE49-F238E27FC236}">
                <a16:creationId xmlns:a16="http://schemas.microsoft.com/office/drawing/2014/main" id="{43E8D27B-3E11-6645-8B60-CEEFE23B34DC}"/>
              </a:ext>
            </a:extLst>
          </p:cNvPr>
          <p:cNvSpPr>
            <a:spLocks noChangeArrowheads="1"/>
          </p:cNvSpPr>
          <p:nvPr/>
        </p:nvSpPr>
        <p:spPr bwMode="auto">
          <a:xfrm>
            <a:off x="4310564" y="3457910"/>
            <a:ext cx="941412"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rtl="0" eaLnBrk="0" hangingPunct="0"/>
            <a:r>
              <a:rPr lang="en-US" altLang="en-US" sz="1200">
                <a:latin typeface="Arial" panose="020B0604020202020204" pitchFamily="34" charset="0"/>
              </a:rPr>
              <a:t>Virus Code</a:t>
            </a:r>
          </a:p>
        </p:txBody>
      </p:sp>
      <p:sp>
        <p:nvSpPr>
          <p:cNvPr id="100364" name="Rectangle 12">
            <a:extLst>
              <a:ext uri="{FF2B5EF4-FFF2-40B4-BE49-F238E27FC236}">
                <a16:creationId xmlns:a16="http://schemas.microsoft.com/office/drawing/2014/main" id="{32F841F6-6B1D-784C-8481-B3B944179CEA}"/>
              </a:ext>
            </a:extLst>
          </p:cNvPr>
          <p:cNvSpPr>
            <a:spLocks noChangeArrowheads="1"/>
          </p:cNvSpPr>
          <p:nvPr/>
        </p:nvSpPr>
        <p:spPr bwMode="auto">
          <a:xfrm>
            <a:off x="6279064" y="3881772"/>
            <a:ext cx="887412" cy="109696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rtl="0" eaLnBrk="0" hangingPunct="0"/>
            <a:r>
              <a:rPr lang="en-US" altLang="en-US" sz="1200">
                <a:latin typeface="Arial" panose="020B0604020202020204" pitchFamily="34" charset="0"/>
              </a:rPr>
              <a:t>Modified</a:t>
            </a:r>
          </a:p>
          <a:p>
            <a:pPr algn="ctr" rtl="0" eaLnBrk="0" hangingPunct="0"/>
            <a:r>
              <a:rPr lang="en-US" altLang="en-US" sz="1200">
                <a:latin typeface="Arial" panose="020B0604020202020204" pitchFamily="34" charset="0"/>
              </a:rPr>
              <a:t>Program</a:t>
            </a:r>
          </a:p>
        </p:txBody>
      </p:sp>
      <p:sp>
        <p:nvSpPr>
          <p:cNvPr id="100365" name="Rectangle 13">
            <a:extLst>
              <a:ext uri="{FF2B5EF4-FFF2-40B4-BE49-F238E27FC236}">
                <a16:creationId xmlns:a16="http://schemas.microsoft.com/office/drawing/2014/main" id="{54E1B6C8-8BC8-CD46-99E3-346216682A71}"/>
              </a:ext>
            </a:extLst>
          </p:cNvPr>
          <p:cNvSpPr>
            <a:spLocks noChangeArrowheads="1"/>
          </p:cNvSpPr>
          <p:nvPr/>
        </p:nvSpPr>
        <p:spPr bwMode="auto">
          <a:xfrm>
            <a:off x="6279064" y="3238834"/>
            <a:ext cx="887412" cy="4445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66" name="Rectangle 14">
            <a:extLst>
              <a:ext uri="{FF2B5EF4-FFF2-40B4-BE49-F238E27FC236}">
                <a16:creationId xmlns:a16="http://schemas.microsoft.com/office/drawing/2014/main" id="{5880544D-CE53-2C4D-B1A7-FD530BE86E63}"/>
              </a:ext>
            </a:extLst>
          </p:cNvPr>
          <p:cNvSpPr>
            <a:spLocks noChangeArrowheads="1"/>
          </p:cNvSpPr>
          <p:nvPr/>
        </p:nvSpPr>
        <p:spPr bwMode="auto">
          <a:xfrm>
            <a:off x="6279064" y="5220034"/>
            <a:ext cx="887412" cy="3683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67" name="Rectangle 15">
            <a:extLst>
              <a:ext uri="{FF2B5EF4-FFF2-40B4-BE49-F238E27FC236}">
                <a16:creationId xmlns:a16="http://schemas.microsoft.com/office/drawing/2014/main" id="{3BAB8AC3-928E-4C49-8CB2-97EE0B09F4AF}"/>
              </a:ext>
            </a:extLst>
          </p:cNvPr>
          <p:cNvSpPr>
            <a:spLocks noChangeArrowheads="1"/>
          </p:cNvSpPr>
          <p:nvPr/>
        </p:nvSpPr>
        <p:spPr bwMode="auto">
          <a:xfrm>
            <a:off x="6279064" y="3696034"/>
            <a:ext cx="887412" cy="215900"/>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68" name="Rectangle 16">
            <a:extLst>
              <a:ext uri="{FF2B5EF4-FFF2-40B4-BE49-F238E27FC236}">
                <a16:creationId xmlns:a16="http://schemas.microsoft.com/office/drawing/2014/main" id="{60401142-91A1-5A41-AF99-E57C324ED55B}"/>
              </a:ext>
            </a:extLst>
          </p:cNvPr>
          <p:cNvSpPr>
            <a:spLocks noChangeArrowheads="1"/>
          </p:cNvSpPr>
          <p:nvPr/>
        </p:nvSpPr>
        <p:spPr bwMode="auto">
          <a:xfrm>
            <a:off x="6279064" y="4991434"/>
            <a:ext cx="887412" cy="215900"/>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585389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79441CA7-A6D1-4F40-B3F9-2E1167DE000F}"/>
              </a:ext>
            </a:extLst>
          </p:cNvPr>
          <p:cNvSpPr>
            <a:spLocks noGrp="1" noChangeArrowheads="1"/>
          </p:cNvSpPr>
          <p:nvPr>
            <p:ph type="title"/>
          </p:nvPr>
        </p:nvSpPr>
        <p:spPr>
          <a:xfrm>
            <a:off x="838200" y="0"/>
            <a:ext cx="10515600" cy="958349"/>
          </a:xfrm>
        </p:spPr>
        <p:txBody>
          <a:bodyPr/>
          <a:lstStyle/>
          <a:p>
            <a:r>
              <a:rPr lang="en-US" altLang="en-US" dirty="0"/>
              <a:t>How Viruses Attach </a:t>
            </a:r>
            <a:r>
              <a:rPr lang="en-US" altLang="en-US" sz="1600" dirty="0"/>
              <a:t>(continued)</a:t>
            </a:r>
          </a:p>
        </p:txBody>
      </p:sp>
      <p:sp>
        <p:nvSpPr>
          <p:cNvPr id="101379" name="Rectangle 3">
            <a:extLst>
              <a:ext uri="{FF2B5EF4-FFF2-40B4-BE49-F238E27FC236}">
                <a16:creationId xmlns:a16="http://schemas.microsoft.com/office/drawing/2014/main" id="{C62D2EF5-7164-0244-A7C5-1D6F270941B9}"/>
              </a:ext>
            </a:extLst>
          </p:cNvPr>
          <p:cNvSpPr>
            <a:spLocks noGrp="1" noChangeArrowheads="1"/>
          </p:cNvSpPr>
          <p:nvPr>
            <p:ph type="body" idx="1"/>
          </p:nvPr>
        </p:nvSpPr>
        <p:spPr/>
        <p:txBody>
          <a:bodyPr/>
          <a:lstStyle/>
          <a:p>
            <a:pPr algn="l" rtl="0"/>
            <a:r>
              <a:rPr lang="en-US" altLang="en-US" b="1"/>
              <a:t>Viruses That Replace a Program</a:t>
            </a:r>
            <a:r>
              <a:rPr lang="en-US" altLang="en-US"/>
              <a:t> - </a:t>
            </a:r>
            <a:r>
              <a:rPr lang="en-US" altLang="en-US" sz="2400"/>
              <a:t>Virus code replaces the target, either mimicking the effect of the target or ignoring the expected effect of the target and performing only the virus effect.</a:t>
            </a:r>
          </a:p>
          <a:p>
            <a:pPr algn="l" rtl="0"/>
            <a:endParaRPr lang="en-US" altLang="en-US"/>
          </a:p>
        </p:txBody>
      </p:sp>
    </p:spTree>
    <p:extLst>
      <p:ext uri="{BB962C8B-B14F-4D97-AF65-F5344CB8AC3E}">
        <p14:creationId xmlns:p14="http://schemas.microsoft.com/office/powerpoint/2010/main" val="2757299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0ED601E6-5320-5A47-BB44-DC065B7A13B6}"/>
              </a:ext>
            </a:extLst>
          </p:cNvPr>
          <p:cNvSpPr>
            <a:spLocks noGrp="1" noChangeArrowheads="1"/>
          </p:cNvSpPr>
          <p:nvPr>
            <p:ph type="title"/>
          </p:nvPr>
        </p:nvSpPr>
        <p:spPr>
          <a:xfrm>
            <a:off x="838200" y="95658"/>
            <a:ext cx="10515600" cy="865632"/>
          </a:xfrm>
        </p:spPr>
        <p:txBody>
          <a:bodyPr/>
          <a:lstStyle/>
          <a:p>
            <a:r>
              <a:rPr lang="en-US" altLang="en-US" dirty="0"/>
              <a:t>How Viruses gain control </a:t>
            </a:r>
            <a:r>
              <a:rPr lang="en-US" altLang="en-US" sz="1600" dirty="0"/>
              <a:t>(Continued)</a:t>
            </a:r>
          </a:p>
        </p:txBody>
      </p:sp>
      <p:sp>
        <p:nvSpPr>
          <p:cNvPr id="124931" name="Rectangle 3">
            <a:extLst>
              <a:ext uri="{FF2B5EF4-FFF2-40B4-BE49-F238E27FC236}">
                <a16:creationId xmlns:a16="http://schemas.microsoft.com/office/drawing/2014/main" id="{37079082-A2FE-164C-A816-21BEADC73483}"/>
              </a:ext>
            </a:extLst>
          </p:cNvPr>
          <p:cNvSpPr>
            <a:spLocks noGrp="1" noChangeArrowheads="1"/>
          </p:cNvSpPr>
          <p:nvPr>
            <p:ph type="body" idx="1"/>
          </p:nvPr>
        </p:nvSpPr>
        <p:spPr/>
        <p:txBody>
          <a:bodyPr/>
          <a:lstStyle/>
          <a:p>
            <a:pPr algn="l" rtl="0"/>
            <a:r>
              <a:rPr lang="en-US" altLang="en-US"/>
              <a:t>Virus changes the pointers in the file table so that V is located instead of T whenever T is accessed though the file system.</a:t>
            </a:r>
          </a:p>
          <a:p>
            <a:pPr algn="l" rtl="0"/>
            <a:endParaRPr lang="en-US" altLang="en-US"/>
          </a:p>
        </p:txBody>
      </p:sp>
      <p:sp>
        <p:nvSpPr>
          <p:cNvPr id="124932" name="Rectangle 4">
            <a:extLst>
              <a:ext uri="{FF2B5EF4-FFF2-40B4-BE49-F238E27FC236}">
                <a16:creationId xmlns:a16="http://schemas.microsoft.com/office/drawing/2014/main" id="{4BBED1E6-D16B-B54E-A6F2-61301F8B2C83}"/>
              </a:ext>
            </a:extLst>
          </p:cNvPr>
          <p:cNvSpPr>
            <a:spLocks noChangeArrowheads="1"/>
          </p:cNvSpPr>
          <p:nvPr/>
        </p:nvSpPr>
        <p:spPr bwMode="auto">
          <a:xfrm>
            <a:off x="2782888" y="3810000"/>
            <a:ext cx="825500" cy="10541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33" name="Rectangle 5">
            <a:extLst>
              <a:ext uri="{FF2B5EF4-FFF2-40B4-BE49-F238E27FC236}">
                <a16:creationId xmlns:a16="http://schemas.microsoft.com/office/drawing/2014/main" id="{EBB6FEEE-B60F-4C40-ABA7-814AA545F4E0}"/>
              </a:ext>
            </a:extLst>
          </p:cNvPr>
          <p:cNvSpPr>
            <a:spLocks noChangeArrowheads="1"/>
          </p:cNvSpPr>
          <p:nvPr/>
        </p:nvSpPr>
        <p:spPr bwMode="auto">
          <a:xfrm>
            <a:off x="2782888" y="4876800"/>
            <a:ext cx="825500" cy="2159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34" name="Rectangle 6">
            <a:extLst>
              <a:ext uri="{FF2B5EF4-FFF2-40B4-BE49-F238E27FC236}">
                <a16:creationId xmlns:a16="http://schemas.microsoft.com/office/drawing/2014/main" id="{91D4B2D7-89DD-C045-8067-81B1BDB2E502}"/>
              </a:ext>
            </a:extLst>
          </p:cNvPr>
          <p:cNvSpPr>
            <a:spLocks noChangeArrowheads="1"/>
          </p:cNvSpPr>
          <p:nvPr/>
        </p:nvSpPr>
        <p:spPr bwMode="auto">
          <a:xfrm>
            <a:off x="2782888" y="5105400"/>
            <a:ext cx="825500" cy="5969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35" name="Rectangle 7">
            <a:extLst>
              <a:ext uri="{FF2B5EF4-FFF2-40B4-BE49-F238E27FC236}">
                <a16:creationId xmlns:a16="http://schemas.microsoft.com/office/drawing/2014/main" id="{F49CC3D9-7891-5D49-B08D-7C5CBE7C37C1}"/>
              </a:ext>
            </a:extLst>
          </p:cNvPr>
          <p:cNvSpPr>
            <a:spLocks noChangeArrowheads="1"/>
          </p:cNvSpPr>
          <p:nvPr/>
        </p:nvSpPr>
        <p:spPr bwMode="auto">
          <a:xfrm>
            <a:off x="3065463" y="4840289"/>
            <a:ext cx="280526"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rtl="0" eaLnBrk="0" hangingPunct="0"/>
            <a:r>
              <a:rPr lang="en-US" altLang="en-US" sz="1200">
                <a:latin typeface="Arial" panose="020B0604020202020204" pitchFamily="34" charset="0"/>
              </a:rPr>
              <a:t>T</a:t>
            </a:r>
          </a:p>
        </p:txBody>
      </p:sp>
      <p:sp>
        <p:nvSpPr>
          <p:cNvPr id="124936" name="Line 8">
            <a:extLst>
              <a:ext uri="{FF2B5EF4-FFF2-40B4-BE49-F238E27FC236}">
                <a16:creationId xmlns:a16="http://schemas.microsoft.com/office/drawing/2014/main" id="{D64B53AA-196E-AF48-82FC-AD11B13280FF}"/>
              </a:ext>
            </a:extLst>
          </p:cNvPr>
          <p:cNvSpPr>
            <a:spLocks noChangeShapeType="1"/>
          </p:cNvSpPr>
          <p:nvPr/>
        </p:nvSpPr>
        <p:spPr bwMode="auto">
          <a:xfrm flipV="1">
            <a:off x="3309938" y="4870450"/>
            <a:ext cx="1371600" cy="1524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37" name="Rectangle 9">
            <a:extLst>
              <a:ext uri="{FF2B5EF4-FFF2-40B4-BE49-F238E27FC236}">
                <a16:creationId xmlns:a16="http://schemas.microsoft.com/office/drawing/2014/main" id="{76E9FDDA-A6EB-D048-918A-8A85D88CC65A}"/>
              </a:ext>
            </a:extLst>
          </p:cNvPr>
          <p:cNvSpPr>
            <a:spLocks noChangeArrowheads="1"/>
          </p:cNvSpPr>
          <p:nvPr/>
        </p:nvSpPr>
        <p:spPr bwMode="auto">
          <a:xfrm>
            <a:off x="2776538" y="3346451"/>
            <a:ext cx="144780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rtl="0" eaLnBrk="0" hangingPunct="0"/>
            <a:r>
              <a:rPr lang="en-US" altLang="en-US" sz="1200">
                <a:latin typeface="Arial" panose="020B0604020202020204" pitchFamily="34" charset="0"/>
              </a:rPr>
              <a:t>File</a:t>
            </a:r>
          </a:p>
          <a:p>
            <a:pPr algn="l" rtl="0" eaLnBrk="0" hangingPunct="0"/>
            <a:r>
              <a:rPr lang="en-US" altLang="en-US" sz="1200">
                <a:latin typeface="Arial" panose="020B0604020202020204" pitchFamily="34" charset="0"/>
              </a:rPr>
              <a:t>Directory</a:t>
            </a:r>
          </a:p>
        </p:txBody>
      </p:sp>
      <p:sp>
        <p:nvSpPr>
          <p:cNvPr id="124938" name="Rectangle 10">
            <a:extLst>
              <a:ext uri="{FF2B5EF4-FFF2-40B4-BE49-F238E27FC236}">
                <a16:creationId xmlns:a16="http://schemas.microsoft.com/office/drawing/2014/main" id="{6AB8DCE5-0618-254D-B56A-13D8A26CBCE7}"/>
              </a:ext>
            </a:extLst>
          </p:cNvPr>
          <p:cNvSpPr>
            <a:spLocks noChangeArrowheads="1"/>
          </p:cNvSpPr>
          <p:nvPr/>
        </p:nvSpPr>
        <p:spPr bwMode="auto">
          <a:xfrm>
            <a:off x="6592888" y="3810000"/>
            <a:ext cx="825500" cy="10541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39" name="Rectangle 11">
            <a:extLst>
              <a:ext uri="{FF2B5EF4-FFF2-40B4-BE49-F238E27FC236}">
                <a16:creationId xmlns:a16="http://schemas.microsoft.com/office/drawing/2014/main" id="{A955FE6C-BC33-F64C-92FB-89A5E667F671}"/>
              </a:ext>
            </a:extLst>
          </p:cNvPr>
          <p:cNvSpPr>
            <a:spLocks noChangeArrowheads="1"/>
          </p:cNvSpPr>
          <p:nvPr/>
        </p:nvSpPr>
        <p:spPr bwMode="auto">
          <a:xfrm>
            <a:off x="6592888" y="4876800"/>
            <a:ext cx="825500" cy="2159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40" name="Rectangle 12">
            <a:extLst>
              <a:ext uri="{FF2B5EF4-FFF2-40B4-BE49-F238E27FC236}">
                <a16:creationId xmlns:a16="http://schemas.microsoft.com/office/drawing/2014/main" id="{73C3C546-1756-A04C-82B0-D977D96E4DA1}"/>
              </a:ext>
            </a:extLst>
          </p:cNvPr>
          <p:cNvSpPr>
            <a:spLocks noChangeArrowheads="1"/>
          </p:cNvSpPr>
          <p:nvPr/>
        </p:nvSpPr>
        <p:spPr bwMode="auto">
          <a:xfrm>
            <a:off x="6592888" y="5105400"/>
            <a:ext cx="825500" cy="5969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41" name="Rectangle 13">
            <a:extLst>
              <a:ext uri="{FF2B5EF4-FFF2-40B4-BE49-F238E27FC236}">
                <a16:creationId xmlns:a16="http://schemas.microsoft.com/office/drawing/2014/main" id="{C7436188-2F9A-BE43-9892-46A2E05D7C1C}"/>
              </a:ext>
            </a:extLst>
          </p:cNvPr>
          <p:cNvSpPr>
            <a:spLocks noChangeArrowheads="1"/>
          </p:cNvSpPr>
          <p:nvPr/>
        </p:nvSpPr>
        <p:spPr bwMode="auto">
          <a:xfrm>
            <a:off x="6875463" y="4840289"/>
            <a:ext cx="277812"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rtl="0" eaLnBrk="0" hangingPunct="0"/>
            <a:r>
              <a:rPr lang="en-US" altLang="en-US" sz="1200">
                <a:latin typeface="Arial" panose="020B0604020202020204" pitchFamily="34" charset="0"/>
              </a:rPr>
              <a:t>T</a:t>
            </a:r>
          </a:p>
        </p:txBody>
      </p:sp>
      <p:sp>
        <p:nvSpPr>
          <p:cNvPr id="124942" name="Rectangle 14">
            <a:extLst>
              <a:ext uri="{FF2B5EF4-FFF2-40B4-BE49-F238E27FC236}">
                <a16:creationId xmlns:a16="http://schemas.microsoft.com/office/drawing/2014/main" id="{11AEC3A9-2A0B-0A46-BC12-6A9499459DCA}"/>
              </a:ext>
            </a:extLst>
          </p:cNvPr>
          <p:cNvSpPr>
            <a:spLocks noChangeArrowheads="1"/>
          </p:cNvSpPr>
          <p:nvPr/>
        </p:nvSpPr>
        <p:spPr bwMode="auto">
          <a:xfrm>
            <a:off x="6586538" y="3270251"/>
            <a:ext cx="160020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rtl="0" eaLnBrk="0" hangingPunct="0"/>
            <a:r>
              <a:rPr lang="en-US" altLang="en-US" sz="1200">
                <a:latin typeface="Arial" panose="020B0604020202020204" pitchFamily="34" charset="0"/>
              </a:rPr>
              <a:t>File</a:t>
            </a:r>
          </a:p>
          <a:p>
            <a:pPr algn="l" rtl="0" eaLnBrk="0" hangingPunct="0"/>
            <a:r>
              <a:rPr lang="en-US" altLang="en-US" sz="1200">
                <a:latin typeface="Arial" panose="020B0604020202020204" pitchFamily="34" charset="0"/>
              </a:rPr>
              <a:t>Directory</a:t>
            </a:r>
          </a:p>
        </p:txBody>
      </p:sp>
      <p:sp>
        <p:nvSpPr>
          <p:cNvPr id="124943" name="Line 15">
            <a:extLst>
              <a:ext uri="{FF2B5EF4-FFF2-40B4-BE49-F238E27FC236}">
                <a16:creationId xmlns:a16="http://schemas.microsoft.com/office/drawing/2014/main" id="{ED3084D4-0270-3842-84BC-3231C143B42B}"/>
              </a:ext>
            </a:extLst>
          </p:cNvPr>
          <p:cNvSpPr>
            <a:spLocks noChangeShapeType="1"/>
          </p:cNvSpPr>
          <p:nvPr/>
        </p:nvSpPr>
        <p:spPr bwMode="auto">
          <a:xfrm>
            <a:off x="7196138" y="4946650"/>
            <a:ext cx="914400" cy="762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44" name="Line 16">
            <a:extLst>
              <a:ext uri="{FF2B5EF4-FFF2-40B4-BE49-F238E27FC236}">
                <a16:creationId xmlns:a16="http://schemas.microsoft.com/office/drawing/2014/main" id="{16F40B08-975E-1247-A3EC-55D5F727AE07}"/>
              </a:ext>
            </a:extLst>
          </p:cNvPr>
          <p:cNvSpPr>
            <a:spLocks noChangeShapeType="1"/>
          </p:cNvSpPr>
          <p:nvPr/>
        </p:nvSpPr>
        <p:spPr bwMode="auto">
          <a:xfrm>
            <a:off x="8110538" y="5708650"/>
            <a:ext cx="838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45" name="Rectangle 17">
            <a:extLst>
              <a:ext uri="{FF2B5EF4-FFF2-40B4-BE49-F238E27FC236}">
                <a16:creationId xmlns:a16="http://schemas.microsoft.com/office/drawing/2014/main" id="{3ABD331D-7AAB-9F41-85E4-D778E7DEB5CD}"/>
              </a:ext>
            </a:extLst>
          </p:cNvPr>
          <p:cNvSpPr>
            <a:spLocks noChangeArrowheads="1"/>
          </p:cNvSpPr>
          <p:nvPr/>
        </p:nvSpPr>
        <p:spPr bwMode="auto">
          <a:xfrm>
            <a:off x="8707438" y="3101975"/>
            <a:ext cx="1244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rtl="0" eaLnBrk="0" hangingPunct="0"/>
            <a:r>
              <a:rPr lang="en-US" altLang="en-US">
                <a:latin typeface="Arial" panose="020B0604020202020204" pitchFamily="34" charset="0"/>
              </a:rPr>
              <a:t>T = Target</a:t>
            </a:r>
          </a:p>
          <a:p>
            <a:pPr algn="l" rtl="0" eaLnBrk="0" hangingPunct="0"/>
            <a:r>
              <a:rPr lang="en-US" altLang="en-US">
                <a:latin typeface="Arial" panose="020B0604020202020204" pitchFamily="34" charset="0"/>
              </a:rPr>
              <a:t>V = Virus</a:t>
            </a:r>
          </a:p>
        </p:txBody>
      </p:sp>
      <p:sp>
        <p:nvSpPr>
          <p:cNvPr id="124946" name="Oval 18">
            <a:extLst>
              <a:ext uri="{FF2B5EF4-FFF2-40B4-BE49-F238E27FC236}">
                <a16:creationId xmlns:a16="http://schemas.microsoft.com/office/drawing/2014/main" id="{1F2DEC2C-47B5-C542-A513-3A9717816172}"/>
              </a:ext>
            </a:extLst>
          </p:cNvPr>
          <p:cNvSpPr>
            <a:spLocks noChangeArrowheads="1"/>
          </p:cNvSpPr>
          <p:nvPr/>
        </p:nvSpPr>
        <p:spPr bwMode="auto">
          <a:xfrm>
            <a:off x="4687888" y="4114800"/>
            <a:ext cx="1206500" cy="12827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47" name="Oval 19">
            <a:extLst>
              <a:ext uri="{FF2B5EF4-FFF2-40B4-BE49-F238E27FC236}">
                <a16:creationId xmlns:a16="http://schemas.microsoft.com/office/drawing/2014/main" id="{84BE871B-1B22-D64E-AC02-7E2566BBF541}"/>
              </a:ext>
            </a:extLst>
          </p:cNvPr>
          <p:cNvSpPr>
            <a:spLocks noChangeArrowheads="1"/>
          </p:cNvSpPr>
          <p:nvPr/>
        </p:nvSpPr>
        <p:spPr bwMode="auto">
          <a:xfrm>
            <a:off x="4840288" y="4267200"/>
            <a:ext cx="901700" cy="9779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48" name="Oval 20">
            <a:extLst>
              <a:ext uri="{FF2B5EF4-FFF2-40B4-BE49-F238E27FC236}">
                <a16:creationId xmlns:a16="http://schemas.microsoft.com/office/drawing/2014/main" id="{6C768263-4EB7-4144-927C-87C9FD5899E5}"/>
              </a:ext>
            </a:extLst>
          </p:cNvPr>
          <p:cNvSpPr>
            <a:spLocks noChangeArrowheads="1"/>
          </p:cNvSpPr>
          <p:nvPr/>
        </p:nvSpPr>
        <p:spPr bwMode="auto">
          <a:xfrm>
            <a:off x="4992688" y="4419600"/>
            <a:ext cx="596900" cy="6731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49" name="Oval 21">
            <a:extLst>
              <a:ext uri="{FF2B5EF4-FFF2-40B4-BE49-F238E27FC236}">
                <a16:creationId xmlns:a16="http://schemas.microsoft.com/office/drawing/2014/main" id="{F5B3AC9F-04B6-D94B-8813-CD36DAB9DCD0}"/>
              </a:ext>
            </a:extLst>
          </p:cNvPr>
          <p:cNvSpPr>
            <a:spLocks noChangeArrowheads="1"/>
          </p:cNvSpPr>
          <p:nvPr/>
        </p:nvSpPr>
        <p:spPr bwMode="auto">
          <a:xfrm>
            <a:off x="5145088" y="4572000"/>
            <a:ext cx="292100" cy="3683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50" name="Line 22">
            <a:extLst>
              <a:ext uri="{FF2B5EF4-FFF2-40B4-BE49-F238E27FC236}">
                <a16:creationId xmlns:a16="http://schemas.microsoft.com/office/drawing/2014/main" id="{242EDBC6-D5E4-2A46-8A8F-FFD2D8CF8B17}"/>
              </a:ext>
            </a:extLst>
          </p:cNvPr>
          <p:cNvSpPr>
            <a:spLocks noChangeShapeType="1"/>
          </p:cNvSpPr>
          <p:nvPr/>
        </p:nvSpPr>
        <p:spPr bwMode="auto">
          <a:xfrm flipH="1" flipV="1">
            <a:off x="4681538" y="4718050"/>
            <a:ext cx="152400" cy="76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51" name="Rectangle 23">
            <a:extLst>
              <a:ext uri="{FF2B5EF4-FFF2-40B4-BE49-F238E27FC236}">
                <a16:creationId xmlns:a16="http://schemas.microsoft.com/office/drawing/2014/main" id="{32C662C7-C858-4640-AF6B-F02A56C45631}"/>
              </a:ext>
            </a:extLst>
          </p:cNvPr>
          <p:cNvSpPr>
            <a:spLocks noChangeArrowheads="1"/>
          </p:cNvSpPr>
          <p:nvPr/>
        </p:nvSpPr>
        <p:spPr bwMode="auto">
          <a:xfrm>
            <a:off x="4665663" y="4840289"/>
            <a:ext cx="280526"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rtl="0" eaLnBrk="0" hangingPunct="0"/>
            <a:r>
              <a:rPr lang="en-US" altLang="en-US" sz="1200">
                <a:latin typeface="Arial" panose="020B0604020202020204" pitchFamily="34" charset="0"/>
              </a:rPr>
              <a:t>T</a:t>
            </a:r>
          </a:p>
        </p:txBody>
      </p:sp>
      <p:sp>
        <p:nvSpPr>
          <p:cNvPr id="124952" name="Rectangle 24">
            <a:extLst>
              <a:ext uri="{FF2B5EF4-FFF2-40B4-BE49-F238E27FC236}">
                <a16:creationId xmlns:a16="http://schemas.microsoft.com/office/drawing/2014/main" id="{99DB5AB1-1E98-B445-9EB1-77E937D49BC1}"/>
              </a:ext>
            </a:extLst>
          </p:cNvPr>
          <p:cNvSpPr>
            <a:spLocks noChangeArrowheads="1"/>
          </p:cNvSpPr>
          <p:nvPr/>
        </p:nvSpPr>
        <p:spPr bwMode="auto">
          <a:xfrm>
            <a:off x="5503863" y="4718051"/>
            <a:ext cx="285750"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rtl="0" eaLnBrk="0" hangingPunct="0"/>
            <a:r>
              <a:rPr lang="en-US" altLang="en-US" sz="1200">
                <a:latin typeface="Arial" panose="020B0604020202020204" pitchFamily="34" charset="0"/>
              </a:rPr>
              <a:t>V</a:t>
            </a:r>
          </a:p>
        </p:txBody>
      </p:sp>
      <p:sp>
        <p:nvSpPr>
          <p:cNvPr id="124953" name="Line 25">
            <a:extLst>
              <a:ext uri="{FF2B5EF4-FFF2-40B4-BE49-F238E27FC236}">
                <a16:creationId xmlns:a16="http://schemas.microsoft.com/office/drawing/2014/main" id="{9067FB21-BDCA-F146-BD48-A639265C20C0}"/>
              </a:ext>
            </a:extLst>
          </p:cNvPr>
          <p:cNvSpPr>
            <a:spLocks noChangeShapeType="1"/>
          </p:cNvSpPr>
          <p:nvPr/>
        </p:nvSpPr>
        <p:spPr bwMode="auto">
          <a:xfrm flipH="1">
            <a:off x="4833938" y="5022850"/>
            <a:ext cx="7620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54" name="Line 26">
            <a:extLst>
              <a:ext uri="{FF2B5EF4-FFF2-40B4-BE49-F238E27FC236}">
                <a16:creationId xmlns:a16="http://schemas.microsoft.com/office/drawing/2014/main" id="{43091EAA-282F-D04C-B13F-71FDC3803D97}"/>
              </a:ext>
            </a:extLst>
          </p:cNvPr>
          <p:cNvSpPr>
            <a:spLocks noChangeShapeType="1"/>
          </p:cNvSpPr>
          <p:nvPr/>
        </p:nvSpPr>
        <p:spPr bwMode="auto">
          <a:xfrm flipV="1">
            <a:off x="5595938" y="4641850"/>
            <a:ext cx="152400" cy="76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55" name="Line 27">
            <a:extLst>
              <a:ext uri="{FF2B5EF4-FFF2-40B4-BE49-F238E27FC236}">
                <a16:creationId xmlns:a16="http://schemas.microsoft.com/office/drawing/2014/main" id="{D72704B9-B277-4140-8318-CB8B110D598C}"/>
              </a:ext>
            </a:extLst>
          </p:cNvPr>
          <p:cNvSpPr>
            <a:spLocks noChangeShapeType="1"/>
          </p:cNvSpPr>
          <p:nvPr/>
        </p:nvSpPr>
        <p:spPr bwMode="auto">
          <a:xfrm>
            <a:off x="5519738" y="4946650"/>
            <a:ext cx="152400" cy="76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56" name="Oval 28">
            <a:extLst>
              <a:ext uri="{FF2B5EF4-FFF2-40B4-BE49-F238E27FC236}">
                <a16:creationId xmlns:a16="http://schemas.microsoft.com/office/drawing/2014/main" id="{569B2517-B6F7-214A-8381-EE795BCA1F99}"/>
              </a:ext>
            </a:extLst>
          </p:cNvPr>
          <p:cNvSpPr>
            <a:spLocks noChangeArrowheads="1"/>
          </p:cNvSpPr>
          <p:nvPr/>
        </p:nvSpPr>
        <p:spPr bwMode="auto">
          <a:xfrm>
            <a:off x="8650288" y="3962400"/>
            <a:ext cx="1206500" cy="12827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57" name="Oval 29">
            <a:extLst>
              <a:ext uri="{FF2B5EF4-FFF2-40B4-BE49-F238E27FC236}">
                <a16:creationId xmlns:a16="http://schemas.microsoft.com/office/drawing/2014/main" id="{2078B612-F270-E146-98A8-91D914DDEA74}"/>
              </a:ext>
            </a:extLst>
          </p:cNvPr>
          <p:cNvSpPr>
            <a:spLocks noChangeArrowheads="1"/>
          </p:cNvSpPr>
          <p:nvPr/>
        </p:nvSpPr>
        <p:spPr bwMode="auto">
          <a:xfrm>
            <a:off x="8802688" y="4114800"/>
            <a:ext cx="901700" cy="9779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58" name="Oval 30">
            <a:extLst>
              <a:ext uri="{FF2B5EF4-FFF2-40B4-BE49-F238E27FC236}">
                <a16:creationId xmlns:a16="http://schemas.microsoft.com/office/drawing/2014/main" id="{57B1598D-6701-CF4A-83B6-333492164F5F}"/>
              </a:ext>
            </a:extLst>
          </p:cNvPr>
          <p:cNvSpPr>
            <a:spLocks noChangeArrowheads="1"/>
          </p:cNvSpPr>
          <p:nvPr/>
        </p:nvSpPr>
        <p:spPr bwMode="auto">
          <a:xfrm>
            <a:off x="8955088" y="4267200"/>
            <a:ext cx="596900" cy="6731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59" name="Oval 31">
            <a:extLst>
              <a:ext uri="{FF2B5EF4-FFF2-40B4-BE49-F238E27FC236}">
                <a16:creationId xmlns:a16="http://schemas.microsoft.com/office/drawing/2014/main" id="{BCCD4847-985D-A84D-9582-77ADB7751F91}"/>
              </a:ext>
            </a:extLst>
          </p:cNvPr>
          <p:cNvSpPr>
            <a:spLocks noChangeArrowheads="1"/>
          </p:cNvSpPr>
          <p:nvPr/>
        </p:nvSpPr>
        <p:spPr bwMode="auto">
          <a:xfrm>
            <a:off x="9107488" y="4419600"/>
            <a:ext cx="292100" cy="3683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60" name="Line 32">
            <a:extLst>
              <a:ext uri="{FF2B5EF4-FFF2-40B4-BE49-F238E27FC236}">
                <a16:creationId xmlns:a16="http://schemas.microsoft.com/office/drawing/2014/main" id="{041E2E19-FC6C-0B47-9EBE-394D9085A634}"/>
              </a:ext>
            </a:extLst>
          </p:cNvPr>
          <p:cNvSpPr>
            <a:spLocks noChangeShapeType="1"/>
          </p:cNvSpPr>
          <p:nvPr/>
        </p:nvSpPr>
        <p:spPr bwMode="auto">
          <a:xfrm flipH="1" flipV="1">
            <a:off x="8643938" y="4565650"/>
            <a:ext cx="152400" cy="76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61" name="Line 33">
            <a:extLst>
              <a:ext uri="{FF2B5EF4-FFF2-40B4-BE49-F238E27FC236}">
                <a16:creationId xmlns:a16="http://schemas.microsoft.com/office/drawing/2014/main" id="{90665F60-C62A-164B-BBFE-A3B79259F469}"/>
              </a:ext>
            </a:extLst>
          </p:cNvPr>
          <p:cNvSpPr>
            <a:spLocks noChangeShapeType="1"/>
          </p:cNvSpPr>
          <p:nvPr/>
        </p:nvSpPr>
        <p:spPr bwMode="auto">
          <a:xfrm flipV="1">
            <a:off x="9558338" y="4489450"/>
            <a:ext cx="152400" cy="76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62" name="Line 34">
            <a:extLst>
              <a:ext uri="{FF2B5EF4-FFF2-40B4-BE49-F238E27FC236}">
                <a16:creationId xmlns:a16="http://schemas.microsoft.com/office/drawing/2014/main" id="{90794FB3-F874-8A42-8C39-3E5C7E83AC23}"/>
              </a:ext>
            </a:extLst>
          </p:cNvPr>
          <p:cNvSpPr>
            <a:spLocks noChangeShapeType="1"/>
          </p:cNvSpPr>
          <p:nvPr/>
        </p:nvSpPr>
        <p:spPr bwMode="auto">
          <a:xfrm flipH="1">
            <a:off x="8796338" y="4870450"/>
            <a:ext cx="7620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63" name="Line 35">
            <a:extLst>
              <a:ext uri="{FF2B5EF4-FFF2-40B4-BE49-F238E27FC236}">
                <a16:creationId xmlns:a16="http://schemas.microsoft.com/office/drawing/2014/main" id="{8A0A9092-305F-D54B-B69D-7A0F07313997}"/>
              </a:ext>
            </a:extLst>
          </p:cNvPr>
          <p:cNvSpPr>
            <a:spLocks noChangeShapeType="1"/>
          </p:cNvSpPr>
          <p:nvPr/>
        </p:nvSpPr>
        <p:spPr bwMode="auto">
          <a:xfrm>
            <a:off x="9482138" y="4794250"/>
            <a:ext cx="15240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64" name="Line 36">
            <a:extLst>
              <a:ext uri="{FF2B5EF4-FFF2-40B4-BE49-F238E27FC236}">
                <a16:creationId xmlns:a16="http://schemas.microsoft.com/office/drawing/2014/main" id="{E24EACA8-55FA-DC47-84D5-3B2123ABB9F4}"/>
              </a:ext>
            </a:extLst>
          </p:cNvPr>
          <p:cNvSpPr>
            <a:spLocks noChangeShapeType="1"/>
          </p:cNvSpPr>
          <p:nvPr/>
        </p:nvSpPr>
        <p:spPr bwMode="auto">
          <a:xfrm flipV="1">
            <a:off x="8948738" y="4946650"/>
            <a:ext cx="609600" cy="7620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65" name="Rectangle 37">
            <a:extLst>
              <a:ext uri="{FF2B5EF4-FFF2-40B4-BE49-F238E27FC236}">
                <a16:creationId xmlns:a16="http://schemas.microsoft.com/office/drawing/2014/main" id="{6D9C9173-DDCA-BB47-AD7A-00D68663118A}"/>
              </a:ext>
            </a:extLst>
          </p:cNvPr>
          <p:cNvSpPr>
            <a:spLocks noChangeArrowheads="1"/>
          </p:cNvSpPr>
          <p:nvPr/>
        </p:nvSpPr>
        <p:spPr bwMode="auto">
          <a:xfrm>
            <a:off x="9466263" y="4587876"/>
            <a:ext cx="306174"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rtl="0" eaLnBrk="0" hangingPunct="0"/>
            <a:r>
              <a:rPr lang="en-US" altLang="en-US" sz="1400">
                <a:latin typeface="Arial" panose="020B0604020202020204" pitchFamily="34" charset="0"/>
              </a:rPr>
              <a:t>V</a:t>
            </a:r>
          </a:p>
        </p:txBody>
      </p:sp>
      <p:sp>
        <p:nvSpPr>
          <p:cNvPr id="124966" name="Rectangle 38">
            <a:extLst>
              <a:ext uri="{FF2B5EF4-FFF2-40B4-BE49-F238E27FC236}">
                <a16:creationId xmlns:a16="http://schemas.microsoft.com/office/drawing/2014/main" id="{62BB1486-B9C8-D240-8D23-F2FBA8D60F24}"/>
              </a:ext>
            </a:extLst>
          </p:cNvPr>
          <p:cNvSpPr>
            <a:spLocks noChangeArrowheads="1"/>
          </p:cNvSpPr>
          <p:nvPr/>
        </p:nvSpPr>
        <p:spPr bwMode="auto">
          <a:xfrm>
            <a:off x="4284663" y="5426076"/>
            <a:ext cx="1211870"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rtl="0" eaLnBrk="0" hangingPunct="0"/>
            <a:r>
              <a:rPr lang="en-US" altLang="en-US" sz="1400">
                <a:latin typeface="Arial" panose="020B0604020202020204" pitchFamily="34" charset="0"/>
              </a:rPr>
              <a:t>Disk Storage</a:t>
            </a:r>
          </a:p>
        </p:txBody>
      </p:sp>
      <p:sp>
        <p:nvSpPr>
          <p:cNvPr id="124967" name="Rectangle 39">
            <a:extLst>
              <a:ext uri="{FF2B5EF4-FFF2-40B4-BE49-F238E27FC236}">
                <a16:creationId xmlns:a16="http://schemas.microsoft.com/office/drawing/2014/main" id="{2043EE5D-E183-6C4E-A3DB-C0282288A465}"/>
              </a:ext>
            </a:extLst>
          </p:cNvPr>
          <p:cNvSpPr>
            <a:spLocks noChangeArrowheads="1"/>
          </p:cNvSpPr>
          <p:nvPr/>
        </p:nvSpPr>
        <p:spPr bwMode="auto">
          <a:xfrm>
            <a:off x="9466263" y="5273676"/>
            <a:ext cx="1211870"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rtl="0" eaLnBrk="0" hangingPunct="0"/>
            <a:r>
              <a:rPr lang="en-US" altLang="en-US" sz="1400">
                <a:latin typeface="Arial" panose="020B0604020202020204" pitchFamily="34" charset="0"/>
              </a:rPr>
              <a:t>Disk Storage</a:t>
            </a:r>
          </a:p>
        </p:txBody>
      </p:sp>
    </p:spTree>
    <p:extLst>
      <p:ext uri="{BB962C8B-B14F-4D97-AF65-F5344CB8AC3E}">
        <p14:creationId xmlns:p14="http://schemas.microsoft.com/office/powerpoint/2010/main" val="2674910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F47037AE-F358-9F41-82AB-2057C0317B2B}"/>
              </a:ext>
            </a:extLst>
          </p:cNvPr>
          <p:cNvSpPr>
            <a:spLocks noGrp="1" noChangeArrowheads="1"/>
          </p:cNvSpPr>
          <p:nvPr>
            <p:ph type="title"/>
          </p:nvPr>
        </p:nvSpPr>
        <p:spPr>
          <a:xfrm>
            <a:off x="838200" y="136525"/>
            <a:ext cx="10515600" cy="858194"/>
          </a:xfrm>
        </p:spPr>
        <p:txBody>
          <a:bodyPr/>
          <a:lstStyle/>
          <a:p>
            <a:r>
              <a:rPr lang="en-US" dirty="0"/>
              <a:t>Parts of a Virus</a:t>
            </a:r>
            <a:endParaRPr lang="en-US" altLang="en-US" dirty="0"/>
          </a:p>
        </p:txBody>
      </p:sp>
      <p:sp>
        <p:nvSpPr>
          <p:cNvPr id="104451" name="Rectangle 3">
            <a:extLst>
              <a:ext uri="{FF2B5EF4-FFF2-40B4-BE49-F238E27FC236}">
                <a16:creationId xmlns:a16="http://schemas.microsoft.com/office/drawing/2014/main" id="{24EC2F9F-19DD-9445-8F87-20E1D798D327}"/>
              </a:ext>
            </a:extLst>
          </p:cNvPr>
          <p:cNvSpPr>
            <a:spLocks noGrp="1" noChangeArrowheads="1"/>
          </p:cNvSpPr>
          <p:nvPr>
            <p:ph type="body" idx="1"/>
          </p:nvPr>
        </p:nvSpPr>
        <p:spPr>
          <a:xfrm>
            <a:off x="838200" y="1521585"/>
            <a:ext cx="8750968" cy="4351338"/>
          </a:xfrm>
        </p:spPr>
        <p:txBody>
          <a:bodyPr/>
          <a:lstStyle/>
          <a:p>
            <a:pPr marL="0" indent="0">
              <a:spcAft>
                <a:spcPct val="60000"/>
              </a:spcAft>
              <a:buNone/>
            </a:pPr>
            <a:r>
              <a:rPr lang="en-US" altLang="en-US" dirty="0"/>
              <a:t>• Three Parts </a:t>
            </a:r>
          </a:p>
          <a:p>
            <a:pPr marL="0" indent="0">
              <a:spcAft>
                <a:spcPct val="60000"/>
              </a:spcAft>
              <a:buNone/>
            </a:pPr>
            <a:r>
              <a:rPr lang="en-US" altLang="en-US" b="1" dirty="0"/>
              <a:t>Infection Mechanism: </a:t>
            </a:r>
            <a:r>
              <a:rPr lang="en-US" altLang="en-US" dirty="0"/>
              <a:t>The means by which a virus spreads, enabling it to replicate, also referred as Infection Vector. </a:t>
            </a:r>
          </a:p>
          <a:p>
            <a:pPr marL="0" indent="0">
              <a:spcAft>
                <a:spcPct val="60000"/>
              </a:spcAft>
              <a:buNone/>
            </a:pPr>
            <a:r>
              <a:rPr lang="en-US" altLang="en-US" b="1" dirty="0"/>
              <a:t>Trigger: </a:t>
            </a:r>
            <a:r>
              <a:rPr lang="en-US" altLang="en-US" dirty="0"/>
              <a:t>The event or condition that determines when the payload is activated or delivered.</a:t>
            </a:r>
          </a:p>
          <a:p>
            <a:pPr marL="0" indent="0">
              <a:spcAft>
                <a:spcPct val="60000"/>
              </a:spcAft>
              <a:buNone/>
            </a:pPr>
            <a:r>
              <a:rPr lang="en-US" altLang="en-US" b="1" dirty="0"/>
              <a:t>Payload: </a:t>
            </a:r>
            <a:r>
              <a:rPr lang="en-US" altLang="en-US" dirty="0"/>
              <a:t>The payload may involve damage or may involve benign but NOTICEABLE activity. </a:t>
            </a:r>
          </a:p>
        </p:txBody>
      </p:sp>
    </p:spTree>
    <p:extLst>
      <p:ext uri="{BB962C8B-B14F-4D97-AF65-F5344CB8AC3E}">
        <p14:creationId xmlns:p14="http://schemas.microsoft.com/office/powerpoint/2010/main" val="35332037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1" name="Rectangle 7">
            <a:extLst>
              <a:ext uri="{FF2B5EF4-FFF2-40B4-BE49-F238E27FC236}">
                <a16:creationId xmlns:a16="http://schemas.microsoft.com/office/drawing/2014/main" id="{D3F657A6-2709-5944-8AB8-8AE5D7C0F69F}"/>
              </a:ext>
            </a:extLst>
          </p:cNvPr>
          <p:cNvSpPr>
            <a:spLocks noChangeArrowheads="1"/>
          </p:cNvSpPr>
          <p:nvPr/>
        </p:nvSpPr>
        <p:spPr bwMode="auto">
          <a:xfrm>
            <a:off x="947523" y="1266354"/>
            <a:ext cx="5829300" cy="170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lstStyle>
            <a:lvl1pPr marL="342900" indent="-342900" algn="l" rtl="0">
              <a:defRPr sz="2400">
                <a:solidFill>
                  <a:schemeClr val="tx1"/>
                </a:solidFill>
                <a:latin typeface="Times New Roman" panose="02020603050405020304" pitchFamily="18" charset="0"/>
                <a:cs typeface="Times New Roman" panose="02020603050405020304" pitchFamily="18" charset="0"/>
              </a:defRPr>
            </a:lvl1pPr>
            <a:lvl2pPr marL="742950" indent="-285750" algn="l" rtl="0">
              <a:defRPr sz="2400">
                <a:solidFill>
                  <a:schemeClr val="tx1"/>
                </a:solidFill>
                <a:latin typeface="Times New Roman" panose="02020603050405020304" pitchFamily="18" charset="0"/>
                <a:cs typeface="Times New Roman" panose="02020603050405020304" pitchFamily="18" charset="0"/>
              </a:defRPr>
            </a:lvl2pPr>
            <a:lvl3pPr marL="1143000" indent="-228600" algn="l" rtl="0">
              <a:defRPr sz="2400">
                <a:solidFill>
                  <a:schemeClr val="tx1"/>
                </a:solidFill>
                <a:latin typeface="Times New Roman" panose="02020603050405020304" pitchFamily="18" charset="0"/>
                <a:cs typeface="Times New Roman" panose="02020603050405020304" pitchFamily="18" charset="0"/>
              </a:defRPr>
            </a:lvl3pPr>
            <a:lvl4pPr marL="1600200" indent="-228600" algn="l" rtl="0">
              <a:defRPr sz="2400">
                <a:solidFill>
                  <a:schemeClr val="tx1"/>
                </a:solidFill>
                <a:latin typeface="Times New Roman" panose="02020603050405020304" pitchFamily="18" charset="0"/>
                <a:cs typeface="Times New Roman" panose="02020603050405020304" pitchFamily="18" charset="0"/>
              </a:defRPr>
            </a:lvl4pPr>
            <a:lvl5pPr marL="2057400" indent="-228600" algn="l" rtl="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nSpc>
                <a:spcPct val="91000"/>
              </a:lnSpc>
              <a:buClr>
                <a:schemeClr val="tx2"/>
              </a:buClr>
              <a:buSzPct val="90000"/>
              <a:buFont typeface="Symbol" pitchFamily="2" charset="2"/>
              <a:buNone/>
            </a:pPr>
            <a:r>
              <a:rPr lang="en-US" altLang="en-US" b="1" dirty="0"/>
              <a:t>program virus :="this is a virus"      (</a:t>
            </a:r>
            <a:r>
              <a:rPr lang="en-US" altLang="en-US" b="1" i="1" dirty="0"/>
              <a:t>marker</a:t>
            </a:r>
            <a:r>
              <a:rPr lang="en-US" altLang="en-US" b="1" dirty="0"/>
              <a:t>)</a:t>
            </a:r>
          </a:p>
          <a:p>
            <a:pPr>
              <a:lnSpc>
                <a:spcPct val="91000"/>
              </a:lnSpc>
              <a:spcBef>
                <a:spcPct val="61000"/>
              </a:spcBef>
              <a:buClr>
                <a:schemeClr val="tx2"/>
              </a:buClr>
              <a:buSzPct val="90000"/>
              <a:buFont typeface="Symbol" pitchFamily="2" charset="2"/>
              <a:buNone/>
            </a:pPr>
            <a:r>
              <a:rPr lang="en-US" altLang="en-US" sz="1500" b="1" dirty="0"/>
              <a:t>subroutine infect–executable :=</a:t>
            </a:r>
            <a:br>
              <a:rPr lang="en-US" altLang="en-US" sz="1500" b="1" dirty="0"/>
            </a:br>
            <a:r>
              <a:rPr lang="en-US" altLang="en-US" sz="1500" b="1" dirty="0"/>
              <a:t>   {loop: file :=get random–executable–file;</a:t>
            </a:r>
            <a:br>
              <a:rPr lang="en-US" altLang="en-US" sz="1500" b="1" dirty="0"/>
            </a:br>
            <a:r>
              <a:rPr lang="en-US" altLang="en-US" sz="1500" b="1" dirty="0"/>
              <a:t>          if first–line–of–file = "this is a virus"</a:t>
            </a:r>
            <a:br>
              <a:rPr lang="en-US" altLang="en-US" sz="1500" b="1" dirty="0"/>
            </a:br>
            <a:r>
              <a:rPr lang="en-US" altLang="en-US" sz="1500" b="1" dirty="0"/>
              <a:t>              then go to loop;</a:t>
            </a:r>
            <a:br>
              <a:rPr lang="en-US" altLang="en-US" sz="1500" b="1" dirty="0"/>
            </a:br>
            <a:r>
              <a:rPr lang="en-US" altLang="en-US" sz="1500" b="1" dirty="0"/>
              <a:t>          prepend virus to file;</a:t>
            </a:r>
            <a:br>
              <a:rPr lang="en-US" altLang="en-US" sz="1500" b="1" dirty="0"/>
            </a:br>
            <a:r>
              <a:rPr lang="en-US" altLang="en-US" sz="1500" b="1" dirty="0"/>
              <a:t>    }</a:t>
            </a:r>
            <a:endParaRPr lang="en-US" altLang="en-US" dirty="0"/>
          </a:p>
        </p:txBody>
      </p:sp>
      <p:sp>
        <p:nvSpPr>
          <p:cNvPr id="103432" name="Rectangle 8">
            <a:extLst>
              <a:ext uri="{FF2B5EF4-FFF2-40B4-BE49-F238E27FC236}">
                <a16:creationId xmlns:a16="http://schemas.microsoft.com/office/drawing/2014/main" id="{D94ACD98-4578-124B-BB1C-D71E350861E9}"/>
              </a:ext>
            </a:extLst>
          </p:cNvPr>
          <p:cNvSpPr>
            <a:spLocks noChangeArrowheads="1"/>
          </p:cNvSpPr>
          <p:nvPr/>
        </p:nvSpPr>
        <p:spPr bwMode="auto">
          <a:xfrm>
            <a:off x="1015787" y="5805016"/>
            <a:ext cx="33416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lstStyle/>
          <a:p>
            <a:pPr algn="l" rtl="0" eaLnBrk="0" hangingPunct="0"/>
            <a:r>
              <a:rPr lang="en-US" altLang="en-US" sz="1600" b="1">
                <a:latin typeface="Arial" panose="020B0604020202020204" pitchFamily="34" charset="0"/>
              </a:rPr>
              <a:t>(from Fred Cohen's Ph. D. thesis)</a:t>
            </a:r>
            <a:br>
              <a:rPr lang="en-US" altLang="en-US" sz="1600" b="1">
                <a:latin typeface="Arial" panose="020B0604020202020204" pitchFamily="34" charset="0"/>
              </a:rPr>
            </a:br>
            <a:endParaRPr lang="en-US" altLang="en-US" sz="700" b="1">
              <a:solidFill>
                <a:srgbClr val="0080FF"/>
              </a:solidFill>
              <a:latin typeface="Arial" panose="020B0604020202020204" pitchFamily="34" charset="0"/>
            </a:endParaRPr>
          </a:p>
        </p:txBody>
      </p:sp>
      <p:sp>
        <p:nvSpPr>
          <p:cNvPr id="103433" name="Rectangle 9">
            <a:extLst>
              <a:ext uri="{FF2B5EF4-FFF2-40B4-BE49-F238E27FC236}">
                <a16:creationId xmlns:a16="http://schemas.microsoft.com/office/drawing/2014/main" id="{839213C9-C73C-5445-B11D-2A93B17B37D7}"/>
              </a:ext>
            </a:extLst>
          </p:cNvPr>
          <p:cNvSpPr>
            <a:spLocks noChangeArrowheads="1"/>
          </p:cNvSpPr>
          <p:nvPr/>
        </p:nvSpPr>
        <p:spPr bwMode="auto">
          <a:xfrm>
            <a:off x="980861" y="1756891"/>
            <a:ext cx="7199312" cy="1423988"/>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34" name="Rectangle 10">
            <a:extLst>
              <a:ext uri="{FF2B5EF4-FFF2-40B4-BE49-F238E27FC236}">
                <a16:creationId xmlns:a16="http://schemas.microsoft.com/office/drawing/2014/main" id="{2138F4E9-C702-4642-9049-058401F358C4}"/>
              </a:ext>
            </a:extLst>
          </p:cNvPr>
          <p:cNvSpPr>
            <a:spLocks noChangeArrowheads="1"/>
          </p:cNvSpPr>
          <p:nvPr/>
        </p:nvSpPr>
        <p:spPr bwMode="auto">
          <a:xfrm>
            <a:off x="947523" y="3350741"/>
            <a:ext cx="6789738" cy="374650"/>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l" rtl="0" eaLnBrk="0" hangingPunct="0"/>
            <a:r>
              <a:rPr lang="en-US" altLang="en-US" sz="1500" b="1">
                <a:latin typeface="Arial" panose="020B0604020202020204" pitchFamily="34" charset="0"/>
              </a:rPr>
              <a:t>subroutine do–damage := {whatever damage you wish to do}</a:t>
            </a:r>
          </a:p>
        </p:txBody>
      </p:sp>
      <p:sp>
        <p:nvSpPr>
          <p:cNvPr id="103435" name="Rectangle 11">
            <a:extLst>
              <a:ext uri="{FF2B5EF4-FFF2-40B4-BE49-F238E27FC236}">
                <a16:creationId xmlns:a16="http://schemas.microsoft.com/office/drawing/2014/main" id="{1FC0D37B-5CF8-0043-8EA0-9434EB3296D7}"/>
              </a:ext>
            </a:extLst>
          </p:cNvPr>
          <p:cNvSpPr>
            <a:spLocks noChangeArrowheads="1"/>
          </p:cNvSpPr>
          <p:nvPr/>
        </p:nvSpPr>
        <p:spPr bwMode="auto">
          <a:xfrm>
            <a:off x="947523" y="3852392"/>
            <a:ext cx="7042150" cy="479425"/>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l" rtl="0" eaLnBrk="0" hangingPunct="0"/>
            <a:r>
              <a:rPr lang="en-US" altLang="en-US" sz="1500" b="1">
                <a:latin typeface="Arial" panose="020B0604020202020204" pitchFamily="34" charset="0"/>
              </a:rPr>
              <a:t>subroutine trigger–pulled := {return true if some condition</a:t>
            </a:r>
            <a:br>
              <a:rPr lang="en-US" altLang="en-US" sz="1500" b="1">
                <a:latin typeface="Arial" panose="020B0604020202020204" pitchFamily="34" charset="0"/>
              </a:rPr>
            </a:br>
            <a:r>
              <a:rPr lang="en-US" altLang="en-US" sz="1500" b="1">
                <a:latin typeface="Arial" panose="020B0604020202020204" pitchFamily="34" charset="0"/>
              </a:rPr>
              <a:t>   holds (e.g., today = April 1) }</a:t>
            </a:r>
          </a:p>
        </p:txBody>
      </p:sp>
      <p:sp>
        <p:nvSpPr>
          <p:cNvPr id="103436" name="Rectangle 12">
            <a:extLst>
              <a:ext uri="{FF2B5EF4-FFF2-40B4-BE49-F238E27FC236}">
                <a16:creationId xmlns:a16="http://schemas.microsoft.com/office/drawing/2014/main" id="{A121C4A7-4370-554D-BA8E-5538F261E6FA}"/>
              </a:ext>
            </a:extLst>
          </p:cNvPr>
          <p:cNvSpPr>
            <a:spLocks noChangeArrowheads="1"/>
          </p:cNvSpPr>
          <p:nvPr/>
        </p:nvSpPr>
        <p:spPr bwMode="auto">
          <a:xfrm>
            <a:off x="5216312" y="1730825"/>
            <a:ext cx="1615827" cy="380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algn="l" rtl="0" eaLnBrk="0" hangingPunct="0">
              <a:lnSpc>
                <a:spcPct val="85000"/>
              </a:lnSpc>
              <a:spcBef>
                <a:spcPct val="30000"/>
              </a:spcBef>
            </a:pPr>
            <a:r>
              <a:rPr lang="en-US" altLang="en-US" sz="2200" b="1" i="1" dirty="0">
                <a:solidFill>
                  <a:srgbClr val="FF0000"/>
                </a:solidFill>
                <a:latin typeface="Arial" panose="020B0604020202020204" pitchFamily="34" charset="0"/>
              </a:rPr>
              <a:t>replication</a:t>
            </a:r>
          </a:p>
        </p:txBody>
      </p:sp>
      <p:sp>
        <p:nvSpPr>
          <p:cNvPr id="103437" name="Rectangle 13">
            <a:extLst>
              <a:ext uri="{FF2B5EF4-FFF2-40B4-BE49-F238E27FC236}">
                <a16:creationId xmlns:a16="http://schemas.microsoft.com/office/drawing/2014/main" id="{A85D2C77-FB2E-9944-8345-496DDFF21EB9}"/>
              </a:ext>
            </a:extLst>
          </p:cNvPr>
          <p:cNvSpPr>
            <a:spLocks noChangeArrowheads="1"/>
          </p:cNvSpPr>
          <p:nvPr/>
        </p:nvSpPr>
        <p:spPr bwMode="auto">
          <a:xfrm>
            <a:off x="7799173" y="3348487"/>
            <a:ext cx="1253548" cy="380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algn="l" rtl="0" eaLnBrk="0" hangingPunct="0">
              <a:lnSpc>
                <a:spcPct val="85000"/>
              </a:lnSpc>
              <a:spcBef>
                <a:spcPct val="30000"/>
              </a:spcBef>
            </a:pPr>
            <a:r>
              <a:rPr lang="en-US" altLang="en-US" sz="2200" b="1" i="1" dirty="0">
                <a:solidFill>
                  <a:srgbClr val="FF0000"/>
                </a:solidFill>
                <a:latin typeface="Arial" panose="020B0604020202020204" pitchFamily="34" charset="0"/>
              </a:rPr>
              <a:t>mission</a:t>
            </a:r>
          </a:p>
        </p:txBody>
      </p:sp>
      <p:sp>
        <p:nvSpPr>
          <p:cNvPr id="103438" name="Rectangle 14">
            <a:extLst>
              <a:ext uri="{FF2B5EF4-FFF2-40B4-BE49-F238E27FC236}">
                <a16:creationId xmlns:a16="http://schemas.microsoft.com/office/drawing/2014/main" id="{0A554511-253A-BA4B-98A8-76C931D2A34A}"/>
              </a:ext>
            </a:extLst>
          </p:cNvPr>
          <p:cNvSpPr>
            <a:spLocks noChangeArrowheads="1"/>
          </p:cNvSpPr>
          <p:nvPr/>
        </p:nvSpPr>
        <p:spPr bwMode="auto">
          <a:xfrm>
            <a:off x="6992723" y="4394650"/>
            <a:ext cx="1080424" cy="380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algn="l" rtl="0" eaLnBrk="0" hangingPunct="0">
              <a:lnSpc>
                <a:spcPct val="85000"/>
              </a:lnSpc>
              <a:spcBef>
                <a:spcPct val="30000"/>
              </a:spcBef>
            </a:pPr>
            <a:r>
              <a:rPr lang="en-US" altLang="en-US" sz="2200" b="1" i="1" dirty="0">
                <a:solidFill>
                  <a:srgbClr val="FF0000"/>
                </a:solidFill>
                <a:latin typeface="Arial" panose="020B0604020202020204" pitchFamily="34" charset="0"/>
              </a:rPr>
              <a:t>trigger</a:t>
            </a:r>
          </a:p>
        </p:txBody>
      </p:sp>
      <p:sp>
        <p:nvSpPr>
          <p:cNvPr id="103439" name="Rectangle 15">
            <a:extLst>
              <a:ext uri="{FF2B5EF4-FFF2-40B4-BE49-F238E27FC236}">
                <a16:creationId xmlns:a16="http://schemas.microsoft.com/office/drawing/2014/main" id="{EB327036-F0B3-B84C-9200-A6D15ED9B587}"/>
              </a:ext>
            </a:extLst>
          </p:cNvPr>
          <p:cNvSpPr>
            <a:spLocks noChangeArrowheads="1"/>
          </p:cNvSpPr>
          <p:nvPr/>
        </p:nvSpPr>
        <p:spPr bwMode="auto">
          <a:xfrm>
            <a:off x="1066587" y="5324004"/>
            <a:ext cx="1747273" cy="323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rtl="0" eaLnBrk="0" hangingPunct="0"/>
            <a:r>
              <a:rPr lang="en-US" altLang="en-US" sz="1500" b="1">
                <a:latin typeface="Arial" panose="020B0604020202020204" pitchFamily="34" charset="0"/>
              </a:rPr>
              <a:t>rest of program;}</a:t>
            </a:r>
          </a:p>
        </p:txBody>
      </p:sp>
      <p:sp>
        <p:nvSpPr>
          <p:cNvPr id="103440" name="Rectangle 16">
            <a:extLst>
              <a:ext uri="{FF2B5EF4-FFF2-40B4-BE49-F238E27FC236}">
                <a16:creationId xmlns:a16="http://schemas.microsoft.com/office/drawing/2014/main" id="{A9D70B80-1BA0-F84C-BF1E-C13421B96B47}"/>
              </a:ext>
            </a:extLst>
          </p:cNvPr>
          <p:cNvSpPr>
            <a:spLocks noChangeArrowheads="1"/>
          </p:cNvSpPr>
          <p:nvPr/>
        </p:nvSpPr>
        <p:spPr bwMode="auto">
          <a:xfrm>
            <a:off x="998323" y="4562004"/>
            <a:ext cx="4180632" cy="785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rtl="0" eaLnBrk="0" hangingPunct="0"/>
            <a:r>
              <a:rPr lang="en-US" altLang="en-US" sz="1500" b="1">
                <a:latin typeface="Arial" panose="020B0604020202020204" pitchFamily="34" charset="0"/>
              </a:rPr>
              <a:t>main program := {infect executable;</a:t>
            </a:r>
            <a:br>
              <a:rPr lang="en-US" altLang="en-US" sz="1500" b="1">
                <a:latin typeface="Arial" panose="020B0604020202020204" pitchFamily="34" charset="0"/>
              </a:rPr>
            </a:br>
            <a:r>
              <a:rPr lang="en-US" altLang="en-US" sz="1500" b="1">
                <a:latin typeface="Arial" panose="020B0604020202020204" pitchFamily="34" charset="0"/>
              </a:rPr>
              <a:t>                 if trigger–pulled then do–damage;</a:t>
            </a:r>
            <a:br>
              <a:rPr lang="en-US" altLang="en-US" sz="1500" b="1">
                <a:latin typeface="Arial" panose="020B0604020202020204" pitchFamily="34" charset="0"/>
              </a:rPr>
            </a:br>
            <a:r>
              <a:rPr lang="en-US" altLang="en-US" sz="1500" b="1">
                <a:latin typeface="Arial" panose="020B0604020202020204" pitchFamily="34" charset="0"/>
              </a:rPr>
              <a:t>                 goto rest of program;}</a:t>
            </a:r>
          </a:p>
        </p:txBody>
      </p:sp>
      <p:sp>
        <p:nvSpPr>
          <p:cNvPr id="20" name="Rectangle 2">
            <a:extLst>
              <a:ext uri="{FF2B5EF4-FFF2-40B4-BE49-F238E27FC236}">
                <a16:creationId xmlns:a16="http://schemas.microsoft.com/office/drawing/2014/main" id="{A221A287-D99D-AF44-B8B1-47802E72513C}"/>
              </a:ext>
            </a:extLst>
          </p:cNvPr>
          <p:cNvSpPr>
            <a:spLocks noGrp="1" noChangeArrowheads="1"/>
          </p:cNvSpPr>
          <p:nvPr>
            <p:ph type="title"/>
          </p:nvPr>
        </p:nvSpPr>
        <p:spPr>
          <a:xfrm>
            <a:off x="838200" y="95658"/>
            <a:ext cx="10515600" cy="865632"/>
          </a:xfrm>
        </p:spPr>
        <p:txBody>
          <a:bodyPr/>
          <a:lstStyle/>
          <a:p>
            <a:r>
              <a:rPr lang="en-US" altLang="en-US" dirty="0"/>
              <a:t>Virus Template</a:t>
            </a:r>
            <a:endParaRPr lang="en-US" altLang="en-US" sz="1600" dirty="0"/>
          </a:p>
        </p:txBody>
      </p:sp>
    </p:spTree>
    <p:extLst>
      <p:ext uri="{BB962C8B-B14F-4D97-AF65-F5344CB8AC3E}">
        <p14:creationId xmlns:p14="http://schemas.microsoft.com/office/powerpoint/2010/main" val="40501293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F47037AE-F358-9F41-82AB-2057C0317B2B}"/>
              </a:ext>
            </a:extLst>
          </p:cNvPr>
          <p:cNvSpPr>
            <a:spLocks noGrp="1" noChangeArrowheads="1"/>
          </p:cNvSpPr>
          <p:nvPr>
            <p:ph type="title"/>
          </p:nvPr>
        </p:nvSpPr>
        <p:spPr>
          <a:xfrm>
            <a:off x="838200" y="136525"/>
            <a:ext cx="10515600" cy="858194"/>
          </a:xfrm>
        </p:spPr>
        <p:txBody>
          <a:bodyPr/>
          <a:lstStyle/>
          <a:p>
            <a:r>
              <a:rPr lang="en-US" dirty="0"/>
              <a:t>Types  of  Viruses  </a:t>
            </a:r>
            <a:endParaRPr lang="en-US" altLang="en-US" dirty="0"/>
          </a:p>
        </p:txBody>
      </p:sp>
      <p:sp>
        <p:nvSpPr>
          <p:cNvPr id="104451" name="Rectangle 3">
            <a:extLst>
              <a:ext uri="{FF2B5EF4-FFF2-40B4-BE49-F238E27FC236}">
                <a16:creationId xmlns:a16="http://schemas.microsoft.com/office/drawing/2014/main" id="{24EC2F9F-19DD-9445-8F87-20E1D798D327}"/>
              </a:ext>
            </a:extLst>
          </p:cNvPr>
          <p:cNvSpPr>
            <a:spLocks noGrp="1" noChangeArrowheads="1"/>
          </p:cNvSpPr>
          <p:nvPr>
            <p:ph type="body" idx="1"/>
          </p:nvPr>
        </p:nvSpPr>
        <p:spPr>
          <a:xfrm>
            <a:off x="838200" y="1702058"/>
            <a:ext cx="10515600" cy="4351338"/>
          </a:xfrm>
        </p:spPr>
        <p:txBody>
          <a:bodyPr>
            <a:normAutofit lnSpcReduction="10000"/>
          </a:bodyPr>
          <a:lstStyle/>
          <a:p>
            <a:pPr marL="0" indent="0">
              <a:spcAft>
                <a:spcPct val="60000"/>
              </a:spcAft>
              <a:buNone/>
            </a:pPr>
            <a:r>
              <a:rPr lang="en-US" altLang="en-US" dirty="0"/>
              <a:t>On the basis of target </a:t>
            </a:r>
          </a:p>
          <a:p>
            <a:pPr marL="0" indent="0">
              <a:spcAft>
                <a:spcPct val="60000"/>
              </a:spcAft>
              <a:buNone/>
            </a:pPr>
            <a:r>
              <a:rPr lang="en-US" altLang="en-US" b="1" dirty="0"/>
              <a:t>• Boot Sector Infector: </a:t>
            </a:r>
            <a:r>
              <a:rPr lang="en-US" altLang="en-US" dirty="0"/>
              <a:t>Infects master boot record / boot record (boot sector) of a disk and spreads when a system is booted with an infected disk (original DOS viruses). They are Memory-resident Virus. </a:t>
            </a:r>
          </a:p>
          <a:p>
            <a:pPr marL="0" indent="0">
              <a:spcAft>
                <a:spcPct val="60000"/>
              </a:spcAft>
              <a:buNone/>
            </a:pPr>
            <a:r>
              <a:rPr lang="en-US" altLang="en-US" b="1" dirty="0"/>
              <a:t>• File Infector : </a:t>
            </a:r>
            <a:r>
              <a:rPr lang="en-US" altLang="en-US" dirty="0"/>
              <a:t>Infects executable ﬁles, they are also called Parasitic Virus as they attach their self to executable ﬁles as part of their code. Runs whenever the host program is executed. </a:t>
            </a:r>
          </a:p>
          <a:p>
            <a:pPr marL="0" indent="0">
              <a:spcAft>
                <a:spcPct val="60000"/>
              </a:spcAft>
              <a:buNone/>
            </a:pPr>
            <a:r>
              <a:rPr lang="en-US" altLang="en-US" b="1" dirty="0"/>
              <a:t>• Macro Virus: </a:t>
            </a:r>
            <a:r>
              <a:rPr lang="en-US" altLang="en-US" dirty="0"/>
              <a:t>Infects ﬁles with macro code that is interpreted by the relevant application, such as doc or excel ﬁles. </a:t>
            </a:r>
          </a:p>
        </p:txBody>
      </p:sp>
    </p:spTree>
    <p:extLst>
      <p:ext uri="{BB962C8B-B14F-4D97-AF65-F5344CB8AC3E}">
        <p14:creationId xmlns:p14="http://schemas.microsoft.com/office/powerpoint/2010/main" val="10747923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F47037AE-F358-9F41-82AB-2057C0317B2B}"/>
              </a:ext>
            </a:extLst>
          </p:cNvPr>
          <p:cNvSpPr>
            <a:spLocks noGrp="1" noChangeArrowheads="1"/>
          </p:cNvSpPr>
          <p:nvPr>
            <p:ph type="title"/>
          </p:nvPr>
        </p:nvSpPr>
        <p:spPr>
          <a:xfrm>
            <a:off x="838200" y="136525"/>
            <a:ext cx="10515600" cy="858194"/>
          </a:xfrm>
        </p:spPr>
        <p:txBody>
          <a:bodyPr/>
          <a:lstStyle/>
          <a:p>
            <a:r>
              <a:rPr lang="en-US" dirty="0"/>
              <a:t>Types  of  Viruses  </a:t>
            </a:r>
            <a:endParaRPr lang="en-US" altLang="en-US" dirty="0"/>
          </a:p>
        </p:txBody>
      </p:sp>
      <p:sp>
        <p:nvSpPr>
          <p:cNvPr id="104451" name="Rectangle 3">
            <a:extLst>
              <a:ext uri="{FF2B5EF4-FFF2-40B4-BE49-F238E27FC236}">
                <a16:creationId xmlns:a16="http://schemas.microsoft.com/office/drawing/2014/main" id="{24EC2F9F-19DD-9445-8F87-20E1D798D327}"/>
              </a:ext>
            </a:extLst>
          </p:cNvPr>
          <p:cNvSpPr>
            <a:spLocks noGrp="1" noChangeArrowheads="1"/>
          </p:cNvSpPr>
          <p:nvPr>
            <p:ph type="body" idx="1"/>
          </p:nvPr>
        </p:nvSpPr>
        <p:spPr>
          <a:xfrm>
            <a:off x="838200" y="1702058"/>
            <a:ext cx="10515600" cy="4351338"/>
          </a:xfrm>
        </p:spPr>
        <p:txBody>
          <a:bodyPr>
            <a:normAutofit fontScale="92500" lnSpcReduction="20000"/>
          </a:bodyPr>
          <a:lstStyle/>
          <a:p>
            <a:pPr marL="0" indent="0">
              <a:spcAft>
                <a:spcPct val="60000"/>
              </a:spcAft>
              <a:buNone/>
            </a:pPr>
            <a:r>
              <a:rPr lang="en-US" altLang="en-US" dirty="0"/>
              <a:t>On the basis of concealment strategy </a:t>
            </a:r>
          </a:p>
          <a:p>
            <a:pPr marL="0" indent="0">
              <a:spcAft>
                <a:spcPct val="60000"/>
              </a:spcAft>
              <a:buNone/>
            </a:pPr>
            <a:r>
              <a:rPr lang="en-US" altLang="en-US" b="1" dirty="0"/>
              <a:t>• Encrypted Virus: </a:t>
            </a:r>
            <a:r>
              <a:rPr lang="en-US" altLang="en-US" dirty="0"/>
              <a:t>A portion of virus creates a random encryption key and encrypts the remainder of the virus. The key is stored with the virus. When the virus replicates, a diﬀerent random key is generated. </a:t>
            </a:r>
          </a:p>
          <a:p>
            <a:pPr marL="0" indent="0">
              <a:spcAft>
                <a:spcPct val="60000"/>
              </a:spcAft>
              <a:buNone/>
            </a:pPr>
            <a:r>
              <a:rPr lang="en-US" altLang="en-US" b="1" dirty="0"/>
              <a:t>• Stealth Virus: </a:t>
            </a:r>
            <a:r>
              <a:rPr lang="en-US" altLang="en-US" dirty="0"/>
              <a:t>explicitly designed to hide from Virus Scanning programs. </a:t>
            </a:r>
          </a:p>
          <a:p>
            <a:pPr marL="0" indent="0">
              <a:spcAft>
                <a:spcPct val="60000"/>
              </a:spcAft>
              <a:buNone/>
            </a:pPr>
            <a:r>
              <a:rPr lang="en-US" altLang="en-US" b="1" dirty="0"/>
              <a:t>• Polymorphic Virus: </a:t>
            </a:r>
            <a:r>
              <a:rPr lang="en-US" altLang="en-US" dirty="0"/>
              <a:t>mutates with every new host to prevent signature detection, signature detection is useless. </a:t>
            </a:r>
          </a:p>
          <a:p>
            <a:pPr marL="0" indent="0">
              <a:spcAft>
                <a:spcPct val="60000"/>
              </a:spcAft>
              <a:buNone/>
            </a:pPr>
            <a:r>
              <a:rPr lang="en-US" altLang="en-US" b="1" dirty="0"/>
              <a:t>• Metamorphic Virus: </a:t>
            </a:r>
            <a:r>
              <a:rPr lang="en-US" altLang="en-US" dirty="0"/>
              <a:t>Rewrites itself completely with every new host, may change their behavior and appearance.</a:t>
            </a:r>
          </a:p>
        </p:txBody>
      </p:sp>
    </p:spTree>
    <p:extLst>
      <p:ext uri="{BB962C8B-B14F-4D97-AF65-F5344CB8AC3E}">
        <p14:creationId xmlns:p14="http://schemas.microsoft.com/office/powerpoint/2010/main" val="14094999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F47037AE-F358-9F41-82AB-2057C0317B2B}"/>
              </a:ext>
            </a:extLst>
          </p:cNvPr>
          <p:cNvSpPr>
            <a:spLocks noGrp="1" noChangeArrowheads="1"/>
          </p:cNvSpPr>
          <p:nvPr>
            <p:ph type="title"/>
          </p:nvPr>
        </p:nvSpPr>
        <p:spPr>
          <a:xfrm>
            <a:off x="838200" y="136525"/>
            <a:ext cx="10515600" cy="858194"/>
          </a:xfrm>
        </p:spPr>
        <p:txBody>
          <a:bodyPr/>
          <a:lstStyle/>
          <a:p>
            <a:r>
              <a:rPr lang="en-US" altLang="en-US" dirty="0"/>
              <a:t>Homes for Viruses</a:t>
            </a:r>
          </a:p>
        </p:txBody>
      </p:sp>
      <p:sp>
        <p:nvSpPr>
          <p:cNvPr id="104451" name="Rectangle 3">
            <a:extLst>
              <a:ext uri="{FF2B5EF4-FFF2-40B4-BE49-F238E27FC236}">
                <a16:creationId xmlns:a16="http://schemas.microsoft.com/office/drawing/2014/main" id="{24EC2F9F-19DD-9445-8F87-20E1D798D327}"/>
              </a:ext>
            </a:extLst>
          </p:cNvPr>
          <p:cNvSpPr>
            <a:spLocks noGrp="1" noChangeArrowheads="1"/>
          </p:cNvSpPr>
          <p:nvPr>
            <p:ph type="body" idx="1"/>
          </p:nvPr>
        </p:nvSpPr>
        <p:spPr>
          <a:xfrm>
            <a:off x="838200" y="1702058"/>
            <a:ext cx="10515600" cy="4351338"/>
          </a:xfrm>
        </p:spPr>
        <p:txBody>
          <a:bodyPr/>
          <a:lstStyle/>
          <a:p>
            <a:pPr algn="l" rtl="0">
              <a:spcAft>
                <a:spcPct val="60000"/>
              </a:spcAft>
            </a:pPr>
            <a:r>
              <a:rPr lang="en-US" altLang="en-US" dirty="0"/>
              <a:t>Boot Sector</a:t>
            </a:r>
          </a:p>
          <a:p>
            <a:pPr algn="l" rtl="0">
              <a:spcAft>
                <a:spcPct val="60000"/>
              </a:spcAft>
            </a:pPr>
            <a:r>
              <a:rPr lang="en-US" altLang="en-US" dirty="0"/>
              <a:t>Memory</a:t>
            </a:r>
          </a:p>
          <a:p>
            <a:pPr algn="l" rtl="0"/>
            <a:r>
              <a:rPr lang="en-US" altLang="en-US" dirty="0"/>
              <a:t>Other Homes </a:t>
            </a:r>
          </a:p>
          <a:p>
            <a:pPr lvl="1" algn="l" rtl="0"/>
            <a:r>
              <a:rPr lang="en-US" altLang="en-US" dirty="0"/>
              <a:t>Application Programs</a:t>
            </a:r>
          </a:p>
          <a:p>
            <a:pPr lvl="1" algn="l" rtl="0"/>
            <a:r>
              <a:rPr lang="en-US" altLang="en-US" dirty="0"/>
              <a:t>Libraries</a:t>
            </a:r>
          </a:p>
          <a:p>
            <a:pPr algn="l" rtl="0"/>
            <a:endParaRPr lang="en-US" altLang="en-US" dirty="0"/>
          </a:p>
        </p:txBody>
      </p:sp>
    </p:spTree>
    <p:extLst>
      <p:ext uri="{BB962C8B-B14F-4D97-AF65-F5344CB8AC3E}">
        <p14:creationId xmlns:p14="http://schemas.microsoft.com/office/powerpoint/2010/main" val="12595095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F19137D6-1C8D-274F-B556-1EA2013AE4D4}"/>
              </a:ext>
            </a:extLst>
          </p:cNvPr>
          <p:cNvSpPr>
            <a:spLocks noGrp="1" noChangeArrowheads="1"/>
          </p:cNvSpPr>
          <p:nvPr>
            <p:ph type="title"/>
          </p:nvPr>
        </p:nvSpPr>
        <p:spPr>
          <a:xfrm>
            <a:off x="889687" y="236513"/>
            <a:ext cx="7772400" cy="533400"/>
          </a:xfrm>
        </p:spPr>
        <p:txBody>
          <a:bodyPr>
            <a:normAutofit fontScale="90000"/>
          </a:bodyPr>
          <a:lstStyle/>
          <a:p>
            <a:r>
              <a:rPr lang="en-US" altLang="en-US" dirty="0"/>
              <a:t>Boot Sector Viruses</a:t>
            </a:r>
          </a:p>
        </p:txBody>
      </p:sp>
      <p:sp>
        <p:nvSpPr>
          <p:cNvPr id="105475" name="Rectangle 3">
            <a:extLst>
              <a:ext uri="{FF2B5EF4-FFF2-40B4-BE49-F238E27FC236}">
                <a16:creationId xmlns:a16="http://schemas.microsoft.com/office/drawing/2014/main" id="{66529C60-1A44-6240-8F6A-A30BAB80BF7D}"/>
              </a:ext>
            </a:extLst>
          </p:cNvPr>
          <p:cNvSpPr>
            <a:spLocks noGrp="1" noChangeArrowheads="1"/>
          </p:cNvSpPr>
          <p:nvPr>
            <p:ph type="body" idx="1"/>
          </p:nvPr>
        </p:nvSpPr>
        <p:spPr>
          <a:xfrm>
            <a:off x="1029729" y="1181100"/>
            <a:ext cx="7772400" cy="4495800"/>
          </a:xfrm>
        </p:spPr>
        <p:txBody>
          <a:bodyPr/>
          <a:lstStyle/>
          <a:p>
            <a:pPr marL="0" indent="0" algn="l" rtl="0">
              <a:buNone/>
            </a:pPr>
            <a:r>
              <a:rPr lang="en-US" altLang="en-US" sz="2400" b="1" dirty="0"/>
              <a:t>Boot sector</a:t>
            </a:r>
          </a:p>
          <a:p>
            <a:pPr algn="l" rtl="0"/>
            <a:r>
              <a:rPr lang="en-US" altLang="en-US" sz="2400" dirty="0"/>
              <a:t> The portion of a disk reserved for the bootstrap loader (the self-starting portion) of an operating system. The boot sector typically contains a short machine language program that loads the operating system.</a:t>
            </a:r>
          </a:p>
          <a:p>
            <a:pPr algn="l" rtl="0"/>
            <a:r>
              <a:rPr lang="en-US" altLang="en-US" sz="2400" dirty="0"/>
              <a:t>An especially appealing place to house a virus</a:t>
            </a:r>
            <a:endParaRPr lang="en-US" altLang="en-US" dirty="0"/>
          </a:p>
          <a:p>
            <a:pPr lvl="1" algn="l" rtl="0"/>
            <a:r>
              <a:rPr lang="en-US" altLang="en-US" dirty="0"/>
              <a:t>Virus gains control very early in the boot process before most detection tools are active</a:t>
            </a:r>
          </a:p>
          <a:p>
            <a:pPr lvl="1" algn="l" rtl="0"/>
            <a:r>
              <a:rPr lang="en-US" altLang="en-US" dirty="0"/>
              <a:t>Operating systems usually make files in the boot area invisible to the user, therefore, virus code is not readily noticed</a:t>
            </a:r>
          </a:p>
          <a:p>
            <a:pPr algn="l" rtl="0"/>
            <a:endParaRPr lang="en-US" altLang="en-US" dirty="0"/>
          </a:p>
        </p:txBody>
      </p:sp>
    </p:spTree>
    <p:extLst>
      <p:ext uri="{BB962C8B-B14F-4D97-AF65-F5344CB8AC3E}">
        <p14:creationId xmlns:p14="http://schemas.microsoft.com/office/powerpoint/2010/main" val="1890766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64615" y="98552"/>
            <a:ext cx="3613785" cy="330835"/>
          </a:xfrm>
          <a:prstGeom prst="rect">
            <a:avLst/>
          </a:prstGeom>
        </p:spPr>
        <p:txBody>
          <a:bodyPr vert="horz" wrap="square" lIns="0" tIns="12700" rIns="0" bIns="0" rtlCol="0">
            <a:spAutoFit/>
          </a:bodyPr>
          <a:lstStyle/>
          <a:p>
            <a:pPr marL="12700">
              <a:spcBef>
                <a:spcPts val="100"/>
              </a:spcBef>
            </a:pPr>
            <a:r>
              <a:rPr sz="2000" b="1" dirty="0">
                <a:solidFill>
                  <a:srgbClr val="FFFFFF"/>
                </a:solidFill>
                <a:latin typeface="Arial"/>
                <a:cs typeface="Arial"/>
              </a:rPr>
              <a:t>CSCA0101 Computing</a:t>
            </a:r>
            <a:r>
              <a:rPr sz="2000" b="1" spc="-90" dirty="0">
                <a:solidFill>
                  <a:srgbClr val="FFFFFF"/>
                </a:solidFill>
                <a:latin typeface="Arial"/>
                <a:cs typeface="Arial"/>
              </a:rPr>
              <a:t> </a:t>
            </a:r>
            <a:r>
              <a:rPr sz="2000" b="1" dirty="0">
                <a:solidFill>
                  <a:srgbClr val="FFFFFF"/>
                </a:solidFill>
                <a:latin typeface="Arial"/>
                <a:cs typeface="Arial"/>
              </a:rPr>
              <a:t>Basics</a:t>
            </a:r>
            <a:endParaRPr sz="2000">
              <a:latin typeface="Arial"/>
              <a:cs typeface="Arial"/>
            </a:endParaRPr>
          </a:p>
        </p:txBody>
      </p:sp>
      <p:sp>
        <p:nvSpPr>
          <p:cNvPr id="5" name="object 5"/>
          <p:cNvSpPr txBox="1"/>
          <p:nvPr/>
        </p:nvSpPr>
        <p:spPr>
          <a:xfrm>
            <a:off x="10195815" y="6482564"/>
            <a:ext cx="178435" cy="294953"/>
          </a:xfrm>
          <a:prstGeom prst="rect">
            <a:avLst/>
          </a:prstGeom>
        </p:spPr>
        <p:txBody>
          <a:bodyPr vert="horz" wrap="square" lIns="0" tIns="0" rIns="0" bIns="0" rtlCol="0">
            <a:spAutoFit/>
          </a:bodyPr>
          <a:lstStyle/>
          <a:p>
            <a:pPr marL="25400">
              <a:lnSpc>
                <a:spcPts val="2285"/>
              </a:lnSpc>
            </a:pPr>
            <a:fld id="{81D60167-4931-47E6-BA6A-407CBD079E47}" type="slidenum">
              <a:rPr sz="2000" b="1" dirty="0">
                <a:solidFill>
                  <a:srgbClr val="FFFFFF"/>
                </a:solidFill>
                <a:latin typeface="Times New Roman"/>
                <a:cs typeface="Times New Roman"/>
              </a:rPr>
              <a:pPr marL="25400">
                <a:lnSpc>
                  <a:spcPts val="2285"/>
                </a:lnSpc>
              </a:pPr>
              <a:t>3</a:t>
            </a:fld>
            <a:endParaRPr sz="2000">
              <a:latin typeface="Times New Roman"/>
              <a:cs typeface="Times New Roman"/>
            </a:endParaRPr>
          </a:p>
        </p:txBody>
      </p:sp>
      <p:sp>
        <p:nvSpPr>
          <p:cNvPr id="3" name="object 3"/>
          <p:cNvSpPr txBox="1">
            <a:spLocks noGrp="1"/>
          </p:cNvSpPr>
          <p:nvPr>
            <p:ph type="title"/>
          </p:nvPr>
        </p:nvSpPr>
        <p:spPr>
          <a:xfrm>
            <a:off x="883920" y="98552"/>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5" dirty="0"/>
              <a:t>Malware</a:t>
            </a:r>
          </a:p>
        </p:txBody>
      </p:sp>
      <p:sp>
        <p:nvSpPr>
          <p:cNvPr id="4" name="object 4"/>
          <p:cNvSpPr txBox="1"/>
          <p:nvPr/>
        </p:nvSpPr>
        <p:spPr>
          <a:xfrm>
            <a:off x="883920" y="1189501"/>
            <a:ext cx="7706359" cy="4891405"/>
          </a:xfrm>
          <a:prstGeom prst="rect">
            <a:avLst/>
          </a:prstGeom>
        </p:spPr>
        <p:txBody>
          <a:bodyPr vert="horz" wrap="square" lIns="0" tIns="12700" rIns="0" bIns="0" rtlCol="0">
            <a:spAutoFit/>
          </a:bodyPr>
          <a:lstStyle/>
          <a:p>
            <a:pPr marL="12700">
              <a:spcBef>
                <a:spcPts val="100"/>
              </a:spcBef>
            </a:pPr>
            <a:r>
              <a:rPr sz="2400" b="1" spc="-5" dirty="0">
                <a:latin typeface="Arial"/>
                <a:cs typeface="Arial"/>
              </a:rPr>
              <a:t>Usage </a:t>
            </a:r>
            <a:r>
              <a:rPr sz="2400" b="1" dirty="0">
                <a:latin typeface="Arial"/>
                <a:cs typeface="Arial"/>
              </a:rPr>
              <a:t>of Malware</a:t>
            </a:r>
            <a:endParaRPr sz="2400" dirty="0">
              <a:latin typeface="Arial"/>
              <a:cs typeface="Arial"/>
            </a:endParaRPr>
          </a:p>
          <a:p>
            <a:pPr marL="355600" indent="-343535" algn="just">
              <a:spcBef>
                <a:spcPts val="2020"/>
              </a:spcBef>
              <a:buChar char="•"/>
              <a:tabLst>
                <a:tab pos="356235" algn="l"/>
              </a:tabLst>
            </a:pPr>
            <a:r>
              <a:rPr sz="2400" dirty="0">
                <a:latin typeface="Arial"/>
                <a:cs typeface="Arial"/>
              </a:rPr>
              <a:t>Many </a:t>
            </a:r>
            <a:r>
              <a:rPr sz="2400" spc="-5" dirty="0">
                <a:latin typeface="Arial"/>
                <a:cs typeface="Arial"/>
              </a:rPr>
              <a:t>early </a:t>
            </a:r>
            <a:r>
              <a:rPr sz="2400" dirty="0">
                <a:latin typeface="Arial"/>
                <a:cs typeface="Arial"/>
              </a:rPr>
              <a:t>infectious programs, </a:t>
            </a:r>
            <a:r>
              <a:rPr sz="2400" spc="-5" dirty="0">
                <a:latin typeface="Arial"/>
                <a:cs typeface="Arial"/>
              </a:rPr>
              <a:t>including </a:t>
            </a:r>
            <a:r>
              <a:rPr sz="2400" dirty="0">
                <a:latin typeface="Arial"/>
                <a:cs typeface="Arial"/>
              </a:rPr>
              <a:t>the</a:t>
            </a:r>
            <a:r>
              <a:rPr sz="2400" spc="70" dirty="0">
                <a:latin typeface="Arial"/>
                <a:cs typeface="Arial"/>
              </a:rPr>
              <a:t> </a:t>
            </a:r>
            <a:r>
              <a:rPr sz="2400" spc="-5" dirty="0">
                <a:latin typeface="Arial"/>
                <a:cs typeface="Arial"/>
              </a:rPr>
              <a:t>first</a:t>
            </a:r>
            <a:endParaRPr sz="2400" dirty="0">
              <a:latin typeface="Arial"/>
              <a:cs typeface="Arial"/>
            </a:endParaRPr>
          </a:p>
          <a:p>
            <a:pPr marL="355600" algn="just"/>
            <a:r>
              <a:rPr sz="2400" dirty="0">
                <a:latin typeface="Arial"/>
                <a:cs typeface="Arial"/>
              </a:rPr>
              <a:t>Internet Worm, </a:t>
            </a:r>
            <a:r>
              <a:rPr sz="2400" spc="-5" dirty="0">
                <a:latin typeface="Arial"/>
                <a:cs typeface="Arial"/>
              </a:rPr>
              <a:t>were written as experiments or</a:t>
            </a:r>
            <a:r>
              <a:rPr sz="2400" spc="50" dirty="0">
                <a:latin typeface="Arial"/>
                <a:cs typeface="Arial"/>
              </a:rPr>
              <a:t> </a:t>
            </a:r>
            <a:r>
              <a:rPr sz="2400" dirty="0">
                <a:latin typeface="Arial"/>
                <a:cs typeface="Arial"/>
              </a:rPr>
              <a:t>pranks.</a:t>
            </a:r>
          </a:p>
          <a:p>
            <a:pPr marL="355600" marR="542925" indent="-343535" algn="just">
              <a:spcBef>
                <a:spcPts val="575"/>
              </a:spcBef>
              <a:buChar char="•"/>
              <a:tabLst>
                <a:tab pos="356235" algn="l"/>
              </a:tabLst>
            </a:pPr>
            <a:r>
              <a:rPr sz="2400" dirty="0">
                <a:latin typeface="Arial"/>
                <a:cs typeface="Arial"/>
              </a:rPr>
              <a:t>Today, </a:t>
            </a:r>
            <a:r>
              <a:rPr sz="2400" spc="-5" dirty="0">
                <a:latin typeface="Arial"/>
                <a:cs typeface="Arial"/>
              </a:rPr>
              <a:t>malware is used primarily </a:t>
            </a:r>
            <a:r>
              <a:rPr sz="2400" dirty="0">
                <a:latin typeface="Arial"/>
                <a:cs typeface="Arial"/>
              </a:rPr>
              <a:t>to </a:t>
            </a:r>
            <a:r>
              <a:rPr sz="2400" spc="-5" dirty="0">
                <a:latin typeface="Arial"/>
                <a:cs typeface="Arial"/>
              </a:rPr>
              <a:t>steal sensitive  </a:t>
            </a:r>
            <a:r>
              <a:rPr sz="2400" dirty="0">
                <a:latin typeface="Arial"/>
                <a:cs typeface="Arial"/>
              </a:rPr>
              <a:t>personal, </a:t>
            </a:r>
            <a:r>
              <a:rPr sz="2400" spc="-5" dirty="0">
                <a:latin typeface="Arial"/>
                <a:cs typeface="Arial"/>
              </a:rPr>
              <a:t>financial, </a:t>
            </a:r>
            <a:r>
              <a:rPr sz="2400" dirty="0">
                <a:latin typeface="Arial"/>
                <a:cs typeface="Arial"/>
              </a:rPr>
              <a:t>or </a:t>
            </a:r>
            <a:r>
              <a:rPr sz="2400" spc="-5" dirty="0">
                <a:latin typeface="Arial"/>
                <a:cs typeface="Arial"/>
              </a:rPr>
              <a:t>business </a:t>
            </a:r>
            <a:r>
              <a:rPr sz="2400" dirty="0">
                <a:latin typeface="Arial"/>
                <a:cs typeface="Arial"/>
              </a:rPr>
              <a:t>information for the  </a:t>
            </a:r>
            <a:r>
              <a:rPr sz="2400" spc="-5" dirty="0">
                <a:latin typeface="Arial"/>
                <a:cs typeface="Arial"/>
              </a:rPr>
              <a:t>benefit </a:t>
            </a:r>
            <a:r>
              <a:rPr sz="2400" dirty="0">
                <a:latin typeface="Arial"/>
                <a:cs typeface="Arial"/>
              </a:rPr>
              <a:t>of others.</a:t>
            </a:r>
          </a:p>
          <a:p>
            <a:pPr marL="355600" marR="236220" indent="-343535">
              <a:spcBef>
                <a:spcPts val="575"/>
              </a:spcBef>
              <a:buChar char="•"/>
              <a:tabLst>
                <a:tab pos="355600" algn="l"/>
                <a:tab pos="356235" algn="l"/>
              </a:tabLst>
            </a:pPr>
            <a:r>
              <a:rPr sz="2400" spc="-5" dirty="0">
                <a:latin typeface="Arial"/>
                <a:cs typeface="Arial"/>
              </a:rPr>
              <a:t>Malware is </a:t>
            </a:r>
            <a:r>
              <a:rPr sz="2400" dirty="0">
                <a:latin typeface="Arial"/>
                <a:cs typeface="Arial"/>
              </a:rPr>
              <a:t>sometimes </a:t>
            </a:r>
            <a:r>
              <a:rPr sz="2400" spc="-5" dirty="0">
                <a:latin typeface="Arial"/>
                <a:cs typeface="Arial"/>
              </a:rPr>
              <a:t>used broadly against  government or </a:t>
            </a:r>
            <a:r>
              <a:rPr sz="2400" dirty="0">
                <a:latin typeface="Arial"/>
                <a:cs typeface="Arial"/>
              </a:rPr>
              <a:t>corporate </a:t>
            </a:r>
            <a:r>
              <a:rPr sz="2400" spc="-5" dirty="0">
                <a:latin typeface="Arial"/>
                <a:cs typeface="Arial"/>
              </a:rPr>
              <a:t>websites </a:t>
            </a:r>
            <a:r>
              <a:rPr sz="2400" dirty="0">
                <a:latin typeface="Arial"/>
                <a:cs typeface="Arial"/>
              </a:rPr>
              <a:t>to </a:t>
            </a:r>
            <a:r>
              <a:rPr sz="2400" spc="-5" dirty="0">
                <a:latin typeface="Arial"/>
                <a:cs typeface="Arial"/>
              </a:rPr>
              <a:t>gather </a:t>
            </a:r>
            <a:r>
              <a:rPr sz="2400" dirty="0">
                <a:latin typeface="Arial"/>
                <a:cs typeface="Arial"/>
              </a:rPr>
              <a:t>guarded  information, </a:t>
            </a:r>
            <a:r>
              <a:rPr sz="2400" spc="-5" dirty="0">
                <a:latin typeface="Arial"/>
                <a:cs typeface="Arial"/>
              </a:rPr>
              <a:t>or </a:t>
            </a:r>
            <a:r>
              <a:rPr sz="2400" dirty="0">
                <a:latin typeface="Arial"/>
                <a:cs typeface="Arial"/>
              </a:rPr>
              <a:t>to </a:t>
            </a:r>
            <a:r>
              <a:rPr sz="2400" spc="-5" dirty="0">
                <a:latin typeface="Arial"/>
                <a:cs typeface="Arial"/>
              </a:rPr>
              <a:t>disrupt their operation in</a:t>
            </a:r>
            <a:r>
              <a:rPr sz="2400" spc="85" dirty="0">
                <a:latin typeface="Arial"/>
                <a:cs typeface="Arial"/>
              </a:rPr>
              <a:t> </a:t>
            </a:r>
            <a:r>
              <a:rPr sz="2400" spc="-5" dirty="0">
                <a:latin typeface="Arial"/>
                <a:cs typeface="Arial"/>
              </a:rPr>
              <a:t>general.</a:t>
            </a:r>
            <a:endParaRPr sz="2400" dirty="0">
              <a:latin typeface="Arial"/>
              <a:cs typeface="Arial"/>
            </a:endParaRPr>
          </a:p>
          <a:p>
            <a:pPr marL="355600" marR="78740" indent="-343535">
              <a:spcBef>
                <a:spcPts val="580"/>
              </a:spcBef>
              <a:buChar char="•"/>
              <a:tabLst>
                <a:tab pos="355600" algn="l"/>
                <a:tab pos="356235" algn="l"/>
              </a:tabLst>
            </a:pPr>
            <a:r>
              <a:rPr sz="2400" spc="-5" dirty="0">
                <a:latin typeface="Arial"/>
                <a:cs typeface="Arial"/>
              </a:rPr>
              <a:t>However, malware is </a:t>
            </a:r>
            <a:r>
              <a:rPr sz="2400" dirty="0">
                <a:latin typeface="Arial"/>
                <a:cs typeface="Arial"/>
              </a:rPr>
              <a:t>often </a:t>
            </a:r>
            <a:r>
              <a:rPr sz="2400" spc="-5" dirty="0">
                <a:latin typeface="Arial"/>
                <a:cs typeface="Arial"/>
              </a:rPr>
              <a:t>used against individuals </a:t>
            </a:r>
            <a:r>
              <a:rPr sz="2400" dirty="0">
                <a:latin typeface="Arial"/>
                <a:cs typeface="Arial"/>
              </a:rPr>
              <a:t>to  </a:t>
            </a:r>
            <a:r>
              <a:rPr sz="2400" spc="-5" dirty="0">
                <a:latin typeface="Arial"/>
                <a:cs typeface="Arial"/>
              </a:rPr>
              <a:t>gain personal </a:t>
            </a:r>
            <a:r>
              <a:rPr sz="2400" dirty="0">
                <a:latin typeface="Arial"/>
                <a:cs typeface="Arial"/>
              </a:rPr>
              <a:t>information </a:t>
            </a:r>
            <a:r>
              <a:rPr sz="2400" spc="-5" dirty="0">
                <a:latin typeface="Arial"/>
                <a:cs typeface="Arial"/>
              </a:rPr>
              <a:t>such as social </a:t>
            </a:r>
            <a:r>
              <a:rPr sz="2400" dirty="0">
                <a:latin typeface="Arial"/>
                <a:cs typeface="Arial"/>
              </a:rPr>
              <a:t>security  </a:t>
            </a:r>
            <a:r>
              <a:rPr sz="2400" spc="-5" dirty="0">
                <a:latin typeface="Arial"/>
                <a:cs typeface="Arial"/>
              </a:rPr>
              <a:t>numbers, bank or credit card numbers, and so</a:t>
            </a:r>
            <a:r>
              <a:rPr sz="2400" spc="100" dirty="0">
                <a:latin typeface="Arial"/>
                <a:cs typeface="Arial"/>
              </a:rPr>
              <a:t> </a:t>
            </a:r>
            <a:r>
              <a:rPr sz="2400" dirty="0">
                <a:latin typeface="Arial"/>
                <a:cs typeface="Arial"/>
              </a:rPr>
              <a:t>on.</a:t>
            </a:r>
          </a:p>
        </p:txBody>
      </p:sp>
    </p:spTree>
    <p:extLst>
      <p:ext uri="{BB962C8B-B14F-4D97-AF65-F5344CB8AC3E}">
        <p14:creationId xmlns:p14="http://schemas.microsoft.com/office/powerpoint/2010/main" val="17139143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BDD11CF5-FCF9-9C4A-A9B8-5269B804207F}"/>
              </a:ext>
            </a:extLst>
          </p:cNvPr>
          <p:cNvSpPr>
            <a:spLocks noGrp="1" noChangeArrowheads="1"/>
          </p:cNvSpPr>
          <p:nvPr>
            <p:ph type="title"/>
          </p:nvPr>
        </p:nvSpPr>
        <p:spPr>
          <a:xfrm>
            <a:off x="838200" y="136525"/>
            <a:ext cx="10515600" cy="796410"/>
          </a:xfrm>
        </p:spPr>
        <p:txBody>
          <a:bodyPr/>
          <a:lstStyle/>
          <a:p>
            <a:r>
              <a:rPr lang="en-US" altLang="en-US" dirty="0"/>
              <a:t>Memory Resident Viruses</a:t>
            </a:r>
          </a:p>
        </p:txBody>
      </p:sp>
      <p:sp>
        <p:nvSpPr>
          <p:cNvPr id="107523" name="Rectangle 3">
            <a:extLst>
              <a:ext uri="{FF2B5EF4-FFF2-40B4-BE49-F238E27FC236}">
                <a16:creationId xmlns:a16="http://schemas.microsoft.com/office/drawing/2014/main" id="{A5FE2519-AE61-A744-B3B3-203AF92DE1E6}"/>
              </a:ext>
            </a:extLst>
          </p:cNvPr>
          <p:cNvSpPr>
            <a:spLocks noGrp="1" noChangeArrowheads="1"/>
          </p:cNvSpPr>
          <p:nvPr>
            <p:ph type="body" idx="1"/>
          </p:nvPr>
        </p:nvSpPr>
        <p:spPr/>
        <p:txBody>
          <a:bodyPr/>
          <a:lstStyle/>
          <a:p>
            <a:pPr algn="l" rtl="0"/>
            <a:r>
              <a:rPr lang="en-US" altLang="en-US" dirty="0"/>
              <a:t>Virus attaches itself to memory resident code </a:t>
            </a:r>
          </a:p>
          <a:p>
            <a:pPr lvl="1" algn="l" rtl="0"/>
            <a:r>
              <a:rPr lang="en-US" altLang="en-US" dirty="0"/>
              <a:t>Virus is activated many times while the machine is running</a:t>
            </a:r>
          </a:p>
          <a:p>
            <a:pPr lvl="1" algn="l" rtl="0"/>
            <a:r>
              <a:rPr lang="en-US" altLang="en-US" dirty="0"/>
              <a:t>Once activated it looks for and infects uninfected carriers</a:t>
            </a:r>
          </a:p>
          <a:p>
            <a:pPr algn="l" rtl="0"/>
            <a:endParaRPr lang="en-US" altLang="en-US" dirty="0"/>
          </a:p>
        </p:txBody>
      </p:sp>
    </p:spTree>
    <p:extLst>
      <p:ext uri="{BB962C8B-B14F-4D97-AF65-F5344CB8AC3E}">
        <p14:creationId xmlns:p14="http://schemas.microsoft.com/office/powerpoint/2010/main" val="7574027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E7A706F2-4DB7-3343-8E5D-B9141DDBD7F8}"/>
              </a:ext>
            </a:extLst>
          </p:cNvPr>
          <p:cNvSpPr>
            <a:spLocks noGrp="1" noChangeArrowheads="1"/>
          </p:cNvSpPr>
          <p:nvPr>
            <p:ph type="title"/>
          </p:nvPr>
        </p:nvSpPr>
        <p:spPr>
          <a:xfrm>
            <a:off x="838200" y="136525"/>
            <a:ext cx="10515600" cy="919978"/>
          </a:xfrm>
        </p:spPr>
        <p:txBody>
          <a:bodyPr/>
          <a:lstStyle/>
          <a:p>
            <a:r>
              <a:rPr lang="en-US" altLang="en-US" dirty="0"/>
              <a:t>Other Homes for Viruses</a:t>
            </a:r>
          </a:p>
        </p:txBody>
      </p:sp>
      <p:sp>
        <p:nvSpPr>
          <p:cNvPr id="108547" name="Rectangle 3">
            <a:extLst>
              <a:ext uri="{FF2B5EF4-FFF2-40B4-BE49-F238E27FC236}">
                <a16:creationId xmlns:a16="http://schemas.microsoft.com/office/drawing/2014/main" id="{E2D4FB58-B52B-7E4E-B1F3-DFA85F0E4EDC}"/>
              </a:ext>
            </a:extLst>
          </p:cNvPr>
          <p:cNvSpPr>
            <a:spLocks noGrp="1" noChangeArrowheads="1"/>
          </p:cNvSpPr>
          <p:nvPr>
            <p:ph type="body" idx="1"/>
          </p:nvPr>
        </p:nvSpPr>
        <p:spPr/>
        <p:txBody>
          <a:bodyPr/>
          <a:lstStyle/>
          <a:p>
            <a:pPr algn="l" rtl="0"/>
            <a:r>
              <a:rPr lang="en-US" altLang="en-US" dirty="0"/>
              <a:t>Application Programs</a:t>
            </a:r>
          </a:p>
          <a:p>
            <a:pPr lvl="1" algn="l" rtl="0"/>
            <a:r>
              <a:rPr lang="en-US" altLang="en-US" dirty="0"/>
              <a:t>Virus macro adds itself to startup directives</a:t>
            </a:r>
          </a:p>
          <a:p>
            <a:pPr lvl="1" algn="l" rtl="0"/>
            <a:r>
              <a:rPr lang="en-US" altLang="en-US" dirty="0"/>
              <a:t>Virus embeds itself in data files</a:t>
            </a:r>
          </a:p>
          <a:p>
            <a:pPr algn="l" rtl="0"/>
            <a:r>
              <a:rPr lang="en-US" altLang="en-US" dirty="0"/>
              <a:t>Libraries - Desirable home for viruses </a:t>
            </a:r>
          </a:p>
          <a:p>
            <a:pPr lvl="1" algn="l" rtl="0"/>
            <a:r>
              <a:rPr lang="en-US" altLang="en-US" dirty="0"/>
              <a:t>Used by many programs</a:t>
            </a:r>
          </a:p>
          <a:p>
            <a:pPr lvl="1" algn="l" rtl="0"/>
            <a:r>
              <a:rPr lang="en-US" altLang="en-US" dirty="0"/>
              <a:t>Shared between users</a:t>
            </a:r>
          </a:p>
          <a:p>
            <a:pPr lvl="1" algn="l" rtl="0"/>
            <a:r>
              <a:rPr lang="en-US" altLang="en-US" dirty="0"/>
              <a:t>Spreads infections to compilers, linkers, runtime debuggers, etc.</a:t>
            </a:r>
          </a:p>
          <a:p>
            <a:pPr algn="l" rtl="0"/>
            <a:endParaRPr lang="en-US" altLang="en-US" dirty="0"/>
          </a:p>
        </p:txBody>
      </p:sp>
    </p:spTree>
    <p:extLst>
      <p:ext uri="{BB962C8B-B14F-4D97-AF65-F5344CB8AC3E}">
        <p14:creationId xmlns:p14="http://schemas.microsoft.com/office/powerpoint/2010/main" val="22834532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F0374F78-6C82-E44F-8B6A-3DA1C32E9ACA}"/>
              </a:ext>
            </a:extLst>
          </p:cNvPr>
          <p:cNvSpPr>
            <a:spLocks noGrp="1" noChangeArrowheads="1"/>
          </p:cNvSpPr>
          <p:nvPr>
            <p:ph type="title"/>
          </p:nvPr>
        </p:nvSpPr>
        <p:spPr>
          <a:xfrm>
            <a:off x="838200" y="136525"/>
            <a:ext cx="10515600" cy="907621"/>
          </a:xfrm>
        </p:spPr>
        <p:txBody>
          <a:bodyPr/>
          <a:lstStyle/>
          <a:p>
            <a:r>
              <a:rPr lang="en-US" altLang="en-US" dirty="0"/>
              <a:t>Virus Detection</a:t>
            </a:r>
          </a:p>
        </p:txBody>
      </p:sp>
      <p:sp>
        <p:nvSpPr>
          <p:cNvPr id="109571" name="Rectangle 3">
            <a:extLst>
              <a:ext uri="{FF2B5EF4-FFF2-40B4-BE49-F238E27FC236}">
                <a16:creationId xmlns:a16="http://schemas.microsoft.com/office/drawing/2014/main" id="{BA64CE59-5579-9D44-8B45-C3DA68FCC317}"/>
              </a:ext>
            </a:extLst>
          </p:cNvPr>
          <p:cNvSpPr>
            <a:spLocks noGrp="1" noChangeArrowheads="1"/>
          </p:cNvSpPr>
          <p:nvPr>
            <p:ph type="body" idx="1"/>
          </p:nvPr>
        </p:nvSpPr>
        <p:spPr/>
        <p:txBody>
          <a:bodyPr/>
          <a:lstStyle/>
          <a:p>
            <a:pPr algn="l" rtl="0"/>
            <a:r>
              <a:rPr lang="en-US" altLang="en-US" b="1"/>
              <a:t>Virus Signature</a:t>
            </a:r>
            <a:r>
              <a:rPr lang="en-US" altLang="en-US"/>
              <a:t> - The execution and spreading characteristics of a virus have certain telltale patterns</a:t>
            </a:r>
          </a:p>
          <a:p>
            <a:pPr algn="l" rtl="0"/>
            <a:r>
              <a:rPr lang="en-US" altLang="en-US"/>
              <a:t>Virus signatures are used by virus scanners to detect the virus 	</a:t>
            </a:r>
          </a:p>
          <a:p>
            <a:pPr lvl="1" algn="l" rtl="0"/>
            <a:r>
              <a:rPr lang="en-US" altLang="en-US"/>
              <a:t>Storage Patterns</a:t>
            </a:r>
          </a:p>
          <a:p>
            <a:pPr lvl="1" algn="l" rtl="0"/>
            <a:r>
              <a:rPr lang="en-US" altLang="en-US"/>
              <a:t>Execution Patterns</a:t>
            </a:r>
          </a:p>
          <a:p>
            <a:pPr lvl="1" algn="l" rtl="0"/>
            <a:r>
              <a:rPr lang="en-US" altLang="en-US"/>
              <a:t>Transmission Patterns</a:t>
            </a:r>
          </a:p>
          <a:p>
            <a:pPr algn="l" rtl="0"/>
            <a:endParaRPr lang="en-US" altLang="en-US"/>
          </a:p>
        </p:txBody>
      </p:sp>
    </p:spTree>
    <p:extLst>
      <p:ext uri="{BB962C8B-B14F-4D97-AF65-F5344CB8AC3E}">
        <p14:creationId xmlns:p14="http://schemas.microsoft.com/office/powerpoint/2010/main" val="41570893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2DD11789-6B00-E446-BAB4-5FBE1061E46C}"/>
              </a:ext>
            </a:extLst>
          </p:cNvPr>
          <p:cNvSpPr>
            <a:spLocks noGrp="1" noChangeArrowheads="1"/>
          </p:cNvSpPr>
          <p:nvPr>
            <p:ph type="title"/>
          </p:nvPr>
        </p:nvSpPr>
        <p:spPr>
          <a:xfrm>
            <a:off x="838200" y="142704"/>
            <a:ext cx="10515600" cy="771697"/>
          </a:xfrm>
        </p:spPr>
        <p:txBody>
          <a:bodyPr/>
          <a:lstStyle/>
          <a:p>
            <a:r>
              <a:rPr lang="en-US" altLang="en-US" dirty="0"/>
              <a:t>Storage Patterns</a:t>
            </a:r>
          </a:p>
        </p:txBody>
      </p:sp>
      <p:sp>
        <p:nvSpPr>
          <p:cNvPr id="110595" name="Rectangle 3">
            <a:extLst>
              <a:ext uri="{FF2B5EF4-FFF2-40B4-BE49-F238E27FC236}">
                <a16:creationId xmlns:a16="http://schemas.microsoft.com/office/drawing/2014/main" id="{D986286A-D87C-9C40-B2E3-D3A24FAA5B43}"/>
              </a:ext>
            </a:extLst>
          </p:cNvPr>
          <p:cNvSpPr>
            <a:spLocks noGrp="1" noChangeArrowheads="1"/>
          </p:cNvSpPr>
          <p:nvPr>
            <p:ph type="body" idx="1"/>
          </p:nvPr>
        </p:nvSpPr>
        <p:spPr>
          <a:xfrm>
            <a:off x="838200" y="1825625"/>
            <a:ext cx="7811530" cy="4351338"/>
          </a:xfrm>
        </p:spPr>
        <p:txBody>
          <a:bodyPr/>
          <a:lstStyle/>
          <a:p>
            <a:pPr algn="l" rtl="0"/>
            <a:r>
              <a:rPr lang="en-US" altLang="en-US" dirty="0"/>
              <a:t>Virus attaches itself to a file and changes its size</a:t>
            </a:r>
          </a:p>
          <a:p>
            <a:pPr algn="l" rtl="0"/>
            <a:r>
              <a:rPr lang="en-US" altLang="en-US" dirty="0"/>
              <a:t>Virus obliterates all or part of the underlying program, not affecting its size, but impairing its function</a:t>
            </a:r>
          </a:p>
          <a:p>
            <a:pPr algn="l" rtl="0"/>
            <a:endParaRPr lang="en-US" altLang="en-US" dirty="0"/>
          </a:p>
        </p:txBody>
      </p:sp>
    </p:spTree>
    <p:extLst>
      <p:ext uri="{BB962C8B-B14F-4D97-AF65-F5344CB8AC3E}">
        <p14:creationId xmlns:p14="http://schemas.microsoft.com/office/powerpoint/2010/main" val="13871129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6249394C-B0A5-234B-B361-62DB059A97A3}"/>
              </a:ext>
            </a:extLst>
          </p:cNvPr>
          <p:cNvSpPr>
            <a:spLocks noGrp="1" noChangeArrowheads="1"/>
          </p:cNvSpPr>
          <p:nvPr>
            <p:ph type="title"/>
          </p:nvPr>
        </p:nvSpPr>
        <p:spPr>
          <a:xfrm>
            <a:off x="838200" y="136525"/>
            <a:ext cx="10515600" cy="870551"/>
          </a:xfrm>
        </p:spPr>
        <p:txBody>
          <a:bodyPr/>
          <a:lstStyle/>
          <a:p>
            <a:r>
              <a:rPr lang="en-US" altLang="en-US" sz="4000" dirty="0"/>
              <a:t>How Virus Scanner detects Storage Patterns</a:t>
            </a:r>
          </a:p>
        </p:txBody>
      </p:sp>
      <p:sp>
        <p:nvSpPr>
          <p:cNvPr id="111619" name="Rectangle 3">
            <a:extLst>
              <a:ext uri="{FF2B5EF4-FFF2-40B4-BE49-F238E27FC236}">
                <a16:creationId xmlns:a16="http://schemas.microsoft.com/office/drawing/2014/main" id="{D394432B-1F1B-9A4F-B99C-A38C91B6F306}"/>
              </a:ext>
            </a:extLst>
          </p:cNvPr>
          <p:cNvSpPr>
            <a:spLocks noGrp="1" noChangeArrowheads="1"/>
          </p:cNvSpPr>
          <p:nvPr>
            <p:ph type="body" idx="1"/>
          </p:nvPr>
        </p:nvSpPr>
        <p:spPr>
          <a:xfrm>
            <a:off x="838200" y="1825625"/>
            <a:ext cx="8713573" cy="4351338"/>
          </a:xfrm>
        </p:spPr>
        <p:txBody>
          <a:bodyPr/>
          <a:lstStyle/>
          <a:p>
            <a:pPr algn="l" rtl="0"/>
            <a:r>
              <a:rPr lang="en-US" altLang="en-US" dirty="0"/>
              <a:t>Use a code or checksum to detect changes to a file</a:t>
            </a:r>
          </a:p>
          <a:p>
            <a:pPr algn="l" rtl="0"/>
            <a:r>
              <a:rPr lang="en-US" altLang="en-US" dirty="0"/>
              <a:t>Look for suspicious patterns such as a JUMP instruction as the first instruction of a system program</a:t>
            </a:r>
          </a:p>
          <a:p>
            <a:pPr algn="l" rtl="0"/>
            <a:endParaRPr lang="en-US" altLang="en-US" dirty="0"/>
          </a:p>
        </p:txBody>
      </p:sp>
    </p:spTree>
    <p:extLst>
      <p:ext uri="{BB962C8B-B14F-4D97-AF65-F5344CB8AC3E}">
        <p14:creationId xmlns:p14="http://schemas.microsoft.com/office/powerpoint/2010/main" val="20362217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7777D3C4-985D-214F-ABD8-F4FE30757321}"/>
              </a:ext>
            </a:extLst>
          </p:cNvPr>
          <p:cNvSpPr>
            <a:spLocks noGrp="1" noChangeArrowheads="1"/>
          </p:cNvSpPr>
          <p:nvPr>
            <p:ph type="title"/>
          </p:nvPr>
        </p:nvSpPr>
        <p:spPr>
          <a:xfrm>
            <a:off x="838200" y="136525"/>
            <a:ext cx="10515600" cy="870551"/>
          </a:xfrm>
        </p:spPr>
        <p:txBody>
          <a:bodyPr/>
          <a:lstStyle/>
          <a:p>
            <a:r>
              <a:rPr lang="en-US" altLang="en-US" dirty="0"/>
              <a:t>Transmission Patterns</a:t>
            </a:r>
          </a:p>
        </p:txBody>
      </p:sp>
      <p:sp>
        <p:nvSpPr>
          <p:cNvPr id="112643" name="Rectangle 3">
            <a:extLst>
              <a:ext uri="{FF2B5EF4-FFF2-40B4-BE49-F238E27FC236}">
                <a16:creationId xmlns:a16="http://schemas.microsoft.com/office/drawing/2014/main" id="{41EF6D92-F8A6-F747-AADD-C4DF0D24DFE6}"/>
              </a:ext>
            </a:extLst>
          </p:cNvPr>
          <p:cNvSpPr>
            <a:spLocks noGrp="1" noChangeArrowheads="1"/>
          </p:cNvSpPr>
          <p:nvPr>
            <p:ph type="body" idx="1"/>
          </p:nvPr>
        </p:nvSpPr>
        <p:spPr>
          <a:xfrm>
            <a:off x="838200" y="1825625"/>
            <a:ext cx="9516762" cy="4351338"/>
          </a:xfrm>
        </p:spPr>
        <p:txBody>
          <a:bodyPr/>
          <a:lstStyle/>
          <a:p>
            <a:pPr algn="l" rtl="0"/>
            <a:r>
              <a:rPr lang="en-US" altLang="en-US" dirty="0"/>
              <a:t>Not confined to a single medium or execution pattern. Example: </a:t>
            </a:r>
          </a:p>
          <a:p>
            <a:pPr lvl="1" algn="l" rtl="0"/>
            <a:r>
              <a:rPr lang="en-US" altLang="en-US" dirty="0"/>
              <a:t>Virus arrives on a disk or from the network</a:t>
            </a:r>
          </a:p>
          <a:p>
            <a:pPr lvl="1" algn="l" rtl="0"/>
            <a:r>
              <a:rPr lang="en-US" altLang="en-US" dirty="0"/>
              <a:t>Travels to a hard disk boot sector</a:t>
            </a:r>
          </a:p>
          <a:p>
            <a:pPr lvl="1" algn="l" rtl="0"/>
            <a:r>
              <a:rPr lang="en-US" altLang="en-US" dirty="0"/>
              <a:t>Reemerges when computer is next booted</a:t>
            </a:r>
          </a:p>
          <a:p>
            <a:pPr lvl="1" algn="l" rtl="0"/>
            <a:r>
              <a:rPr lang="en-US" altLang="en-US" dirty="0"/>
              <a:t>Remains in memory to infect other desks</a:t>
            </a:r>
          </a:p>
          <a:p>
            <a:pPr algn="l" rtl="0"/>
            <a:endParaRPr lang="en-US" altLang="en-US" dirty="0"/>
          </a:p>
        </p:txBody>
      </p:sp>
    </p:spTree>
    <p:extLst>
      <p:ext uri="{BB962C8B-B14F-4D97-AF65-F5344CB8AC3E}">
        <p14:creationId xmlns:p14="http://schemas.microsoft.com/office/powerpoint/2010/main" val="5974359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CF5F2C98-2265-2244-8233-B2BED5D56128}"/>
              </a:ext>
            </a:extLst>
          </p:cNvPr>
          <p:cNvSpPr>
            <a:spLocks noGrp="1" noChangeArrowheads="1"/>
          </p:cNvSpPr>
          <p:nvPr>
            <p:ph type="title"/>
          </p:nvPr>
        </p:nvSpPr>
        <p:spPr>
          <a:xfrm>
            <a:off x="822410" y="0"/>
            <a:ext cx="10363200" cy="990600"/>
          </a:xfrm>
        </p:spPr>
        <p:txBody>
          <a:bodyPr/>
          <a:lstStyle/>
          <a:p>
            <a:r>
              <a:rPr lang="en-US" altLang="en-US" dirty="0"/>
              <a:t>Virus &amp; Malicious Code Defense</a:t>
            </a:r>
          </a:p>
        </p:txBody>
      </p:sp>
      <p:sp>
        <p:nvSpPr>
          <p:cNvPr id="125955" name="Rectangle 3">
            <a:extLst>
              <a:ext uri="{FF2B5EF4-FFF2-40B4-BE49-F238E27FC236}">
                <a16:creationId xmlns:a16="http://schemas.microsoft.com/office/drawing/2014/main" id="{722981A8-33E3-5D44-B02A-FEF51BEDAD69}"/>
              </a:ext>
            </a:extLst>
          </p:cNvPr>
          <p:cNvSpPr>
            <a:spLocks noGrp="1" noChangeArrowheads="1"/>
          </p:cNvSpPr>
          <p:nvPr>
            <p:ph type="body" sz="half" idx="1"/>
          </p:nvPr>
        </p:nvSpPr>
        <p:spPr>
          <a:xfrm>
            <a:off x="822409" y="2149642"/>
            <a:ext cx="6649201" cy="2766845"/>
          </a:xfrm>
        </p:spPr>
        <p:txBody>
          <a:bodyPr>
            <a:normAutofit/>
          </a:bodyPr>
          <a:lstStyle/>
          <a:p>
            <a:pPr>
              <a:buFont typeface="Wingdings" pitchFamily="2" charset="2"/>
              <a:buChar char="ü"/>
            </a:pPr>
            <a:r>
              <a:rPr lang="en-US" altLang="en-US" sz="2400" dirty="0"/>
              <a:t>NO REASON NOT TO HAVE VIRUS PROTECTION</a:t>
            </a:r>
          </a:p>
          <a:p>
            <a:pPr>
              <a:buFont typeface="Wingdings" pitchFamily="2" charset="2"/>
              <a:buChar char="ü"/>
            </a:pPr>
            <a:endParaRPr lang="en-US" altLang="en-US" sz="2400" dirty="0"/>
          </a:p>
          <a:p>
            <a:pPr>
              <a:buFont typeface="Wingdings" pitchFamily="2" charset="2"/>
              <a:buChar char="ü"/>
            </a:pPr>
            <a:r>
              <a:rPr lang="en-US" altLang="en-US" sz="2400" dirty="0"/>
              <a:t>ALWAYS KEEP YOUR VIRUS DEFINITIONS UPDATED</a:t>
            </a:r>
          </a:p>
          <a:p>
            <a:pPr>
              <a:buFont typeface="Wingdings" pitchFamily="2" charset="2"/>
              <a:buChar char="ü"/>
            </a:pPr>
            <a:endParaRPr lang="en-US" altLang="en-US" sz="2400" dirty="0"/>
          </a:p>
          <a:p>
            <a:pPr>
              <a:buFont typeface="Wingdings" pitchFamily="2" charset="2"/>
              <a:buChar char="ü"/>
            </a:pPr>
            <a:r>
              <a:rPr lang="en-US" altLang="en-US" sz="2400" dirty="0"/>
              <a:t>ALWAYS SCAN ON A REGULAR BASIS</a:t>
            </a:r>
          </a:p>
        </p:txBody>
      </p:sp>
      <p:pic>
        <p:nvPicPr>
          <p:cNvPr id="125956" name="Picture 4">
            <a:extLst>
              <a:ext uri="{FF2B5EF4-FFF2-40B4-BE49-F238E27FC236}">
                <a16:creationId xmlns:a16="http://schemas.microsoft.com/office/drawing/2014/main" id="{8100F9F4-094A-904C-A160-401F7C3768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1315" y="1447800"/>
            <a:ext cx="3455988" cy="3468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5215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E85366F7-E123-3545-94DF-30C4EEF214E9}"/>
              </a:ext>
            </a:extLst>
          </p:cNvPr>
          <p:cNvSpPr>
            <a:spLocks noGrp="1" noChangeArrowheads="1"/>
          </p:cNvSpPr>
          <p:nvPr>
            <p:ph type="title"/>
          </p:nvPr>
        </p:nvSpPr>
        <p:spPr>
          <a:xfrm>
            <a:off x="838200" y="136525"/>
            <a:ext cx="10515600" cy="833480"/>
          </a:xfrm>
        </p:spPr>
        <p:txBody>
          <a:bodyPr/>
          <a:lstStyle/>
          <a:p>
            <a:r>
              <a:rPr lang="en-US" altLang="en-US" dirty="0"/>
              <a:t>Preventing Virus Infection</a:t>
            </a:r>
          </a:p>
        </p:txBody>
      </p:sp>
      <p:sp>
        <p:nvSpPr>
          <p:cNvPr id="113667" name="Rectangle 3">
            <a:extLst>
              <a:ext uri="{FF2B5EF4-FFF2-40B4-BE49-F238E27FC236}">
                <a16:creationId xmlns:a16="http://schemas.microsoft.com/office/drawing/2014/main" id="{2CC4C025-78B6-BA4B-91CB-5394FE5797C5}"/>
              </a:ext>
            </a:extLst>
          </p:cNvPr>
          <p:cNvSpPr>
            <a:spLocks noGrp="1" noChangeArrowheads="1"/>
          </p:cNvSpPr>
          <p:nvPr>
            <p:ph type="body" idx="1"/>
          </p:nvPr>
        </p:nvSpPr>
        <p:spPr>
          <a:xfrm>
            <a:off x="838200" y="1627917"/>
            <a:ext cx="10515600" cy="4351338"/>
          </a:xfrm>
        </p:spPr>
        <p:txBody>
          <a:bodyPr/>
          <a:lstStyle/>
          <a:p>
            <a:pPr algn="l" rtl="0"/>
            <a:r>
              <a:rPr lang="en-US" altLang="en-US" dirty="0"/>
              <a:t>Use only commercial software acquired from reliable, well established vendors</a:t>
            </a:r>
          </a:p>
          <a:p>
            <a:pPr algn="l" rtl="0"/>
            <a:r>
              <a:rPr lang="en-US" altLang="en-US" dirty="0"/>
              <a:t>Test all new software on an isolated computer</a:t>
            </a:r>
          </a:p>
          <a:p>
            <a:pPr algn="l" rtl="0"/>
            <a:r>
              <a:rPr lang="en-US" altLang="en-US" dirty="0"/>
              <a:t>Make a bootable disk and store it safely</a:t>
            </a:r>
          </a:p>
          <a:p>
            <a:pPr algn="l" rtl="0"/>
            <a:r>
              <a:rPr lang="en-US" altLang="en-US" dirty="0"/>
              <a:t>Make and retain backup copies of executable system files</a:t>
            </a:r>
          </a:p>
          <a:p>
            <a:pPr algn="l" rtl="0"/>
            <a:r>
              <a:rPr lang="en-US" altLang="en-US" dirty="0"/>
              <a:t>Use virus detectors regularly </a:t>
            </a:r>
          </a:p>
          <a:p>
            <a:pPr algn="l" rtl="0"/>
            <a:endParaRPr lang="en-US" altLang="en-US" dirty="0"/>
          </a:p>
        </p:txBody>
      </p:sp>
    </p:spTree>
    <p:extLst>
      <p:ext uri="{BB962C8B-B14F-4D97-AF65-F5344CB8AC3E}">
        <p14:creationId xmlns:p14="http://schemas.microsoft.com/office/powerpoint/2010/main" val="40576822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64615" y="98552"/>
            <a:ext cx="3613785" cy="330835"/>
          </a:xfrm>
          <a:prstGeom prst="rect">
            <a:avLst/>
          </a:prstGeom>
        </p:spPr>
        <p:txBody>
          <a:bodyPr vert="horz" wrap="square" lIns="0" tIns="12700" rIns="0" bIns="0" rtlCol="0">
            <a:spAutoFit/>
          </a:bodyPr>
          <a:lstStyle/>
          <a:p>
            <a:pPr marL="12700">
              <a:spcBef>
                <a:spcPts val="100"/>
              </a:spcBef>
            </a:pPr>
            <a:r>
              <a:rPr sz="2000" b="1" dirty="0">
                <a:solidFill>
                  <a:srgbClr val="FFFFFF"/>
                </a:solidFill>
                <a:latin typeface="Arial"/>
                <a:cs typeface="Arial"/>
              </a:rPr>
              <a:t>CSCA0101 Computing</a:t>
            </a:r>
            <a:r>
              <a:rPr sz="2000" b="1" spc="-90" dirty="0">
                <a:solidFill>
                  <a:srgbClr val="FFFFFF"/>
                </a:solidFill>
                <a:latin typeface="Arial"/>
                <a:cs typeface="Arial"/>
              </a:rPr>
              <a:t> </a:t>
            </a:r>
            <a:r>
              <a:rPr sz="2000" b="1" dirty="0">
                <a:solidFill>
                  <a:srgbClr val="FFFFFF"/>
                </a:solidFill>
                <a:latin typeface="Arial"/>
                <a:cs typeface="Arial"/>
              </a:rPr>
              <a:t>Basics</a:t>
            </a:r>
            <a:endParaRPr sz="2000">
              <a:latin typeface="Arial"/>
              <a:cs typeface="Arial"/>
            </a:endParaRPr>
          </a:p>
        </p:txBody>
      </p:sp>
      <p:sp>
        <p:nvSpPr>
          <p:cNvPr id="5" name="object 5"/>
          <p:cNvSpPr txBox="1">
            <a:spLocks noGrp="1"/>
          </p:cNvSpPr>
          <p:nvPr>
            <p:ph type="sldNum" sz="quarter" idx="7"/>
          </p:nvPr>
        </p:nvSpPr>
        <p:spPr>
          <a:xfrm>
            <a:off x="8671814" y="6482563"/>
            <a:ext cx="307340" cy="307340"/>
          </a:xfrm>
          <a:prstGeom prst="rect">
            <a:avLst/>
          </a:prstGeom>
        </p:spPr>
        <p:txBody>
          <a:bodyPr vert="horz" wrap="square" lIns="0" tIns="0" rIns="0" bIns="0" rtlCol="0">
            <a:spAutoFit/>
          </a:bodyPr>
          <a:lstStyle>
            <a:defPPr>
              <a:defRPr lang="en-US"/>
            </a:defPPr>
            <a:lvl1pPr marL="0" algn="l" defTabSz="914400" rtl="0" eaLnBrk="1" latinLnBrk="0" hangingPunct="1">
              <a:defRPr sz="2000" b="1" i="0" kern="1200">
                <a:solidFill>
                  <a:schemeClr val="bg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2285"/>
              </a:lnSpc>
            </a:pPr>
            <a:fld id="{81D60167-4931-47E6-BA6A-407CBD079E47}" type="slidenum">
              <a:rPr lang="en-US" smtClean="0"/>
              <a:pPr marL="25400">
                <a:lnSpc>
                  <a:spcPts val="2285"/>
                </a:lnSpc>
              </a:pPr>
              <a:t>47</a:t>
            </a:fld>
            <a:endParaRPr dirty="0"/>
          </a:p>
        </p:txBody>
      </p:sp>
      <p:sp>
        <p:nvSpPr>
          <p:cNvPr id="3" name="object 3"/>
          <p:cNvSpPr txBox="1">
            <a:spLocks noGrp="1"/>
          </p:cNvSpPr>
          <p:nvPr>
            <p:ph type="title"/>
          </p:nvPr>
        </p:nvSpPr>
        <p:spPr>
          <a:xfrm>
            <a:off x="941173" y="120417"/>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5" dirty="0"/>
              <a:t>Malware</a:t>
            </a:r>
          </a:p>
        </p:txBody>
      </p:sp>
      <p:sp>
        <p:nvSpPr>
          <p:cNvPr id="4" name="object 4"/>
          <p:cNvSpPr txBox="1"/>
          <p:nvPr/>
        </p:nvSpPr>
        <p:spPr>
          <a:xfrm>
            <a:off x="941173" y="1458912"/>
            <a:ext cx="7618095" cy="3940175"/>
          </a:xfrm>
          <a:prstGeom prst="rect">
            <a:avLst/>
          </a:prstGeom>
        </p:spPr>
        <p:txBody>
          <a:bodyPr vert="horz" wrap="square" lIns="0" tIns="12700" rIns="0" bIns="0" rtlCol="0">
            <a:spAutoFit/>
          </a:bodyPr>
          <a:lstStyle/>
          <a:p>
            <a:pPr marL="12700">
              <a:spcBef>
                <a:spcPts val="100"/>
              </a:spcBef>
            </a:pPr>
            <a:r>
              <a:rPr sz="2400" b="1" dirty="0">
                <a:latin typeface="Arial"/>
                <a:cs typeface="Arial"/>
              </a:rPr>
              <a:t>Anti-Malware</a:t>
            </a:r>
            <a:r>
              <a:rPr sz="2400" b="1" spc="-45" dirty="0">
                <a:latin typeface="Arial"/>
                <a:cs typeface="Arial"/>
              </a:rPr>
              <a:t> </a:t>
            </a:r>
            <a:r>
              <a:rPr sz="2400" b="1" spc="-5" dirty="0">
                <a:latin typeface="Arial"/>
                <a:cs typeface="Arial"/>
              </a:rPr>
              <a:t>Program</a:t>
            </a:r>
            <a:endParaRPr sz="2400" dirty="0">
              <a:latin typeface="Arial"/>
              <a:cs typeface="Arial"/>
            </a:endParaRPr>
          </a:p>
          <a:p>
            <a:pPr marL="469900" marR="5080" indent="-457834" algn="just">
              <a:spcBef>
                <a:spcPts val="2020"/>
              </a:spcBef>
              <a:buChar char="•"/>
              <a:tabLst>
                <a:tab pos="470534" algn="l"/>
              </a:tabLst>
            </a:pPr>
            <a:r>
              <a:rPr sz="2400" dirty="0">
                <a:latin typeface="Arial"/>
                <a:cs typeface="Arial"/>
              </a:rPr>
              <a:t>Anti-Malware program </a:t>
            </a:r>
            <a:r>
              <a:rPr sz="2400" spc="-5" dirty="0">
                <a:latin typeface="Arial"/>
                <a:cs typeface="Arial"/>
              </a:rPr>
              <a:t>is </a:t>
            </a:r>
            <a:r>
              <a:rPr sz="2400" dirty="0">
                <a:latin typeface="Arial"/>
                <a:cs typeface="Arial"/>
              </a:rPr>
              <a:t>used to </a:t>
            </a:r>
            <a:r>
              <a:rPr sz="2400" spc="-5" dirty="0">
                <a:latin typeface="Arial"/>
                <a:cs typeface="Arial"/>
              </a:rPr>
              <a:t>prevent, </a:t>
            </a:r>
            <a:r>
              <a:rPr sz="2400" dirty="0">
                <a:latin typeface="Arial"/>
                <a:cs typeface="Arial"/>
              </a:rPr>
              <a:t>detect,  </a:t>
            </a:r>
            <a:r>
              <a:rPr sz="2400" spc="-5" dirty="0">
                <a:latin typeface="Arial"/>
                <a:cs typeface="Arial"/>
              </a:rPr>
              <a:t>and </a:t>
            </a:r>
            <a:r>
              <a:rPr sz="2400" dirty="0">
                <a:latin typeface="Arial"/>
                <a:cs typeface="Arial"/>
              </a:rPr>
              <a:t>remove computer viruses, worms, </a:t>
            </a:r>
            <a:r>
              <a:rPr sz="2400" spc="-5" dirty="0">
                <a:latin typeface="Arial"/>
                <a:cs typeface="Arial"/>
              </a:rPr>
              <a:t>trojan horses  and any other type </a:t>
            </a:r>
            <a:r>
              <a:rPr sz="2400" dirty="0">
                <a:latin typeface="Arial"/>
                <a:cs typeface="Arial"/>
              </a:rPr>
              <a:t>of</a:t>
            </a:r>
            <a:r>
              <a:rPr sz="2400" spc="-15" dirty="0">
                <a:latin typeface="Arial"/>
                <a:cs typeface="Arial"/>
              </a:rPr>
              <a:t> </a:t>
            </a:r>
            <a:r>
              <a:rPr sz="2400" spc="-5" dirty="0">
                <a:latin typeface="Arial"/>
                <a:cs typeface="Arial"/>
              </a:rPr>
              <a:t>malware.</a:t>
            </a:r>
            <a:endParaRPr sz="2400" dirty="0">
              <a:latin typeface="Arial"/>
              <a:cs typeface="Arial"/>
            </a:endParaRPr>
          </a:p>
          <a:p>
            <a:pPr marL="355600" indent="-343535" algn="just">
              <a:spcBef>
                <a:spcPts val="575"/>
              </a:spcBef>
              <a:buChar char="•"/>
              <a:tabLst>
                <a:tab pos="356235" algn="l"/>
              </a:tabLst>
            </a:pPr>
            <a:r>
              <a:rPr sz="2400" spc="-5" dirty="0">
                <a:latin typeface="Arial"/>
                <a:cs typeface="Arial"/>
              </a:rPr>
              <a:t>Examples </a:t>
            </a:r>
            <a:r>
              <a:rPr sz="2400" dirty="0">
                <a:latin typeface="Arial"/>
                <a:cs typeface="Arial"/>
              </a:rPr>
              <a:t>of </a:t>
            </a:r>
            <a:r>
              <a:rPr sz="2400" spc="-5" dirty="0">
                <a:latin typeface="Arial"/>
                <a:cs typeface="Arial"/>
              </a:rPr>
              <a:t>Anti-Malware</a:t>
            </a:r>
            <a:r>
              <a:rPr sz="2400" spc="40" dirty="0">
                <a:latin typeface="Arial"/>
                <a:cs typeface="Arial"/>
              </a:rPr>
              <a:t> </a:t>
            </a:r>
            <a:r>
              <a:rPr sz="2400" dirty="0">
                <a:latin typeface="Arial"/>
                <a:cs typeface="Arial"/>
              </a:rPr>
              <a:t>program:</a:t>
            </a:r>
          </a:p>
          <a:p>
            <a:pPr marL="870585" lvl="1" indent="-457834">
              <a:spcBef>
                <a:spcPts val="575"/>
              </a:spcBef>
              <a:buChar char="–"/>
              <a:tabLst>
                <a:tab pos="870585" algn="l"/>
                <a:tab pos="871219" algn="l"/>
              </a:tabLst>
            </a:pPr>
            <a:r>
              <a:rPr sz="2400" spc="-5" dirty="0">
                <a:latin typeface="Arial"/>
                <a:cs typeface="Arial"/>
              </a:rPr>
              <a:t>Antivirus</a:t>
            </a:r>
            <a:r>
              <a:rPr sz="2400" spc="-10" dirty="0">
                <a:latin typeface="Arial"/>
                <a:cs typeface="Arial"/>
              </a:rPr>
              <a:t> </a:t>
            </a:r>
            <a:r>
              <a:rPr sz="2400" dirty="0">
                <a:latin typeface="Arial"/>
                <a:cs typeface="Arial"/>
              </a:rPr>
              <a:t>program</a:t>
            </a:r>
          </a:p>
          <a:p>
            <a:pPr marL="870585" lvl="1" indent="-457834">
              <a:spcBef>
                <a:spcPts val="580"/>
              </a:spcBef>
              <a:buChar char="–"/>
              <a:tabLst>
                <a:tab pos="870585" algn="l"/>
                <a:tab pos="871219" algn="l"/>
              </a:tabLst>
            </a:pPr>
            <a:r>
              <a:rPr sz="2400" spc="-5" dirty="0">
                <a:latin typeface="Arial"/>
                <a:cs typeface="Arial"/>
              </a:rPr>
              <a:t>Anti-spyware</a:t>
            </a:r>
            <a:r>
              <a:rPr sz="2400" dirty="0">
                <a:latin typeface="Arial"/>
                <a:cs typeface="Arial"/>
              </a:rPr>
              <a:t> program</a:t>
            </a:r>
          </a:p>
          <a:p>
            <a:pPr marL="870585" lvl="1" indent="-457834">
              <a:spcBef>
                <a:spcPts val="575"/>
              </a:spcBef>
              <a:buChar char="–"/>
              <a:tabLst>
                <a:tab pos="870585" algn="l"/>
                <a:tab pos="871219" algn="l"/>
              </a:tabLst>
            </a:pPr>
            <a:r>
              <a:rPr sz="2400" spc="-5" dirty="0">
                <a:latin typeface="Arial"/>
                <a:cs typeface="Arial"/>
              </a:rPr>
              <a:t>Anti-spam</a:t>
            </a:r>
            <a:r>
              <a:rPr sz="2400" spc="-15" dirty="0">
                <a:latin typeface="Arial"/>
                <a:cs typeface="Arial"/>
              </a:rPr>
              <a:t> </a:t>
            </a:r>
            <a:r>
              <a:rPr sz="2400" dirty="0">
                <a:latin typeface="Arial"/>
                <a:cs typeface="Arial"/>
              </a:rPr>
              <a:t>program</a:t>
            </a:r>
          </a:p>
          <a:p>
            <a:pPr marL="870585" lvl="1" indent="-457834">
              <a:spcBef>
                <a:spcPts val="580"/>
              </a:spcBef>
              <a:buChar char="–"/>
              <a:tabLst>
                <a:tab pos="870585" algn="l"/>
                <a:tab pos="871219" algn="l"/>
              </a:tabLst>
            </a:pPr>
            <a:r>
              <a:rPr sz="2400" spc="-5" dirty="0">
                <a:latin typeface="Arial"/>
                <a:cs typeface="Arial"/>
              </a:rPr>
              <a:t>Firewall</a:t>
            </a:r>
            <a:endParaRPr sz="2400" dirty="0">
              <a:latin typeface="Arial"/>
              <a:cs typeface="Arial"/>
            </a:endParaRPr>
          </a:p>
        </p:txBody>
      </p:sp>
    </p:spTree>
    <p:extLst>
      <p:ext uri="{BB962C8B-B14F-4D97-AF65-F5344CB8AC3E}">
        <p14:creationId xmlns:p14="http://schemas.microsoft.com/office/powerpoint/2010/main" val="9924009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64615" y="98552"/>
            <a:ext cx="3613785" cy="330835"/>
          </a:xfrm>
          <a:prstGeom prst="rect">
            <a:avLst/>
          </a:prstGeom>
        </p:spPr>
        <p:txBody>
          <a:bodyPr vert="horz" wrap="square" lIns="0" tIns="12700" rIns="0" bIns="0" rtlCol="0">
            <a:spAutoFit/>
          </a:bodyPr>
          <a:lstStyle/>
          <a:p>
            <a:pPr marL="12700">
              <a:spcBef>
                <a:spcPts val="100"/>
              </a:spcBef>
            </a:pPr>
            <a:r>
              <a:rPr sz="2000" b="1" dirty="0">
                <a:solidFill>
                  <a:srgbClr val="FFFFFF"/>
                </a:solidFill>
                <a:latin typeface="Arial"/>
                <a:cs typeface="Arial"/>
              </a:rPr>
              <a:t>CSCA0101 Computing</a:t>
            </a:r>
            <a:r>
              <a:rPr sz="2000" b="1" spc="-90" dirty="0">
                <a:solidFill>
                  <a:srgbClr val="FFFFFF"/>
                </a:solidFill>
                <a:latin typeface="Arial"/>
                <a:cs typeface="Arial"/>
              </a:rPr>
              <a:t> </a:t>
            </a:r>
            <a:r>
              <a:rPr sz="2000" b="1" dirty="0">
                <a:solidFill>
                  <a:srgbClr val="FFFFFF"/>
                </a:solidFill>
                <a:latin typeface="Arial"/>
                <a:cs typeface="Arial"/>
              </a:rPr>
              <a:t>Basics</a:t>
            </a:r>
            <a:endParaRPr sz="2000">
              <a:latin typeface="Arial"/>
              <a:cs typeface="Arial"/>
            </a:endParaRPr>
          </a:p>
        </p:txBody>
      </p:sp>
      <p:sp>
        <p:nvSpPr>
          <p:cNvPr id="5" name="object 5"/>
          <p:cNvSpPr txBox="1">
            <a:spLocks noGrp="1"/>
          </p:cNvSpPr>
          <p:nvPr>
            <p:ph type="sldNum" sz="quarter" idx="7"/>
          </p:nvPr>
        </p:nvSpPr>
        <p:spPr>
          <a:xfrm>
            <a:off x="8671814" y="6482563"/>
            <a:ext cx="307340" cy="307340"/>
          </a:xfrm>
          <a:prstGeom prst="rect">
            <a:avLst/>
          </a:prstGeom>
        </p:spPr>
        <p:txBody>
          <a:bodyPr vert="horz" wrap="square" lIns="0" tIns="0" rIns="0" bIns="0" rtlCol="0">
            <a:spAutoFit/>
          </a:bodyPr>
          <a:lstStyle>
            <a:defPPr>
              <a:defRPr lang="en-US"/>
            </a:defPPr>
            <a:lvl1pPr marL="0" algn="l" defTabSz="914400" rtl="0" eaLnBrk="1" latinLnBrk="0" hangingPunct="1">
              <a:defRPr sz="2000" b="1" i="0" kern="1200">
                <a:solidFill>
                  <a:schemeClr val="bg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2285"/>
              </a:lnSpc>
            </a:pPr>
            <a:fld id="{81D60167-4931-47E6-BA6A-407CBD079E47}" type="slidenum">
              <a:rPr lang="en-US" smtClean="0"/>
              <a:pPr marL="25400">
                <a:lnSpc>
                  <a:spcPts val="2285"/>
                </a:lnSpc>
              </a:pPr>
              <a:t>48</a:t>
            </a:fld>
            <a:endParaRPr dirty="0"/>
          </a:p>
        </p:txBody>
      </p:sp>
      <p:sp>
        <p:nvSpPr>
          <p:cNvPr id="3" name="object 3"/>
          <p:cNvSpPr txBox="1">
            <a:spLocks noGrp="1"/>
          </p:cNvSpPr>
          <p:nvPr>
            <p:ph type="title"/>
          </p:nvPr>
        </p:nvSpPr>
        <p:spPr>
          <a:xfrm>
            <a:off x="965887" y="98552"/>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5" dirty="0"/>
              <a:t>Malware</a:t>
            </a:r>
          </a:p>
        </p:txBody>
      </p:sp>
      <p:sp>
        <p:nvSpPr>
          <p:cNvPr id="4" name="object 4"/>
          <p:cNvSpPr txBox="1"/>
          <p:nvPr/>
        </p:nvSpPr>
        <p:spPr>
          <a:xfrm>
            <a:off x="965887" y="1537296"/>
            <a:ext cx="7616190" cy="2915920"/>
          </a:xfrm>
          <a:prstGeom prst="rect">
            <a:avLst/>
          </a:prstGeom>
        </p:spPr>
        <p:txBody>
          <a:bodyPr vert="horz" wrap="square" lIns="0" tIns="12700" rIns="0" bIns="0" rtlCol="0">
            <a:spAutoFit/>
          </a:bodyPr>
          <a:lstStyle/>
          <a:p>
            <a:pPr marL="12700">
              <a:spcBef>
                <a:spcPts val="100"/>
              </a:spcBef>
            </a:pPr>
            <a:r>
              <a:rPr sz="2400" b="1" dirty="0">
                <a:latin typeface="Arial"/>
                <a:cs typeface="Arial"/>
              </a:rPr>
              <a:t>Antivirus</a:t>
            </a:r>
            <a:r>
              <a:rPr sz="2400" b="1" spc="-25" dirty="0">
                <a:latin typeface="Arial"/>
                <a:cs typeface="Arial"/>
              </a:rPr>
              <a:t> </a:t>
            </a:r>
            <a:r>
              <a:rPr sz="2400" b="1" spc="-5" dirty="0">
                <a:latin typeface="Arial"/>
                <a:cs typeface="Arial"/>
              </a:rPr>
              <a:t>Program</a:t>
            </a:r>
            <a:endParaRPr sz="2400" dirty="0">
              <a:latin typeface="Arial"/>
              <a:cs typeface="Arial"/>
            </a:endParaRPr>
          </a:p>
          <a:p>
            <a:pPr marL="469900" indent="-457834" algn="just">
              <a:spcBef>
                <a:spcPts val="2020"/>
              </a:spcBef>
              <a:buChar char="•"/>
              <a:tabLst>
                <a:tab pos="470534" algn="l"/>
              </a:tabLst>
            </a:pPr>
            <a:r>
              <a:rPr sz="2400" dirty="0">
                <a:latin typeface="Arial"/>
                <a:cs typeface="Arial"/>
              </a:rPr>
              <a:t>“Antivirus" is </a:t>
            </a:r>
            <a:r>
              <a:rPr sz="2400" spc="-5" dirty="0">
                <a:latin typeface="Arial"/>
                <a:cs typeface="Arial"/>
              </a:rPr>
              <a:t>protective software </a:t>
            </a:r>
            <a:r>
              <a:rPr sz="2400" dirty="0">
                <a:latin typeface="Arial"/>
                <a:cs typeface="Arial"/>
              </a:rPr>
              <a:t>designed </a:t>
            </a:r>
            <a:r>
              <a:rPr sz="2400" spc="-5" dirty="0">
                <a:latin typeface="Arial"/>
                <a:cs typeface="Arial"/>
              </a:rPr>
              <a:t>to</a:t>
            </a:r>
            <a:r>
              <a:rPr sz="2400" spc="330" dirty="0">
                <a:latin typeface="Arial"/>
                <a:cs typeface="Arial"/>
              </a:rPr>
              <a:t> </a:t>
            </a:r>
            <a:r>
              <a:rPr sz="2400" dirty="0">
                <a:latin typeface="Arial"/>
                <a:cs typeface="Arial"/>
              </a:rPr>
              <a:t>defend</a:t>
            </a:r>
          </a:p>
          <a:p>
            <a:pPr marL="469900" algn="just"/>
            <a:r>
              <a:rPr sz="2400" spc="-5" dirty="0">
                <a:latin typeface="Arial"/>
                <a:cs typeface="Arial"/>
              </a:rPr>
              <a:t>your </a:t>
            </a:r>
            <a:r>
              <a:rPr sz="2400" dirty="0">
                <a:latin typeface="Arial"/>
                <a:cs typeface="Arial"/>
              </a:rPr>
              <a:t>computer </a:t>
            </a:r>
            <a:r>
              <a:rPr sz="2400" spc="-5" dirty="0">
                <a:latin typeface="Arial"/>
                <a:cs typeface="Arial"/>
              </a:rPr>
              <a:t>against malicious</a:t>
            </a:r>
            <a:r>
              <a:rPr sz="2400" spc="20" dirty="0">
                <a:latin typeface="Arial"/>
                <a:cs typeface="Arial"/>
              </a:rPr>
              <a:t> </a:t>
            </a:r>
            <a:r>
              <a:rPr sz="2400" dirty="0">
                <a:latin typeface="Arial"/>
                <a:cs typeface="Arial"/>
              </a:rPr>
              <a:t>software.</a:t>
            </a:r>
          </a:p>
          <a:p>
            <a:pPr marL="469900" marR="5080" indent="-457834" algn="just">
              <a:spcBef>
                <a:spcPts val="575"/>
              </a:spcBef>
              <a:buChar char="•"/>
              <a:tabLst>
                <a:tab pos="470534" algn="l"/>
              </a:tabLst>
            </a:pPr>
            <a:r>
              <a:rPr sz="2400" dirty="0">
                <a:latin typeface="Arial"/>
                <a:cs typeface="Arial"/>
              </a:rPr>
              <a:t>In </a:t>
            </a:r>
            <a:r>
              <a:rPr sz="2400" spc="-5" dirty="0">
                <a:latin typeface="Arial"/>
                <a:cs typeface="Arial"/>
              </a:rPr>
              <a:t>order to be an effective defense, </a:t>
            </a:r>
            <a:r>
              <a:rPr sz="2400" dirty="0">
                <a:latin typeface="Arial"/>
                <a:cs typeface="Arial"/>
              </a:rPr>
              <a:t>the antivirus  software </a:t>
            </a:r>
            <a:r>
              <a:rPr sz="2400" spc="-5" dirty="0">
                <a:latin typeface="Arial"/>
                <a:cs typeface="Arial"/>
              </a:rPr>
              <a:t>needs </a:t>
            </a:r>
            <a:r>
              <a:rPr sz="2400" dirty="0">
                <a:latin typeface="Arial"/>
                <a:cs typeface="Arial"/>
              </a:rPr>
              <a:t>to run </a:t>
            </a:r>
            <a:r>
              <a:rPr sz="2400" spc="-5" dirty="0">
                <a:latin typeface="Arial"/>
                <a:cs typeface="Arial"/>
              </a:rPr>
              <a:t>in </a:t>
            </a:r>
            <a:r>
              <a:rPr sz="2400" dirty="0">
                <a:latin typeface="Arial"/>
                <a:cs typeface="Arial"/>
              </a:rPr>
              <a:t>the background </a:t>
            </a:r>
            <a:r>
              <a:rPr sz="2400" spc="-5" dirty="0">
                <a:latin typeface="Arial"/>
                <a:cs typeface="Arial"/>
              </a:rPr>
              <a:t>at </a:t>
            </a:r>
            <a:r>
              <a:rPr sz="2400" dirty="0">
                <a:latin typeface="Arial"/>
                <a:cs typeface="Arial"/>
              </a:rPr>
              <a:t>all times,  </a:t>
            </a:r>
            <a:r>
              <a:rPr sz="2400" spc="-5" dirty="0">
                <a:latin typeface="Arial"/>
                <a:cs typeface="Arial"/>
              </a:rPr>
              <a:t>and </a:t>
            </a:r>
            <a:r>
              <a:rPr sz="2400" dirty="0">
                <a:latin typeface="Arial"/>
                <a:cs typeface="Arial"/>
              </a:rPr>
              <a:t>should </a:t>
            </a:r>
            <a:r>
              <a:rPr sz="2400" spc="-5" dirty="0">
                <a:latin typeface="Arial"/>
                <a:cs typeface="Arial"/>
              </a:rPr>
              <a:t>be </a:t>
            </a:r>
            <a:r>
              <a:rPr sz="2400" dirty="0">
                <a:latin typeface="Arial"/>
                <a:cs typeface="Arial"/>
              </a:rPr>
              <a:t>kept </a:t>
            </a:r>
            <a:r>
              <a:rPr sz="2400" spc="-5" dirty="0">
                <a:latin typeface="Arial"/>
                <a:cs typeface="Arial"/>
              </a:rPr>
              <a:t>updated </a:t>
            </a:r>
            <a:r>
              <a:rPr sz="2400" dirty="0">
                <a:latin typeface="Arial"/>
                <a:cs typeface="Arial"/>
              </a:rPr>
              <a:t>so </a:t>
            </a:r>
            <a:r>
              <a:rPr sz="2400" spc="-5" dirty="0">
                <a:latin typeface="Arial"/>
                <a:cs typeface="Arial"/>
              </a:rPr>
              <a:t>it </a:t>
            </a:r>
            <a:r>
              <a:rPr sz="2400" dirty="0">
                <a:latin typeface="Arial"/>
                <a:cs typeface="Arial"/>
              </a:rPr>
              <a:t>recognizes new  </a:t>
            </a:r>
            <a:r>
              <a:rPr sz="2400" spc="-5" dirty="0">
                <a:latin typeface="Arial"/>
                <a:cs typeface="Arial"/>
              </a:rPr>
              <a:t>versions </a:t>
            </a:r>
            <a:r>
              <a:rPr sz="2400" dirty="0">
                <a:latin typeface="Arial"/>
                <a:cs typeface="Arial"/>
              </a:rPr>
              <a:t>of </a:t>
            </a:r>
            <a:r>
              <a:rPr sz="2400" spc="-5" dirty="0">
                <a:latin typeface="Arial"/>
                <a:cs typeface="Arial"/>
              </a:rPr>
              <a:t>malicious</a:t>
            </a:r>
            <a:r>
              <a:rPr sz="2400" spc="15" dirty="0">
                <a:latin typeface="Arial"/>
                <a:cs typeface="Arial"/>
              </a:rPr>
              <a:t> </a:t>
            </a:r>
            <a:r>
              <a:rPr sz="2400" spc="-5" dirty="0">
                <a:latin typeface="Arial"/>
                <a:cs typeface="Arial"/>
              </a:rPr>
              <a:t>software.</a:t>
            </a:r>
            <a:endParaRPr sz="2400" dirty="0">
              <a:latin typeface="Arial"/>
              <a:cs typeface="Arial"/>
            </a:endParaRPr>
          </a:p>
        </p:txBody>
      </p:sp>
    </p:spTree>
    <p:extLst>
      <p:ext uri="{BB962C8B-B14F-4D97-AF65-F5344CB8AC3E}">
        <p14:creationId xmlns:p14="http://schemas.microsoft.com/office/powerpoint/2010/main" val="2140278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64615" y="98552"/>
            <a:ext cx="3613785" cy="330835"/>
          </a:xfrm>
          <a:prstGeom prst="rect">
            <a:avLst/>
          </a:prstGeom>
        </p:spPr>
        <p:txBody>
          <a:bodyPr vert="horz" wrap="square" lIns="0" tIns="12700" rIns="0" bIns="0" rtlCol="0">
            <a:spAutoFit/>
          </a:bodyPr>
          <a:lstStyle/>
          <a:p>
            <a:pPr marL="12700">
              <a:spcBef>
                <a:spcPts val="100"/>
              </a:spcBef>
            </a:pPr>
            <a:r>
              <a:rPr sz="2000" b="1" dirty="0">
                <a:solidFill>
                  <a:srgbClr val="FFFFFF"/>
                </a:solidFill>
                <a:latin typeface="Arial"/>
                <a:cs typeface="Arial"/>
              </a:rPr>
              <a:t>CSCA0101 Computing</a:t>
            </a:r>
            <a:r>
              <a:rPr sz="2000" b="1" spc="-90" dirty="0">
                <a:solidFill>
                  <a:srgbClr val="FFFFFF"/>
                </a:solidFill>
                <a:latin typeface="Arial"/>
                <a:cs typeface="Arial"/>
              </a:rPr>
              <a:t> </a:t>
            </a:r>
            <a:r>
              <a:rPr sz="2000" b="1" dirty="0">
                <a:solidFill>
                  <a:srgbClr val="FFFFFF"/>
                </a:solidFill>
                <a:latin typeface="Arial"/>
                <a:cs typeface="Arial"/>
              </a:rPr>
              <a:t>Basics</a:t>
            </a:r>
            <a:endParaRPr sz="2000">
              <a:latin typeface="Arial"/>
              <a:cs typeface="Arial"/>
            </a:endParaRPr>
          </a:p>
        </p:txBody>
      </p:sp>
      <p:sp>
        <p:nvSpPr>
          <p:cNvPr id="3" name="object 3"/>
          <p:cNvSpPr txBox="1">
            <a:spLocks noGrp="1"/>
          </p:cNvSpPr>
          <p:nvPr>
            <p:ph type="title"/>
          </p:nvPr>
        </p:nvSpPr>
        <p:spPr>
          <a:xfrm>
            <a:off x="942474" y="98552"/>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5" dirty="0"/>
              <a:t>Malware</a:t>
            </a:r>
          </a:p>
        </p:txBody>
      </p:sp>
      <p:sp>
        <p:nvSpPr>
          <p:cNvPr id="4" name="object 4"/>
          <p:cNvSpPr txBox="1"/>
          <p:nvPr/>
        </p:nvSpPr>
        <p:spPr>
          <a:xfrm>
            <a:off x="901662" y="1139912"/>
            <a:ext cx="3207351" cy="4578176"/>
          </a:xfrm>
          <a:prstGeom prst="rect">
            <a:avLst/>
          </a:prstGeom>
        </p:spPr>
        <p:txBody>
          <a:bodyPr vert="horz" wrap="square" lIns="0" tIns="12700" rIns="0" bIns="0" rtlCol="0">
            <a:spAutoFit/>
          </a:bodyPr>
          <a:lstStyle/>
          <a:p>
            <a:pPr marL="12700">
              <a:spcBef>
                <a:spcPts val="100"/>
              </a:spcBef>
            </a:pPr>
            <a:r>
              <a:rPr sz="2400" b="1" spc="-10" dirty="0">
                <a:latin typeface="Arial"/>
                <a:cs typeface="Arial"/>
              </a:rPr>
              <a:t>Types </a:t>
            </a:r>
            <a:r>
              <a:rPr sz="2400" b="1" dirty="0">
                <a:latin typeface="Arial"/>
                <a:cs typeface="Arial"/>
              </a:rPr>
              <a:t>of</a:t>
            </a:r>
            <a:r>
              <a:rPr sz="2400" b="1" spc="-20" dirty="0">
                <a:latin typeface="Arial"/>
                <a:cs typeface="Arial"/>
              </a:rPr>
              <a:t> </a:t>
            </a:r>
            <a:r>
              <a:rPr sz="2400" b="1" dirty="0">
                <a:latin typeface="Arial"/>
                <a:cs typeface="Arial"/>
              </a:rPr>
              <a:t>Malware</a:t>
            </a:r>
            <a:endParaRPr sz="2400" dirty="0">
              <a:latin typeface="Arial"/>
              <a:cs typeface="Arial"/>
            </a:endParaRPr>
          </a:p>
          <a:p>
            <a:pPr marL="469900" indent="-457834">
              <a:spcBef>
                <a:spcPts val="2020"/>
              </a:spcBef>
              <a:buChar char="•"/>
              <a:tabLst>
                <a:tab pos="469900" algn="l"/>
                <a:tab pos="470534" algn="l"/>
              </a:tabLst>
            </a:pPr>
            <a:r>
              <a:rPr sz="2400" spc="-5" dirty="0">
                <a:latin typeface="Arial"/>
                <a:cs typeface="Arial"/>
              </a:rPr>
              <a:t>Viruses</a:t>
            </a:r>
            <a:endParaRPr sz="2400" dirty="0">
              <a:latin typeface="Arial"/>
              <a:cs typeface="Arial"/>
            </a:endParaRPr>
          </a:p>
          <a:p>
            <a:pPr marL="469900" indent="-457834">
              <a:spcBef>
                <a:spcPts val="575"/>
              </a:spcBef>
              <a:buChar char="•"/>
              <a:tabLst>
                <a:tab pos="469900" algn="l"/>
                <a:tab pos="470534" algn="l"/>
              </a:tabLst>
            </a:pPr>
            <a:r>
              <a:rPr sz="2400" dirty="0">
                <a:latin typeface="Arial"/>
                <a:cs typeface="Arial"/>
              </a:rPr>
              <a:t>Trojan</a:t>
            </a:r>
            <a:r>
              <a:rPr sz="2400" spc="-35" dirty="0">
                <a:latin typeface="Arial"/>
                <a:cs typeface="Arial"/>
              </a:rPr>
              <a:t> </a:t>
            </a:r>
            <a:r>
              <a:rPr sz="2400" spc="-5" dirty="0">
                <a:latin typeface="Arial"/>
                <a:cs typeface="Arial"/>
              </a:rPr>
              <a:t>horses</a:t>
            </a:r>
            <a:endParaRPr sz="2400" dirty="0">
              <a:latin typeface="Arial"/>
              <a:cs typeface="Arial"/>
            </a:endParaRPr>
          </a:p>
          <a:p>
            <a:pPr marL="469900" indent="-457834">
              <a:spcBef>
                <a:spcPts val="575"/>
              </a:spcBef>
              <a:buChar char="•"/>
              <a:tabLst>
                <a:tab pos="469900" algn="l"/>
                <a:tab pos="470534" algn="l"/>
              </a:tabLst>
            </a:pPr>
            <a:r>
              <a:rPr sz="2400" dirty="0">
                <a:latin typeface="Arial"/>
                <a:cs typeface="Arial"/>
              </a:rPr>
              <a:t>Worms</a:t>
            </a:r>
          </a:p>
          <a:p>
            <a:pPr marL="469900" indent="-457834">
              <a:spcBef>
                <a:spcPts val="580"/>
              </a:spcBef>
              <a:buChar char="•"/>
              <a:tabLst>
                <a:tab pos="469900" algn="l"/>
                <a:tab pos="470534" algn="l"/>
              </a:tabLst>
            </a:pPr>
            <a:r>
              <a:rPr sz="2400" spc="-5" dirty="0">
                <a:latin typeface="Arial"/>
                <a:cs typeface="Arial"/>
              </a:rPr>
              <a:t>Spyware</a:t>
            </a:r>
            <a:endParaRPr sz="2400" dirty="0">
              <a:latin typeface="Arial"/>
              <a:cs typeface="Arial"/>
            </a:endParaRPr>
          </a:p>
          <a:p>
            <a:pPr marL="469900" indent="-457834">
              <a:spcBef>
                <a:spcPts val="575"/>
              </a:spcBef>
              <a:buChar char="•"/>
              <a:tabLst>
                <a:tab pos="469900" algn="l"/>
                <a:tab pos="470534" algn="l"/>
              </a:tabLst>
            </a:pPr>
            <a:r>
              <a:rPr sz="2400" spc="-5" dirty="0">
                <a:latin typeface="Arial"/>
                <a:cs typeface="Arial"/>
              </a:rPr>
              <a:t>Zombie</a:t>
            </a:r>
            <a:endParaRPr sz="2400" dirty="0">
              <a:latin typeface="Arial"/>
              <a:cs typeface="Arial"/>
            </a:endParaRPr>
          </a:p>
          <a:p>
            <a:pPr marL="469900" indent="-457834">
              <a:spcBef>
                <a:spcPts val="575"/>
              </a:spcBef>
              <a:buChar char="•"/>
              <a:tabLst>
                <a:tab pos="469900" algn="l"/>
                <a:tab pos="470534" algn="l"/>
              </a:tabLst>
            </a:pPr>
            <a:r>
              <a:rPr lang="en-US" sz="2400" spc="-5" dirty="0">
                <a:latin typeface="Arial"/>
                <a:cs typeface="Arial"/>
              </a:rPr>
              <a:t>Trapdoor/Backdoor</a:t>
            </a:r>
            <a:endParaRPr sz="2400" dirty="0">
              <a:latin typeface="Arial"/>
              <a:cs typeface="Arial"/>
            </a:endParaRPr>
          </a:p>
          <a:p>
            <a:pPr marL="469900" indent="-457834">
              <a:spcBef>
                <a:spcPts val="580"/>
              </a:spcBef>
              <a:buChar char="•"/>
              <a:tabLst>
                <a:tab pos="469900" algn="l"/>
                <a:tab pos="470534" algn="l"/>
              </a:tabLst>
            </a:pPr>
            <a:r>
              <a:rPr lang="en-US" sz="2400" dirty="0">
                <a:latin typeface="Arial"/>
                <a:cs typeface="Arial"/>
              </a:rPr>
              <a:t>Rootkits</a:t>
            </a:r>
          </a:p>
          <a:p>
            <a:pPr marL="469900" indent="-457834">
              <a:spcBef>
                <a:spcPts val="575"/>
              </a:spcBef>
              <a:buChar char="•"/>
              <a:tabLst>
                <a:tab pos="469900" algn="l"/>
                <a:tab pos="470534" algn="l"/>
              </a:tabLst>
            </a:pPr>
            <a:r>
              <a:rPr sz="2400" spc="-5" dirty="0">
                <a:latin typeface="Arial"/>
                <a:cs typeface="Arial"/>
              </a:rPr>
              <a:t>Adware</a:t>
            </a:r>
            <a:endParaRPr sz="2400" dirty="0">
              <a:latin typeface="Arial"/>
              <a:cs typeface="Arial"/>
            </a:endParaRPr>
          </a:p>
          <a:p>
            <a:pPr marL="469900" indent="-457834">
              <a:spcBef>
                <a:spcPts val="575"/>
              </a:spcBef>
              <a:buChar char="•"/>
              <a:tabLst>
                <a:tab pos="469900" algn="l"/>
                <a:tab pos="470534" algn="l"/>
              </a:tabLst>
            </a:pPr>
            <a:r>
              <a:rPr sz="2400" dirty="0">
                <a:latin typeface="Arial"/>
                <a:cs typeface="Arial"/>
              </a:rPr>
              <a:t>Ransomware</a:t>
            </a:r>
          </a:p>
        </p:txBody>
      </p:sp>
      <p:sp>
        <p:nvSpPr>
          <p:cNvPr id="5" name="object 5"/>
          <p:cNvSpPr/>
          <p:nvPr/>
        </p:nvSpPr>
        <p:spPr>
          <a:xfrm>
            <a:off x="5097527" y="1768395"/>
            <a:ext cx="3819525" cy="3505200"/>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10195815" y="6482564"/>
            <a:ext cx="178435" cy="294953"/>
          </a:xfrm>
          <a:prstGeom prst="rect">
            <a:avLst/>
          </a:prstGeom>
        </p:spPr>
        <p:txBody>
          <a:bodyPr vert="horz" wrap="square" lIns="0" tIns="0" rIns="0" bIns="0" rtlCol="0">
            <a:spAutoFit/>
          </a:bodyPr>
          <a:lstStyle/>
          <a:p>
            <a:pPr marL="25400">
              <a:lnSpc>
                <a:spcPts val="2285"/>
              </a:lnSpc>
            </a:pPr>
            <a:fld id="{81D60167-4931-47E6-BA6A-407CBD079E47}" type="slidenum">
              <a:rPr sz="2000" b="1" dirty="0">
                <a:solidFill>
                  <a:srgbClr val="FFFFFF"/>
                </a:solidFill>
                <a:latin typeface="Times New Roman"/>
                <a:cs typeface="Times New Roman"/>
              </a:rPr>
              <a:pPr marL="25400">
                <a:lnSpc>
                  <a:spcPts val="2285"/>
                </a:lnSpc>
              </a:pPr>
              <a:t>4</a:t>
            </a:fld>
            <a:endParaRPr sz="2000">
              <a:latin typeface="Times New Roman"/>
              <a:cs typeface="Times New Roman"/>
            </a:endParaRPr>
          </a:p>
        </p:txBody>
      </p:sp>
    </p:spTree>
    <p:extLst>
      <p:ext uri="{BB962C8B-B14F-4D97-AF65-F5344CB8AC3E}">
        <p14:creationId xmlns:p14="http://schemas.microsoft.com/office/powerpoint/2010/main" val="11818365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64615" y="98552"/>
            <a:ext cx="3613785" cy="330835"/>
          </a:xfrm>
          <a:prstGeom prst="rect">
            <a:avLst/>
          </a:prstGeom>
        </p:spPr>
        <p:txBody>
          <a:bodyPr vert="horz" wrap="square" lIns="0" tIns="12700" rIns="0" bIns="0" rtlCol="0">
            <a:spAutoFit/>
          </a:bodyPr>
          <a:lstStyle/>
          <a:p>
            <a:pPr marL="12700">
              <a:spcBef>
                <a:spcPts val="100"/>
              </a:spcBef>
            </a:pPr>
            <a:r>
              <a:rPr sz="2000" b="1" dirty="0">
                <a:solidFill>
                  <a:srgbClr val="FFFFFF"/>
                </a:solidFill>
                <a:latin typeface="Arial"/>
                <a:cs typeface="Arial"/>
              </a:rPr>
              <a:t>CSCA0101 Computing</a:t>
            </a:r>
            <a:r>
              <a:rPr sz="2000" b="1" spc="-90" dirty="0">
                <a:solidFill>
                  <a:srgbClr val="FFFFFF"/>
                </a:solidFill>
                <a:latin typeface="Arial"/>
                <a:cs typeface="Arial"/>
              </a:rPr>
              <a:t> </a:t>
            </a:r>
            <a:r>
              <a:rPr sz="2000" b="1" dirty="0">
                <a:solidFill>
                  <a:srgbClr val="FFFFFF"/>
                </a:solidFill>
                <a:latin typeface="Arial"/>
                <a:cs typeface="Arial"/>
              </a:rPr>
              <a:t>Basics</a:t>
            </a:r>
            <a:endParaRPr sz="2000">
              <a:latin typeface="Arial"/>
              <a:cs typeface="Arial"/>
            </a:endParaRPr>
          </a:p>
        </p:txBody>
      </p:sp>
      <p:sp>
        <p:nvSpPr>
          <p:cNvPr id="3" name="object 3"/>
          <p:cNvSpPr txBox="1">
            <a:spLocks noGrp="1"/>
          </p:cNvSpPr>
          <p:nvPr>
            <p:ph type="title"/>
          </p:nvPr>
        </p:nvSpPr>
        <p:spPr>
          <a:xfrm>
            <a:off x="965887" y="98552"/>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5" dirty="0"/>
              <a:t>Malware</a:t>
            </a:r>
          </a:p>
        </p:txBody>
      </p:sp>
      <p:sp>
        <p:nvSpPr>
          <p:cNvPr id="4" name="object 4"/>
          <p:cNvSpPr txBox="1"/>
          <p:nvPr/>
        </p:nvSpPr>
        <p:spPr>
          <a:xfrm>
            <a:off x="965887" y="1327231"/>
            <a:ext cx="4565015" cy="3685624"/>
          </a:xfrm>
          <a:prstGeom prst="rect">
            <a:avLst/>
          </a:prstGeom>
        </p:spPr>
        <p:txBody>
          <a:bodyPr vert="horz" wrap="square" lIns="0" tIns="12700" rIns="0" bIns="0" rtlCol="0">
            <a:spAutoFit/>
          </a:bodyPr>
          <a:lstStyle/>
          <a:p>
            <a:pPr marL="12700">
              <a:spcBef>
                <a:spcPts val="100"/>
              </a:spcBef>
            </a:pPr>
            <a:r>
              <a:rPr sz="2400" b="1" spc="-5" dirty="0">
                <a:latin typeface="Arial"/>
                <a:cs typeface="Arial"/>
              </a:rPr>
              <a:t>Examples </a:t>
            </a:r>
            <a:r>
              <a:rPr sz="2400" b="1" dirty="0">
                <a:latin typeface="Arial"/>
                <a:cs typeface="Arial"/>
              </a:rPr>
              <a:t>of Antivirus</a:t>
            </a:r>
            <a:r>
              <a:rPr sz="2400" b="1" spc="-45" dirty="0">
                <a:latin typeface="Arial"/>
                <a:cs typeface="Arial"/>
              </a:rPr>
              <a:t> </a:t>
            </a:r>
            <a:r>
              <a:rPr sz="2400" b="1" spc="-5" dirty="0">
                <a:latin typeface="Arial"/>
                <a:cs typeface="Arial"/>
              </a:rPr>
              <a:t>Program</a:t>
            </a:r>
            <a:endParaRPr sz="2400" dirty="0">
              <a:latin typeface="Arial"/>
              <a:cs typeface="Arial"/>
            </a:endParaRPr>
          </a:p>
          <a:p>
            <a:pPr marL="469900" indent="-457834">
              <a:spcBef>
                <a:spcPts val="2020"/>
              </a:spcBef>
              <a:buChar char="•"/>
              <a:tabLst>
                <a:tab pos="469900" algn="l"/>
                <a:tab pos="470534" algn="l"/>
              </a:tabLst>
            </a:pPr>
            <a:r>
              <a:rPr sz="2400" dirty="0">
                <a:latin typeface="Arial"/>
                <a:cs typeface="Arial"/>
              </a:rPr>
              <a:t>Norton</a:t>
            </a:r>
            <a:r>
              <a:rPr sz="2400" spc="-25" dirty="0">
                <a:latin typeface="Arial"/>
                <a:cs typeface="Arial"/>
              </a:rPr>
              <a:t> </a:t>
            </a:r>
            <a:r>
              <a:rPr sz="2400" spc="-5" dirty="0">
                <a:latin typeface="Arial"/>
                <a:cs typeface="Arial"/>
              </a:rPr>
              <a:t>Antivirus</a:t>
            </a:r>
            <a:endParaRPr sz="2400" dirty="0">
              <a:latin typeface="Arial"/>
              <a:cs typeface="Arial"/>
            </a:endParaRPr>
          </a:p>
          <a:p>
            <a:pPr marL="469900" indent="-457834">
              <a:spcBef>
                <a:spcPts val="575"/>
              </a:spcBef>
              <a:buChar char="•"/>
              <a:tabLst>
                <a:tab pos="469900" algn="l"/>
                <a:tab pos="470534" algn="l"/>
              </a:tabLst>
            </a:pPr>
            <a:r>
              <a:rPr sz="2400" spc="-5" dirty="0">
                <a:latin typeface="Arial"/>
                <a:cs typeface="Arial"/>
              </a:rPr>
              <a:t>AVG</a:t>
            </a:r>
            <a:endParaRPr sz="2400" dirty="0">
              <a:latin typeface="Arial"/>
              <a:cs typeface="Arial"/>
            </a:endParaRPr>
          </a:p>
          <a:p>
            <a:pPr marL="469900" indent="-457834">
              <a:spcBef>
                <a:spcPts val="575"/>
              </a:spcBef>
              <a:buChar char="•"/>
              <a:tabLst>
                <a:tab pos="469900" algn="l"/>
                <a:tab pos="470534" algn="l"/>
              </a:tabLst>
            </a:pPr>
            <a:r>
              <a:rPr sz="2400" spc="-5" dirty="0">
                <a:latin typeface="Arial"/>
                <a:cs typeface="Arial"/>
              </a:rPr>
              <a:t>Kaspersky</a:t>
            </a:r>
            <a:endParaRPr sz="2400" dirty="0">
              <a:latin typeface="Arial"/>
              <a:cs typeface="Arial"/>
            </a:endParaRPr>
          </a:p>
          <a:p>
            <a:pPr marL="469900" indent="-457834">
              <a:spcBef>
                <a:spcPts val="580"/>
              </a:spcBef>
              <a:buChar char="•"/>
              <a:tabLst>
                <a:tab pos="469900" algn="l"/>
                <a:tab pos="470534" algn="l"/>
              </a:tabLst>
            </a:pPr>
            <a:r>
              <a:rPr sz="2400" dirty="0">
                <a:latin typeface="Arial"/>
                <a:cs typeface="Arial"/>
              </a:rPr>
              <a:t>Avast!</a:t>
            </a:r>
          </a:p>
          <a:p>
            <a:pPr marL="469900" indent="-457834">
              <a:spcBef>
                <a:spcPts val="575"/>
              </a:spcBef>
              <a:buChar char="•"/>
              <a:tabLst>
                <a:tab pos="469900" algn="l"/>
                <a:tab pos="470534" algn="l"/>
              </a:tabLst>
            </a:pPr>
            <a:r>
              <a:rPr sz="2400" spc="-5" dirty="0">
                <a:latin typeface="Arial"/>
                <a:cs typeface="Arial"/>
              </a:rPr>
              <a:t>PC-Cilin</a:t>
            </a:r>
            <a:endParaRPr sz="2400" dirty="0">
              <a:latin typeface="Arial"/>
              <a:cs typeface="Arial"/>
            </a:endParaRPr>
          </a:p>
          <a:p>
            <a:pPr marL="469900" indent="-457834">
              <a:spcBef>
                <a:spcPts val="575"/>
              </a:spcBef>
              <a:buChar char="•"/>
              <a:tabLst>
                <a:tab pos="469900" algn="l"/>
                <a:tab pos="470534" algn="l"/>
              </a:tabLst>
            </a:pPr>
            <a:r>
              <a:rPr sz="2400" dirty="0">
                <a:latin typeface="Arial"/>
                <a:cs typeface="Arial"/>
              </a:rPr>
              <a:t>McAffee</a:t>
            </a:r>
          </a:p>
          <a:p>
            <a:pPr marL="469900" indent="-457834">
              <a:spcBef>
                <a:spcPts val="580"/>
              </a:spcBef>
              <a:buChar char="•"/>
              <a:tabLst>
                <a:tab pos="469900" algn="l"/>
                <a:tab pos="470534" algn="l"/>
              </a:tabLst>
            </a:pPr>
            <a:r>
              <a:rPr sz="2400" spc="-5" dirty="0">
                <a:latin typeface="Arial"/>
                <a:cs typeface="Arial"/>
              </a:rPr>
              <a:t>Avira</a:t>
            </a:r>
            <a:endParaRPr sz="2400" dirty="0">
              <a:latin typeface="Arial"/>
              <a:cs typeface="Arial"/>
            </a:endParaRPr>
          </a:p>
        </p:txBody>
      </p:sp>
      <p:sp>
        <p:nvSpPr>
          <p:cNvPr id="5" name="object 5"/>
          <p:cNvSpPr/>
          <p:nvPr/>
        </p:nvSpPr>
        <p:spPr>
          <a:xfrm>
            <a:off x="5530902" y="1807604"/>
            <a:ext cx="4032250" cy="3978486"/>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xfrm>
            <a:off x="8671814" y="6482563"/>
            <a:ext cx="307340" cy="307340"/>
          </a:xfrm>
          <a:prstGeom prst="rect">
            <a:avLst/>
          </a:prstGeom>
        </p:spPr>
        <p:txBody>
          <a:bodyPr vert="horz" wrap="square" lIns="0" tIns="0" rIns="0" bIns="0" rtlCol="0">
            <a:spAutoFit/>
          </a:bodyPr>
          <a:lstStyle>
            <a:defPPr>
              <a:defRPr lang="en-US"/>
            </a:defPPr>
            <a:lvl1pPr marL="0" algn="l" defTabSz="914400" rtl="0" eaLnBrk="1" latinLnBrk="0" hangingPunct="1">
              <a:defRPr sz="2000" b="1" i="0" kern="1200">
                <a:solidFill>
                  <a:schemeClr val="bg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2285"/>
              </a:lnSpc>
            </a:pPr>
            <a:fld id="{81D60167-4931-47E6-BA6A-407CBD079E47}" type="slidenum">
              <a:rPr lang="en-US" smtClean="0"/>
              <a:pPr marL="25400">
                <a:lnSpc>
                  <a:spcPts val="2285"/>
                </a:lnSpc>
              </a:pPr>
              <a:t>49</a:t>
            </a:fld>
            <a:endParaRPr dirty="0"/>
          </a:p>
        </p:txBody>
      </p:sp>
    </p:spTree>
    <p:extLst>
      <p:ext uri="{BB962C8B-B14F-4D97-AF65-F5344CB8AC3E}">
        <p14:creationId xmlns:p14="http://schemas.microsoft.com/office/powerpoint/2010/main" val="14689001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64615" y="98552"/>
            <a:ext cx="3613785" cy="330835"/>
          </a:xfrm>
          <a:prstGeom prst="rect">
            <a:avLst/>
          </a:prstGeom>
        </p:spPr>
        <p:txBody>
          <a:bodyPr vert="horz" wrap="square" lIns="0" tIns="12700" rIns="0" bIns="0" rtlCol="0">
            <a:spAutoFit/>
          </a:bodyPr>
          <a:lstStyle/>
          <a:p>
            <a:pPr marL="12700">
              <a:spcBef>
                <a:spcPts val="100"/>
              </a:spcBef>
            </a:pPr>
            <a:r>
              <a:rPr sz="2000" b="1" dirty="0">
                <a:solidFill>
                  <a:srgbClr val="FFFFFF"/>
                </a:solidFill>
                <a:latin typeface="Arial"/>
                <a:cs typeface="Arial"/>
              </a:rPr>
              <a:t>CSCA0101 Computing</a:t>
            </a:r>
            <a:r>
              <a:rPr sz="2000" b="1" spc="-90" dirty="0">
                <a:solidFill>
                  <a:srgbClr val="FFFFFF"/>
                </a:solidFill>
                <a:latin typeface="Arial"/>
                <a:cs typeface="Arial"/>
              </a:rPr>
              <a:t> </a:t>
            </a:r>
            <a:r>
              <a:rPr sz="2000" b="1" dirty="0">
                <a:solidFill>
                  <a:srgbClr val="FFFFFF"/>
                </a:solidFill>
                <a:latin typeface="Arial"/>
                <a:cs typeface="Arial"/>
              </a:rPr>
              <a:t>Basics</a:t>
            </a:r>
            <a:endParaRPr sz="2000">
              <a:latin typeface="Arial"/>
              <a:cs typeface="Arial"/>
            </a:endParaRPr>
          </a:p>
        </p:txBody>
      </p:sp>
      <p:sp>
        <p:nvSpPr>
          <p:cNvPr id="3" name="object 3"/>
          <p:cNvSpPr txBox="1">
            <a:spLocks noGrp="1"/>
          </p:cNvSpPr>
          <p:nvPr>
            <p:ph type="title"/>
          </p:nvPr>
        </p:nvSpPr>
        <p:spPr>
          <a:xfrm>
            <a:off x="949411" y="98552"/>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5" dirty="0"/>
              <a:t>Malware</a:t>
            </a:r>
          </a:p>
        </p:txBody>
      </p:sp>
      <p:sp>
        <p:nvSpPr>
          <p:cNvPr id="4" name="object 4"/>
          <p:cNvSpPr txBox="1"/>
          <p:nvPr/>
        </p:nvSpPr>
        <p:spPr>
          <a:xfrm>
            <a:off x="1209929" y="1276032"/>
            <a:ext cx="7615555" cy="4305935"/>
          </a:xfrm>
          <a:prstGeom prst="rect">
            <a:avLst/>
          </a:prstGeom>
        </p:spPr>
        <p:txBody>
          <a:bodyPr vert="horz" wrap="square" lIns="0" tIns="12700" rIns="0" bIns="0" rtlCol="0">
            <a:spAutoFit/>
          </a:bodyPr>
          <a:lstStyle/>
          <a:p>
            <a:pPr marL="12700">
              <a:spcBef>
                <a:spcPts val="100"/>
              </a:spcBef>
            </a:pPr>
            <a:r>
              <a:rPr sz="2400" b="1" spc="-5" dirty="0">
                <a:latin typeface="Arial"/>
                <a:cs typeface="Arial"/>
              </a:rPr>
              <a:t>Anti-Spyware</a:t>
            </a:r>
            <a:r>
              <a:rPr sz="2400" b="1" spc="-20" dirty="0">
                <a:latin typeface="Arial"/>
                <a:cs typeface="Arial"/>
              </a:rPr>
              <a:t> </a:t>
            </a:r>
            <a:r>
              <a:rPr sz="2400" b="1" spc="-5" dirty="0">
                <a:latin typeface="Arial"/>
                <a:cs typeface="Arial"/>
              </a:rPr>
              <a:t>Program</a:t>
            </a:r>
            <a:endParaRPr sz="2400" dirty="0">
              <a:latin typeface="Arial"/>
              <a:cs typeface="Arial"/>
            </a:endParaRPr>
          </a:p>
          <a:p>
            <a:pPr marL="469900" marR="5080" indent="-457834" algn="just">
              <a:spcBef>
                <a:spcPts val="2020"/>
              </a:spcBef>
              <a:buChar char="•"/>
              <a:tabLst>
                <a:tab pos="470534" algn="l"/>
              </a:tabLst>
            </a:pPr>
            <a:r>
              <a:rPr sz="2400" dirty="0">
                <a:latin typeface="Arial"/>
                <a:cs typeface="Arial"/>
              </a:rPr>
              <a:t>Anti-spyware program </a:t>
            </a:r>
            <a:r>
              <a:rPr sz="2400" spc="-5" dirty="0">
                <a:latin typeface="Arial"/>
                <a:cs typeface="Arial"/>
              </a:rPr>
              <a:t>is </a:t>
            </a:r>
            <a:r>
              <a:rPr sz="2400" dirty="0">
                <a:latin typeface="Arial"/>
                <a:cs typeface="Arial"/>
              </a:rPr>
              <a:t>a type </a:t>
            </a:r>
            <a:r>
              <a:rPr sz="2400" spc="-10" dirty="0">
                <a:latin typeface="Arial"/>
                <a:cs typeface="Arial"/>
              </a:rPr>
              <a:t>of </a:t>
            </a:r>
            <a:r>
              <a:rPr sz="2400" dirty="0">
                <a:latin typeface="Arial"/>
                <a:cs typeface="Arial"/>
              </a:rPr>
              <a:t>program designed  to </a:t>
            </a:r>
            <a:r>
              <a:rPr sz="2400" spc="-5" dirty="0">
                <a:latin typeface="Arial"/>
                <a:cs typeface="Arial"/>
              </a:rPr>
              <a:t>prevent and </a:t>
            </a:r>
            <a:r>
              <a:rPr sz="2400" dirty="0">
                <a:latin typeface="Arial"/>
                <a:cs typeface="Arial"/>
              </a:rPr>
              <a:t>detect unwanted </a:t>
            </a:r>
            <a:r>
              <a:rPr sz="2400" spc="-5" dirty="0">
                <a:latin typeface="Arial"/>
                <a:cs typeface="Arial"/>
              </a:rPr>
              <a:t>spyware </a:t>
            </a:r>
            <a:r>
              <a:rPr sz="2400" dirty="0">
                <a:latin typeface="Arial"/>
                <a:cs typeface="Arial"/>
              </a:rPr>
              <a:t>program  installations </a:t>
            </a:r>
            <a:r>
              <a:rPr sz="2400" spc="-5" dirty="0">
                <a:latin typeface="Arial"/>
                <a:cs typeface="Arial"/>
              </a:rPr>
              <a:t>and </a:t>
            </a:r>
            <a:r>
              <a:rPr sz="2400" dirty="0">
                <a:latin typeface="Arial"/>
                <a:cs typeface="Arial"/>
              </a:rPr>
              <a:t>to remove </a:t>
            </a:r>
            <a:r>
              <a:rPr sz="2400" spc="-5" dirty="0">
                <a:latin typeface="Arial"/>
                <a:cs typeface="Arial"/>
              </a:rPr>
              <a:t>those </a:t>
            </a:r>
            <a:r>
              <a:rPr sz="2400" dirty="0">
                <a:latin typeface="Arial"/>
                <a:cs typeface="Arial"/>
              </a:rPr>
              <a:t>programs </a:t>
            </a:r>
            <a:r>
              <a:rPr sz="2400" spc="-5" dirty="0">
                <a:latin typeface="Arial"/>
                <a:cs typeface="Arial"/>
              </a:rPr>
              <a:t>if  installed.</a:t>
            </a:r>
            <a:endParaRPr sz="2400" dirty="0">
              <a:latin typeface="Arial"/>
              <a:cs typeface="Arial"/>
            </a:endParaRPr>
          </a:p>
          <a:p>
            <a:pPr marL="469900" indent="-457834" algn="just">
              <a:spcBef>
                <a:spcPts val="575"/>
              </a:spcBef>
              <a:buChar char="•"/>
              <a:tabLst>
                <a:tab pos="470534" algn="l"/>
              </a:tabLst>
            </a:pPr>
            <a:r>
              <a:rPr sz="2400" spc="-5" dirty="0">
                <a:latin typeface="Arial"/>
                <a:cs typeface="Arial"/>
              </a:rPr>
              <a:t>Examples </a:t>
            </a:r>
            <a:r>
              <a:rPr sz="2400" dirty="0">
                <a:latin typeface="Arial"/>
                <a:cs typeface="Arial"/>
              </a:rPr>
              <a:t>of </a:t>
            </a:r>
            <a:r>
              <a:rPr sz="2400" spc="-5" dirty="0">
                <a:latin typeface="Arial"/>
                <a:cs typeface="Arial"/>
              </a:rPr>
              <a:t>Anti-spyware</a:t>
            </a:r>
            <a:r>
              <a:rPr sz="2400" spc="15" dirty="0">
                <a:latin typeface="Arial"/>
                <a:cs typeface="Arial"/>
              </a:rPr>
              <a:t> </a:t>
            </a:r>
            <a:r>
              <a:rPr sz="2400" spc="-5" dirty="0">
                <a:latin typeface="Arial"/>
                <a:cs typeface="Arial"/>
              </a:rPr>
              <a:t>program:</a:t>
            </a:r>
            <a:endParaRPr sz="2400" dirty="0">
              <a:latin typeface="Arial"/>
              <a:cs typeface="Arial"/>
            </a:endParaRPr>
          </a:p>
          <a:p>
            <a:pPr marL="870585" lvl="1" indent="-457834" algn="just">
              <a:spcBef>
                <a:spcPts val="575"/>
              </a:spcBef>
              <a:buChar char="–"/>
              <a:tabLst>
                <a:tab pos="871219" algn="l"/>
              </a:tabLst>
            </a:pPr>
            <a:r>
              <a:rPr sz="2400" spc="-5" dirty="0">
                <a:latin typeface="Arial"/>
                <a:cs typeface="Arial"/>
              </a:rPr>
              <a:t>Spyware</a:t>
            </a:r>
            <a:r>
              <a:rPr sz="2400" spc="-10" dirty="0">
                <a:latin typeface="Arial"/>
                <a:cs typeface="Arial"/>
              </a:rPr>
              <a:t> </a:t>
            </a:r>
            <a:r>
              <a:rPr sz="2400" spc="-5" dirty="0">
                <a:latin typeface="Arial"/>
                <a:cs typeface="Arial"/>
              </a:rPr>
              <a:t>Doctor</a:t>
            </a:r>
            <a:endParaRPr sz="2400" dirty="0">
              <a:latin typeface="Arial"/>
              <a:cs typeface="Arial"/>
            </a:endParaRPr>
          </a:p>
          <a:p>
            <a:pPr marL="870585" lvl="1" indent="-457834" algn="just">
              <a:spcBef>
                <a:spcPts val="580"/>
              </a:spcBef>
              <a:buChar char="–"/>
              <a:tabLst>
                <a:tab pos="871219" algn="l"/>
              </a:tabLst>
            </a:pPr>
            <a:r>
              <a:rPr sz="2400" spc="-5" dirty="0">
                <a:latin typeface="Arial"/>
                <a:cs typeface="Arial"/>
              </a:rPr>
              <a:t>AVG</a:t>
            </a:r>
            <a:r>
              <a:rPr sz="2400" spc="-25" dirty="0">
                <a:latin typeface="Arial"/>
                <a:cs typeface="Arial"/>
              </a:rPr>
              <a:t> </a:t>
            </a:r>
            <a:r>
              <a:rPr sz="2400" spc="-5" dirty="0">
                <a:latin typeface="Arial"/>
                <a:cs typeface="Arial"/>
              </a:rPr>
              <a:t>Anti-spyware</a:t>
            </a:r>
            <a:endParaRPr sz="2400" dirty="0">
              <a:latin typeface="Arial"/>
              <a:cs typeface="Arial"/>
            </a:endParaRPr>
          </a:p>
          <a:p>
            <a:pPr marL="870585" lvl="1" indent="-457834">
              <a:spcBef>
                <a:spcPts val="575"/>
              </a:spcBef>
              <a:buChar char="–"/>
              <a:tabLst>
                <a:tab pos="870585" algn="l"/>
                <a:tab pos="871219" algn="l"/>
              </a:tabLst>
            </a:pPr>
            <a:r>
              <a:rPr sz="2400" spc="-5" dirty="0">
                <a:latin typeface="Arial"/>
                <a:cs typeface="Arial"/>
              </a:rPr>
              <a:t>STOPzilla</a:t>
            </a:r>
            <a:endParaRPr sz="2400" dirty="0">
              <a:latin typeface="Arial"/>
              <a:cs typeface="Arial"/>
            </a:endParaRPr>
          </a:p>
          <a:p>
            <a:pPr marL="870585" lvl="1" indent="-457834">
              <a:spcBef>
                <a:spcPts val="580"/>
              </a:spcBef>
              <a:buChar char="–"/>
              <a:tabLst>
                <a:tab pos="870585" algn="l"/>
                <a:tab pos="871219" algn="l"/>
              </a:tabLst>
            </a:pPr>
            <a:r>
              <a:rPr sz="2400" spc="-5" dirty="0">
                <a:latin typeface="Arial"/>
                <a:cs typeface="Arial"/>
              </a:rPr>
              <a:t>Spysweeper</a:t>
            </a:r>
            <a:endParaRPr sz="2400" dirty="0">
              <a:latin typeface="Arial"/>
              <a:cs typeface="Arial"/>
            </a:endParaRPr>
          </a:p>
        </p:txBody>
      </p:sp>
      <p:sp>
        <p:nvSpPr>
          <p:cNvPr id="5" name="object 5"/>
          <p:cNvSpPr/>
          <p:nvPr/>
        </p:nvSpPr>
        <p:spPr>
          <a:xfrm>
            <a:off x="7104127" y="3789363"/>
            <a:ext cx="2416175" cy="2225675"/>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xfrm>
            <a:off x="8671814" y="6482563"/>
            <a:ext cx="307340" cy="307340"/>
          </a:xfrm>
          <a:prstGeom prst="rect">
            <a:avLst/>
          </a:prstGeom>
        </p:spPr>
        <p:txBody>
          <a:bodyPr vert="horz" wrap="square" lIns="0" tIns="0" rIns="0" bIns="0" rtlCol="0">
            <a:spAutoFit/>
          </a:bodyPr>
          <a:lstStyle>
            <a:defPPr>
              <a:defRPr lang="en-US"/>
            </a:defPPr>
            <a:lvl1pPr marL="0" algn="l" defTabSz="914400" rtl="0" eaLnBrk="1" latinLnBrk="0" hangingPunct="1">
              <a:defRPr sz="2000" b="1" i="0" kern="1200">
                <a:solidFill>
                  <a:schemeClr val="bg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2285"/>
              </a:lnSpc>
            </a:pPr>
            <a:fld id="{81D60167-4931-47E6-BA6A-407CBD079E47}" type="slidenum">
              <a:rPr lang="en-US" smtClean="0"/>
              <a:pPr marL="25400">
                <a:lnSpc>
                  <a:spcPts val="2285"/>
                </a:lnSpc>
              </a:pPr>
              <a:t>50</a:t>
            </a:fld>
            <a:endParaRPr dirty="0"/>
          </a:p>
        </p:txBody>
      </p:sp>
    </p:spTree>
    <p:extLst>
      <p:ext uri="{BB962C8B-B14F-4D97-AF65-F5344CB8AC3E}">
        <p14:creationId xmlns:p14="http://schemas.microsoft.com/office/powerpoint/2010/main" val="38801775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64615" y="98552"/>
            <a:ext cx="3613785" cy="330835"/>
          </a:xfrm>
          <a:prstGeom prst="rect">
            <a:avLst/>
          </a:prstGeom>
        </p:spPr>
        <p:txBody>
          <a:bodyPr vert="horz" wrap="square" lIns="0" tIns="12700" rIns="0" bIns="0" rtlCol="0">
            <a:spAutoFit/>
          </a:bodyPr>
          <a:lstStyle/>
          <a:p>
            <a:pPr marL="12700">
              <a:spcBef>
                <a:spcPts val="100"/>
              </a:spcBef>
            </a:pPr>
            <a:r>
              <a:rPr sz="2000" b="1" dirty="0">
                <a:solidFill>
                  <a:srgbClr val="FFFFFF"/>
                </a:solidFill>
                <a:latin typeface="Arial"/>
                <a:cs typeface="Arial"/>
              </a:rPr>
              <a:t>CSCA0101 Computing</a:t>
            </a:r>
            <a:r>
              <a:rPr sz="2000" b="1" spc="-90" dirty="0">
                <a:solidFill>
                  <a:srgbClr val="FFFFFF"/>
                </a:solidFill>
                <a:latin typeface="Arial"/>
                <a:cs typeface="Arial"/>
              </a:rPr>
              <a:t> </a:t>
            </a:r>
            <a:r>
              <a:rPr sz="2000" b="1" dirty="0">
                <a:solidFill>
                  <a:srgbClr val="FFFFFF"/>
                </a:solidFill>
                <a:latin typeface="Arial"/>
                <a:cs typeface="Arial"/>
              </a:rPr>
              <a:t>Basics</a:t>
            </a:r>
            <a:endParaRPr sz="2000">
              <a:latin typeface="Arial"/>
              <a:cs typeface="Arial"/>
            </a:endParaRPr>
          </a:p>
        </p:txBody>
      </p:sp>
      <p:sp>
        <p:nvSpPr>
          <p:cNvPr id="5" name="object 5"/>
          <p:cNvSpPr txBox="1">
            <a:spLocks noGrp="1"/>
          </p:cNvSpPr>
          <p:nvPr>
            <p:ph type="sldNum" sz="quarter" idx="7"/>
          </p:nvPr>
        </p:nvSpPr>
        <p:spPr>
          <a:xfrm>
            <a:off x="8671814" y="6482563"/>
            <a:ext cx="307340" cy="307340"/>
          </a:xfrm>
          <a:prstGeom prst="rect">
            <a:avLst/>
          </a:prstGeom>
        </p:spPr>
        <p:txBody>
          <a:bodyPr vert="horz" wrap="square" lIns="0" tIns="0" rIns="0" bIns="0" rtlCol="0">
            <a:spAutoFit/>
          </a:bodyPr>
          <a:lstStyle>
            <a:defPPr>
              <a:defRPr lang="en-US"/>
            </a:defPPr>
            <a:lvl1pPr marL="0" algn="l" defTabSz="914400" rtl="0" eaLnBrk="1" latinLnBrk="0" hangingPunct="1">
              <a:defRPr sz="2000" b="1" i="0" kern="1200">
                <a:solidFill>
                  <a:schemeClr val="bg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2285"/>
              </a:lnSpc>
            </a:pPr>
            <a:fld id="{81D60167-4931-47E6-BA6A-407CBD079E47}" type="slidenum">
              <a:rPr lang="en-US" smtClean="0"/>
              <a:pPr marL="25400">
                <a:lnSpc>
                  <a:spcPts val="2285"/>
                </a:lnSpc>
              </a:pPr>
              <a:t>51</a:t>
            </a:fld>
            <a:endParaRPr dirty="0"/>
          </a:p>
        </p:txBody>
      </p:sp>
      <p:sp>
        <p:nvSpPr>
          <p:cNvPr id="3" name="object 3"/>
          <p:cNvSpPr txBox="1">
            <a:spLocks noGrp="1"/>
          </p:cNvSpPr>
          <p:nvPr>
            <p:ph type="title"/>
          </p:nvPr>
        </p:nvSpPr>
        <p:spPr>
          <a:xfrm>
            <a:off x="941173" y="98552"/>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5" dirty="0"/>
              <a:t>Malware</a:t>
            </a:r>
          </a:p>
        </p:txBody>
      </p:sp>
      <p:sp>
        <p:nvSpPr>
          <p:cNvPr id="4" name="object 4"/>
          <p:cNvSpPr txBox="1"/>
          <p:nvPr/>
        </p:nvSpPr>
        <p:spPr>
          <a:xfrm>
            <a:off x="941173" y="1207917"/>
            <a:ext cx="8202827" cy="5570756"/>
          </a:xfrm>
          <a:prstGeom prst="rect">
            <a:avLst/>
          </a:prstGeom>
        </p:spPr>
        <p:txBody>
          <a:bodyPr vert="horz" wrap="square" lIns="0" tIns="12700" rIns="0" bIns="0" rtlCol="0">
            <a:spAutoFit/>
          </a:bodyPr>
          <a:lstStyle/>
          <a:p>
            <a:pPr marL="12700">
              <a:spcBef>
                <a:spcPts val="100"/>
              </a:spcBef>
            </a:pPr>
            <a:r>
              <a:rPr sz="2400" b="1" dirty="0">
                <a:latin typeface="Arial"/>
                <a:cs typeface="Arial"/>
              </a:rPr>
              <a:t>Anti-Spam</a:t>
            </a:r>
            <a:r>
              <a:rPr sz="2400" b="1" spc="-25" dirty="0">
                <a:latin typeface="Arial"/>
                <a:cs typeface="Arial"/>
              </a:rPr>
              <a:t> </a:t>
            </a:r>
            <a:r>
              <a:rPr sz="2400" b="1" spc="-5" dirty="0">
                <a:latin typeface="Arial"/>
                <a:cs typeface="Arial"/>
              </a:rPr>
              <a:t>Program</a:t>
            </a:r>
            <a:endParaRPr sz="2400" dirty="0">
              <a:latin typeface="Arial"/>
              <a:cs typeface="Arial"/>
            </a:endParaRPr>
          </a:p>
          <a:p>
            <a:pPr marL="469900" indent="-457834">
              <a:spcBef>
                <a:spcPts val="2020"/>
              </a:spcBef>
              <a:buChar char="•"/>
              <a:tabLst>
                <a:tab pos="469900" algn="l"/>
                <a:tab pos="470534" algn="l"/>
                <a:tab pos="2094864" algn="l"/>
                <a:tab pos="3495040" algn="l"/>
                <a:tab pos="4323080" algn="l"/>
                <a:tab pos="4827270" algn="l"/>
                <a:tab pos="6043930" algn="l"/>
                <a:tab pos="7328534" algn="l"/>
              </a:tabLst>
            </a:pPr>
            <a:r>
              <a:rPr sz="2400" dirty="0">
                <a:latin typeface="Arial"/>
                <a:cs typeface="Arial"/>
              </a:rPr>
              <a:t>Ant</a:t>
            </a:r>
            <a:r>
              <a:rPr sz="2400" spc="-15" dirty="0">
                <a:latin typeface="Arial"/>
                <a:cs typeface="Arial"/>
              </a:rPr>
              <a:t>i</a:t>
            </a:r>
            <a:r>
              <a:rPr sz="2400" dirty="0">
                <a:latin typeface="Arial"/>
                <a:cs typeface="Arial"/>
              </a:rPr>
              <a:t>-spam	so</a:t>
            </a:r>
            <a:r>
              <a:rPr sz="2400" spc="-10" dirty="0">
                <a:latin typeface="Arial"/>
                <a:cs typeface="Arial"/>
              </a:rPr>
              <a:t>f</a:t>
            </a:r>
            <a:r>
              <a:rPr sz="2400" dirty="0">
                <a:latin typeface="Arial"/>
                <a:cs typeface="Arial"/>
              </a:rPr>
              <a:t>tware	tries	to	id</a:t>
            </a:r>
            <a:r>
              <a:rPr sz="2400" spc="-10" dirty="0">
                <a:latin typeface="Arial"/>
                <a:cs typeface="Arial"/>
              </a:rPr>
              <a:t>e</a:t>
            </a:r>
            <a:r>
              <a:rPr sz="2400" dirty="0">
                <a:latin typeface="Arial"/>
                <a:cs typeface="Arial"/>
              </a:rPr>
              <a:t>ntify	us</a:t>
            </a:r>
            <a:r>
              <a:rPr sz="2400" spc="5" dirty="0">
                <a:latin typeface="Arial"/>
                <a:cs typeface="Arial"/>
              </a:rPr>
              <a:t>e</a:t>
            </a:r>
            <a:r>
              <a:rPr sz="2400" dirty="0">
                <a:latin typeface="Arial"/>
                <a:cs typeface="Arial"/>
              </a:rPr>
              <a:t>less	</a:t>
            </a:r>
            <a:r>
              <a:rPr sz="2400" spc="-5" dirty="0">
                <a:latin typeface="Arial"/>
                <a:cs typeface="Arial"/>
              </a:rPr>
              <a:t>or</a:t>
            </a:r>
            <a:endParaRPr sz="2400" dirty="0">
              <a:latin typeface="Arial"/>
              <a:cs typeface="Arial"/>
            </a:endParaRPr>
          </a:p>
          <a:p>
            <a:pPr marL="469900"/>
            <a:r>
              <a:rPr sz="2400" spc="-5" dirty="0">
                <a:latin typeface="Arial"/>
                <a:cs typeface="Arial"/>
              </a:rPr>
              <a:t>dangerous messages </a:t>
            </a:r>
            <a:r>
              <a:rPr sz="2400" dirty="0">
                <a:latin typeface="Arial"/>
                <a:cs typeface="Arial"/>
              </a:rPr>
              <a:t>for</a:t>
            </a:r>
            <a:r>
              <a:rPr sz="2400" spc="5" dirty="0">
                <a:latin typeface="Arial"/>
                <a:cs typeface="Arial"/>
              </a:rPr>
              <a:t> </a:t>
            </a:r>
            <a:r>
              <a:rPr sz="2400" spc="-5" dirty="0">
                <a:latin typeface="Arial"/>
                <a:cs typeface="Arial"/>
              </a:rPr>
              <a:t>you.</a:t>
            </a:r>
            <a:endParaRPr lang="en-US" sz="2400" spc="-5" dirty="0">
              <a:latin typeface="Arial"/>
              <a:cs typeface="Arial"/>
            </a:endParaRPr>
          </a:p>
          <a:p>
            <a:pPr marL="469900"/>
            <a:endParaRPr lang="en-US" sz="2400" spc="-5" dirty="0">
              <a:latin typeface="Arial"/>
              <a:cs typeface="Arial"/>
            </a:endParaRPr>
          </a:p>
          <a:p>
            <a:pPr marL="12700">
              <a:spcBef>
                <a:spcPts val="100"/>
              </a:spcBef>
            </a:pPr>
            <a:r>
              <a:rPr lang="en-US" sz="2400" b="1" dirty="0">
                <a:latin typeface="Arial"/>
                <a:cs typeface="Arial"/>
              </a:rPr>
              <a:t>Firewall</a:t>
            </a:r>
            <a:endParaRPr lang="en-US" sz="2400" dirty="0">
              <a:latin typeface="Arial"/>
              <a:cs typeface="Arial"/>
            </a:endParaRPr>
          </a:p>
          <a:p>
            <a:pPr marL="469900" indent="-457834" algn="just">
              <a:spcBef>
                <a:spcPts val="2020"/>
              </a:spcBef>
              <a:buChar char="•"/>
              <a:tabLst>
                <a:tab pos="470534" algn="l"/>
              </a:tabLst>
            </a:pPr>
            <a:r>
              <a:rPr lang="en-US" sz="2400" dirty="0">
                <a:latin typeface="Arial"/>
                <a:cs typeface="Arial"/>
              </a:rPr>
              <a:t>A firewall blocks attempts to access your files over</a:t>
            </a:r>
            <a:r>
              <a:rPr lang="en-US" sz="2400" spc="530" dirty="0">
                <a:latin typeface="Arial"/>
                <a:cs typeface="Arial"/>
              </a:rPr>
              <a:t> </a:t>
            </a:r>
            <a:r>
              <a:rPr lang="en-US" sz="2400" dirty="0">
                <a:latin typeface="Arial"/>
                <a:cs typeface="Arial"/>
              </a:rPr>
              <a:t>a</a:t>
            </a:r>
          </a:p>
          <a:p>
            <a:pPr marL="469900" algn="just"/>
            <a:r>
              <a:rPr lang="en-US" sz="2400" spc="-5" dirty="0">
                <a:latin typeface="Arial"/>
                <a:cs typeface="Arial"/>
              </a:rPr>
              <a:t>network or internet</a:t>
            </a:r>
            <a:r>
              <a:rPr lang="en-US" sz="2400" spc="5" dirty="0">
                <a:latin typeface="Arial"/>
                <a:cs typeface="Arial"/>
              </a:rPr>
              <a:t> </a:t>
            </a:r>
            <a:r>
              <a:rPr lang="en-US" sz="2400" spc="-5" dirty="0">
                <a:latin typeface="Arial"/>
                <a:cs typeface="Arial"/>
              </a:rPr>
              <a:t>connection.</a:t>
            </a:r>
            <a:endParaRPr lang="en-US" sz="2400" dirty="0">
              <a:latin typeface="Arial"/>
              <a:cs typeface="Arial"/>
            </a:endParaRPr>
          </a:p>
          <a:p>
            <a:pPr marL="469900" indent="-457834" algn="just">
              <a:spcBef>
                <a:spcPts val="575"/>
              </a:spcBef>
              <a:buChar char="•"/>
              <a:tabLst>
                <a:tab pos="470534" algn="l"/>
              </a:tabLst>
            </a:pPr>
            <a:r>
              <a:rPr lang="en-US" sz="2400" dirty="0">
                <a:latin typeface="Arial"/>
                <a:cs typeface="Arial"/>
              </a:rPr>
              <a:t>That </a:t>
            </a:r>
            <a:r>
              <a:rPr lang="en-US" sz="2400" spc="-5" dirty="0">
                <a:latin typeface="Arial"/>
                <a:cs typeface="Arial"/>
              </a:rPr>
              <a:t>will block incoming</a:t>
            </a:r>
            <a:r>
              <a:rPr lang="en-US" sz="2400" spc="30" dirty="0">
                <a:latin typeface="Arial"/>
                <a:cs typeface="Arial"/>
              </a:rPr>
              <a:t> </a:t>
            </a:r>
            <a:r>
              <a:rPr lang="en-US" sz="2400" dirty="0">
                <a:latin typeface="Arial"/>
                <a:cs typeface="Arial"/>
              </a:rPr>
              <a:t>attacks.</a:t>
            </a:r>
          </a:p>
          <a:p>
            <a:pPr marL="469900" marR="5715" indent="-457834" algn="just">
              <a:spcBef>
                <a:spcPts val="575"/>
              </a:spcBef>
              <a:buChar char="•"/>
              <a:tabLst>
                <a:tab pos="470534" algn="l"/>
              </a:tabLst>
            </a:pPr>
            <a:r>
              <a:rPr lang="en-US" sz="2400" dirty="0">
                <a:latin typeface="Arial"/>
                <a:cs typeface="Arial"/>
              </a:rPr>
              <a:t>Your computer can become infected through shared  </a:t>
            </a:r>
            <a:r>
              <a:rPr lang="en-US" sz="2400" spc="-5" dirty="0">
                <a:latin typeface="Arial"/>
                <a:cs typeface="Arial"/>
              </a:rPr>
              <a:t>disks or even </a:t>
            </a:r>
            <a:r>
              <a:rPr lang="en-US" sz="2400" dirty="0">
                <a:latin typeface="Arial"/>
                <a:cs typeface="Arial"/>
              </a:rPr>
              <a:t>from </a:t>
            </a:r>
            <a:r>
              <a:rPr lang="en-US" sz="2400" spc="-5" dirty="0">
                <a:latin typeface="Arial"/>
                <a:cs typeface="Arial"/>
              </a:rPr>
              <a:t>another </a:t>
            </a:r>
            <a:r>
              <a:rPr lang="en-US" sz="2400" dirty="0">
                <a:latin typeface="Arial"/>
                <a:cs typeface="Arial"/>
              </a:rPr>
              <a:t>computer </a:t>
            </a:r>
            <a:r>
              <a:rPr lang="en-US" sz="2400" spc="-5" dirty="0">
                <a:latin typeface="Arial"/>
                <a:cs typeface="Arial"/>
              </a:rPr>
              <a:t>on </a:t>
            </a:r>
            <a:r>
              <a:rPr lang="en-US" sz="2400" dirty="0">
                <a:latin typeface="Arial"/>
                <a:cs typeface="Arial"/>
              </a:rPr>
              <a:t>the  </a:t>
            </a:r>
            <a:r>
              <a:rPr lang="en-US" sz="2400" spc="-5" dirty="0">
                <a:latin typeface="Arial"/>
                <a:cs typeface="Arial"/>
              </a:rPr>
              <a:t>network.</a:t>
            </a:r>
            <a:endParaRPr lang="en-US" sz="2400" dirty="0">
              <a:latin typeface="Arial"/>
              <a:cs typeface="Arial"/>
            </a:endParaRPr>
          </a:p>
          <a:p>
            <a:pPr marL="469900" marR="5080" indent="-457834" algn="just">
              <a:spcBef>
                <a:spcPts val="580"/>
              </a:spcBef>
              <a:buChar char="•"/>
              <a:tabLst>
                <a:tab pos="470534" algn="l"/>
              </a:tabLst>
            </a:pPr>
            <a:r>
              <a:rPr lang="en-US" sz="2400" spc="-5" dirty="0">
                <a:latin typeface="Arial"/>
                <a:cs typeface="Arial"/>
              </a:rPr>
              <a:t>So you need </a:t>
            </a:r>
            <a:r>
              <a:rPr lang="en-US" sz="2400" dirty="0">
                <a:latin typeface="Arial"/>
                <a:cs typeface="Arial"/>
              </a:rPr>
              <a:t>to </a:t>
            </a:r>
            <a:r>
              <a:rPr lang="en-US" sz="2400" spc="-5" dirty="0">
                <a:latin typeface="Arial"/>
                <a:cs typeface="Arial"/>
              </a:rPr>
              <a:t>monitor </a:t>
            </a:r>
            <a:r>
              <a:rPr lang="en-US" sz="2400" dirty="0">
                <a:latin typeface="Arial"/>
                <a:cs typeface="Arial"/>
              </a:rPr>
              <a:t>what </a:t>
            </a:r>
            <a:r>
              <a:rPr lang="en-US" sz="2400" spc="-5" dirty="0">
                <a:latin typeface="Arial"/>
                <a:cs typeface="Arial"/>
              </a:rPr>
              <a:t>your computer </a:t>
            </a:r>
            <a:r>
              <a:rPr lang="en-US" sz="2400" spc="-10" dirty="0">
                <a:latin typeface="Arial"/>
                <a:cs typeface="Arial"/>
              </a:rPr>
              <a:t>is  </a:t>
            </a:r>
            <a:r>
              <a:rPr lang="en-US" sz="2400" dirty="0">
                <a:latin typeface="Arial"/>
                <a:cs typeface="Arial"/>
              </a:rPr>
              <a:t>putting out </a:t>
            </a:r>
            <a:r>
              <a:rPr lang="en-US" sz="2400" spc="-5" dirty="0">
                <a:latin typeface="Arial"/>
                <a:cs typeface="Arial"/>
              </a:rPr>
              <a:t>over </a:t>
            </a:r>
            <a:r>
              <a:rPr lang="en-US" sz="2400" dirty="0">
                <a:latin typeface="Arial"/>
                <a:cs typeface="Arial"/>
              </a:rPr>
              <a:t>the </a:t>
            </a:r>
            <a:r>
              <a:rPr lang="en-US" sz="2400" spc="-5" dirty="0">
                <a:latin typeface="Arial"/>
                <a:cs typeface="Arial"/>
              </a:rPr>
              <a:t>network or internet</a:t>
            </a:r>
            <a:r>
              <a:rPr lang="en-US" sz="2400" spc="5" dirty="0">
                <a:latin typeface="Arial"/>
                <a:cs typeface="Arial"/>
              </a:rPr>
              <a:t> </a:t>
            </a:r>
            <a:r>
              <a:rPr lang="en-US" sz="2400" spc="-5" dirty="0">
                <a:latin typeface="Arial"/>
                <a:cs typeface="Arial"/>
              </a:rPr>
              <a:t>also.</a:t>
            </a:r>
            <a:endParaRPr lang="en-US" sz="2400" dirty="0">
              <a:latin typeface="Arial"/>
              <a:cs typeface="Arial"/>
            </a:endParaRPr>
          </a:p>
          <a:p>
            <a:pPr marL="469900"/>
            <a:endParaRPr lang="en-US" sz="2400" spc="-5" dirty="0">
              <a:latin typeface="Arial"/>
              <a:cs typeface="Arial"/>
            </a:endParaRPr>
          </a:p>
        </p:txBody>
      </p:sp>
    </p:spTree>
    <p:extLst>
      <p:ext uri="{BB962C8B-B14F-4D97-AF65-F5344CB8AC3E}">
        <p14:creationId xmlns:p14="http://schemas.microsoft.com/office/powerpoint/2010/main" val="30504095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63F78AF7-224F-C44E-83FE-29146EA17C86}"/>
              </a:ext>
            </a:extLst>
          </p:cNvPr>
          <p:cNvSpPr>
            <a:spLocks noGrp="1" noChangeArrowheads="1"/>
          </p:cNvSpPr>
          <p:nvPr>
            <p:ph type="title"/>
          </p:nvPr>
        </p:nvSpPr>
        <p:spPr>
          <a:xfrm>
            <a:off x="838200" y="136525"/>
            <a:ext cx="10515600" cy="858194"/>
          </a:xfrm>
        </p:spPr>
        <p:txBody>
          <a:bodyPr/>
          <a:lstStyle/>
          <a:p>
            <a:r>
              <a:rPr lang="en-US" altLang="en-US" sz="4000" dirty="0"/>
              <a:t>Quick Virus Safeguard Plan</a:t>
            </a:r>
          </a:p>
        </p:txBody>
      </p:sp>
      <p:sp>
        <p:nvSpPr>
          <p:cNvPr id="118787" name="Rectangle 3">
            <a:extLst>
              <a:ext uri="{FF2B5EF4-FFF2-40B4-BE49-F238E27FC236}">
                <a16:creationId xmlns:a16="http://schemas.microsoft.com/office/drawing/2014/main" id="{813671FE-1FCB-344E-B338-C245079685FD}"/>
              </a:ext>
            </a:extLst>
          </p:cNvPr>
          <p:cNvSpPr>
            <a:spLocks noGrp="1" noChangeArrowheads="1"/>
          </p:cNvSpPr>
          <p:nvPr>
            <p:ph type="body" idx="1"/>
          </p:nvPr>
        </p:nvSpPr>
        <p:spPr>
          <a:xfrm>
            <a:off x="838200" y="1499865"/>
            <a:ext cx="10515600" cy="4351338"/>
          </a:xfrm>
        </p:spPr>
        <p:txBody>
          <a:bodyPr/>
          <a:lstStyle/>
          <a:p>
            <a:pPr algn="l" rtl="0">
              <a:lnSpc>
                <a:spcPct val="91000"/>
              </a:lnSpc>
              <a:spcBef>
                <a:spcPct val="0"/>
              </a:spcBef>
              <a:buClr>
                <a:schemeClr val="tx1"/>
              </a:buClr>
              <a:buSzPct val="99000"/>
              <a:buFont typeface="Arial" panose="020B0604020202020204" pitchFamily="34" charset="0"/>
              <a:buChar char="•"/>
            </a:pPr>
            <a:r>
              <a:rPr lang="en-US" altLang="en-US" sz="2400" dirty="0"/>
              <a:t>Limit sharing of software</a:t>
            </a:r>
          </a:p>
          <a:p>
            <a:pPr algn="l" rtl="0">
              <a:lnSpc>
                <a:spcPct val="91000"/>
              </a:lnSpc>
              <a:spcBef>
                <a:spcPct val="61000"/>
              </a:spcBef>
              <a:buClr>
                <a:schemeClr val="tx1"/>
              </a:buClr>
              <a:buSzPct val="99000"/>
              <a:buFont typeface="Arial" panose="020B0604020202020204" pitchFamily="34" charset="0"/>
              <a:buChar char="•"/>
            </a:pPr>
            <a:r>
              <a:rPr lang="en-US" altLang="en-US" sz="2400" dirty="0"/>
              <a:t>Be ready - have staff prepared</a:t>
            </a:r>
          </a:p>
          <a:p>
            <a:pPr algn="l" rtl="0">
              <a:lnSpc>
                <a:spcPct val="91000"/>
              </a:lnSpc>
              <a:spcBef>
                <a:spcPct val="61000"/>
              </a:spcBef>
              <a:buClr>
                <a:schemeClr val="tx1"/>
              </a:buClr>
              <a:buSzPct val="99000"/>
              <a:buFont typeface="Arial" panose="020B0604020202020204" pitchFamily="34" charset="0"/>
              <a:buChar char="•"/>
            </a:pPr>
            <a:r>
              <a:rPr lang="en-US" altLang="en-US" sz="2400" dirty="0"/>
              <a:t>Use virus detection software</a:t>
            </a:r>
          </a:p>
          <a:p>
            <a:pPr algn="l" rtl="0">
              <a:lnSpc>
                <a:spcPct val="91000"/>
              </a:lnSpc>
              <a:spcBef>
                <a:spcPct val="61000"/>
              </a:spcBef>
              <a:buClr>
                <a:schemeClr val="tx1"/>
              </a:buClr>
              <a:buSzPct val="99000"/>
              <a:buFont typeface="Arial" panose="020B0604020202020204" pitchFamily="34" charset="0"/>
              <a:buChar char="•"/>
            </a:pPr>
            <a:r>
              <a:rPr lang="en-US" altLang="en-US" sz="2400" dirty="0"/>
              <a:t>BACKUP YOUR DATA</a:t>
            </a:r>
          </a:p>
          <a:p>
            <a:pPr algn="l" rtl="0">
              <a:lnSpc>
                <a:spcPct val="91000"/>
              </a:lnSpc>
              <a:spcBef>
                <a:spcPct val="61000"/>
              </a:spcBef>
              <a:buClr>
                <a:schemeClr val="tx1"/>
              </a:buClr>
              <a:buSzPct val="99000"/>
              <a:buFont typeface="Arial" panose="020B0604020202020204" pitchFamily="34" charset="0"/>
              <a:buChar char="•"/>
            </a:pPr>
            <a:r>
              <a:rPr lang="en-US" altLang="en-US" sz="2400" dirty="0"/>
              <a:t>Central security management should know what you have</a:t>
            </a:r>
          </a:p>
          <a:p>
            <a:pPr>
              <a:lnSpc>
                <a:spcPct val="91000"/>
              </a:lnSpc>
              <a:spcBef>
                <a:spcPct val="61000"/>
              </a:spcBef>
              <a:buClr>
                <a:schemeClr val="tx1"/>
              </a:buClr>
              <a:buSzPct val="99000"/>
            </a:pPr>
            <a:r>
              <a:rPr lang="en-US" altLang="en-US" sz="2400" dirty="0"/>
              <a:t>Shut down your computer as quickly as possible if infected</a:t>
            </a:r>
          </a:p>
          <a:p>
            <a:pPr>
              <a:lnSpc>
                <a:spcPct val="91000"/>
              </a:lnSpc>
              <a:spcBef>
                <a:spcPct val="61000"/>
              </a:spcBef>
              <a:buClr>
                <a:schemeClr val="tx1"/>
              </a:buClr>
              <a:buSzPct val="99000"/>
            </a:pPr>
            <a:r>
              <a:rPr lang="en-US" altLang="en-US" sz="2400" dirty="0"/>
              <a:t>Remember: always report incident to the appropriate support staff for action</a:t>
            </a:r>
          </a:p>
          <a:p>
            <a:pPr algn="l" rtl="0"/>
            <a:endParaRPr lang="en-US" altLang="en-US" sz="2400" dirty="0"/>
          </a:p>
        </p:txBody>
      </p:sp>
    </p:spTree>
    <p:extLst>
      <p:ext uri="{BB962C8B-B14F-4D97-AF65-F5344CB8AC3E}">
        <p14:creationId xmlns:p14="http://schemas.microsoft.com/office/powerpoint/2010/main" val="26580350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64615" y="98552"/>
            <a:ext cx="3613785" cy="330835"/>
          </a:xfrm>
          <a:prstGeom prst="rect">
            <a:avLst/>
          </a:prstGeom>
        </p:spPr>
        <p:txBody>
          <a:bodyPr vert="horz" wrap="square" lIns="0" tIns="12700" rIns="0" bIns="0" rtlCol="0">
            <a:spAutoFit/>
          </a:bodyPr>
          <a:lstStyle/>
          <a:p>
            <a:pPr marL="12700">
              <a:spcBef>
                <a:spcPts val="100"/>
              </a:spcBef>
            </a:pPr>
            <a:r>
              <a:rPr sz="2000" b="1" dirty="0">
                <a:solidFill>
                  <a:srgbClr val="FFFFFF"/>
                </a:solidFill>
                <a:latin typeface="Arial"/>
                <a:cs typeface="Arial"/>
              </a:rPr>
              <a:t>CSCA0101 Computing</a:t>
            </a:r>
            <a:r>
              <a:rPr sz="2000" b="1" spc="-90" dirty="0">
                <a:solidFill>
                  <a:srgbClr val="FFFFFF"/>
                </a:solidFill>
                <a:latin typeface="Arial"/>
                <a:cs typeface="Arial"/>
              </a:rPr>
              <a:t> </a:t>
            </a:r>
            <a:r>
              <a:rPr sz="2000" b="1" dirty="0">
                <a:solidFill>
                  <a:srgbClr val="FFFFFF"/>
                </a:solidFill>
                <a:latin typeface="Arial"/>
                <a:cs typeface="Arial"/>
              </a:rPr>
              <a:t>Basics</a:t>
            </a:r>
            <a:endParaRPr sz="2000">
              <a:latin typeface="Arial"/>
              <a:cs typeface="Arial"/>
            </a:endParaRPr>
          </a:p>
        </p:txBody>
      </p:sp>
      <p:sp>
        <p:nvSpPr>
          <p:cNvPr id="5" name="object 5"/>
          <p:cNvSpPr txBox="1">
            <a:spLocks noGrp="1"/>
          </p:cNvSpPr>
          <p:nvPr>
            <p:ph type="sldNum" sz="quarter" idx="7"/>
          </p:nvPr>
        </p:nvSpPr>
        <p:spPr>
          <a:xfrm>
            <a:off x="8671814" y="6482563"/>
            <a:ext cx="307340" cy="307340"/>
          </a:xfrm>
          <a:prstGeom prst="rect">
            <a:avLst/>
          </a:prstGeom>
        </p:spPr>
        <p:txBody>
          <a:bodyPr vert="horz" wrap="square" lIns="0" tIns="0" rIns="0" bIns="0" rtlCol="0">
            <a:spAutoFit/>
          </a:bodyPr>
          <a:lstStyle>
            <a:defPPr>
              <a:defRPr lang="en-US"/>
            </a:defPPr>
            <a:lvl1pPr marL="0" algn="l" defTabSz="914400" rtl="0" eaLnBrk="1" latinLnBrk="0" hangingPunct="1">
              <a:defRPr sz="2000" b="1" i="0" kern="1200">
                <a:solidFill>
                  <a:schemeClr val="bg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2285"/>
              </a:lnSpc>
            </a:pPr>
            <a:fld id="{81D60167-4931-47E6-BA6A-407CBD079E47}" type="slidenum">
              <a:rPr lang="en-US" smtClean="0"/>
              <a:pPr marL="25400">
                <a:lnSpc>
                  <a:spcPts val="2285"/>
                </a:lnSpc>
              </a:pPr>
              <a:t>53</a:t>
            </a:fld>
            <a:endParaRPr dirty="0"/>
          </a:p>
        </p:txBody>
      </p:sp>
      <p:sp>
        <p:nvSpPr>
          <p:cNvPr id="3" name="object 3"/>
          <p:cNvSpPr txBox="1">
            <a:spLocks noGrp="1"/>
          </p:cNvSpPr>
          <p:nvPr>
            <p:ph type="title"/>
          </p:nvPr>
        </p:nvSpPr>
        <p:spPr>
          <a:xfrm>
            <a:off x="941173" y="156135"/>
            <a:ext cx="10515600" cy="1230978"/>
          </a:xfrm>
          <a:prstGeom prst="rect">
            <a:avLst/>
          </a:prstGeom>
        </p:spPr>
        <p:txBody>
          <a:bodyPr vert="horz" wrap="square" lIns="0" tIns="12065" rIns="0" bIns="0" rtlCol="0" anchor="ctr">
            <a:spAutoFit/>
          </a:bodyPr>
          <a:lstStyle/>
          <a:p>
            <a:r>
              <a:rPr lang="en-US" dirty="0"/>
              <a:t>How do I fix an infected off-campus or personal computer?</a:t>
            </a:r>
          </a:p>
        </p:txBody>
      </p:sp>
      <p:sp>
        <p:nvSpPr>
          <p:cNvPr id="4" name="object 4"/>
          <p:cNvSpPr txBox="1"/>
          <p:nvPr/>
        </p:nvSpPr>
        <p:spPr>
          <a:xfrm>
            <a:off x="930339" y="1897100"/>
            <a:ext cx="8696122" cy="4075475"/>
          </a:xfrm>
          <a:prstGeom prst="rect">
            <a:avLst/>
          </a:prstGeom>
        </p:spPr>
        <p:txBody>
          <a:bodyPr vert="horz" wrap="square" lIns="0" tIns="12700" rIns="0" bIns="0" rtlCol="0">
            <a:spAutoFit/>
          </a:bodyPr>
          <a:lstStyle/>
          <a:p>
            <a:pPr marL="285750" indent="-285750">
              <a:buFont typeface="Arial" panose="020B0604020202020204" pitchFamily="34" charset="0"/>
              <a:buChar char="•"/>
            </a:pPr>
            <a:r>
              <a:rPr lang="en-US" sz="2400" dirty="0"/>
              <a:t>Shut down your computer as quickly as possible.</a:t>
            </a:r>
          </a:p>
          <a:p>
            <a:pPr marL="285750" indent="-285750">
              <a:buFont typeface="Arial" panose="020B0604020202020204" pitchFamily="34" charset="0"/>
              <a:buChar char="•"/>
            </a:pPr>
            <a:r>
              <a:rPr lang="en-US" sz="2400" dirty="0"/>
              <a:t>From another computer, download the latest version of your antivirus software to a removable storage device. </a:t>
            </a:r>
          </a:p>
          <a:p>
            <a:pPr marL="285750" indent="-285750">
              <a:buFont typeface="Arial" panose="020B0604020202020204" pitchFamily="34" charset="0"/>
              <a:buChar char="•"/>
            </a:pPr>
            <a:r>
              <a:rPr lang="en-US" sz="2400" dirty="0"/>
              <a:t>Update the virus definitions and then scan the infected computer to remove any malware it finds.</a:t>
            </a:r>
          </a:p>
          <a:p>
            <a:pPr marL="285750" indent="-285750">
              <a:buFont typeface="Arial" panose="020B0604020202020204" pitchFamily="34" charset="0"/>
              <a:buChar char="•"/>
            </a:pPr>
            <a:r>
              <a:rPr lang="en-US" sz="2400" dirty="0"/>
              <a:t>If you are unable to fix the problem yourself, consider using an off-campus computer repair service.</a:t>
            </a:r>
          </a:p>
          <a:p>
            <a:pPr marL="285750" indent="-285750">
              <a:buFont typeface="Arial" panose="020B0604020202020204" pitchFamily="34" charset="0"/>
              <a:buChar char="•"/>
            </a:pPr>
            <a:r>
              <a:rPr lang="en-US" sz="2400" dirty="0"/>
              <a:t>Once the infection has been successfully removed, use update to download and install the latest security patches for your computer and review and adjust your computer's firewall or other security settings.</a:t>
            </a:r>
          </a:p>
        </p:txBody>
      </p:sp>
    </p:spTree>
    <p:extLst>
      <p:ext uri="{BB962C8B-B14F-4D97-AF65-F5344CB8AC3E}">
        <p14:creationId xmlns:p14="http://schemas.microsoft.com/office/powerpoint/2010/main" val="16134509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64615" y="98552"/>
            <a:ext cx="3613785" cy="330835"/>
          </a:xfrm>
          <a:prstGeom prst="rect">
            <a:avLst/>
          </a:prstGeom>
        </p:spPr>
        <p:txBody>
          <a:bodyPr vert="horz" wrap="square" lIns="0" tIns="12700" rIns="0" bIns="0" rtlCol="0">
            <a:spAutoFit/>
          </a:bodyPr>
          <a:lstStyle/>
          <a:p>
            <a:pPr marL="12700">
              <a:spcBef>
                <a:spcPts val="100"/>
              </a:spcBef>
            </a:pPr>
            <a:r>
              <a:rPr sz="2000" b="1" dirty="0">
                <a:solidFill>
                  <a:srgbClr val="FFFFFF"/>
                </a:solidFill>
                <a:latin typeface="Arial"/>
                <a:cs typeface="Arial"/>
              </a:rPr>
              <a:t>CSCA0101 Computing</a:t>
            </a:r>
            <a:r>
              <a:rPr sz="2000" b="1" spc="-90" dirty="0">
                <a:solidFill>
                  <a:srgbClr val="FFFFFF"/>
                </a:solidFill>
                <a:latin typeface="Arial"/>
                <a:cs typeface="Arial"/>
              </a:rPr>
              <a:t> </a:t>
            </a:r>
            <a:r>
              <a:rPr sz="2000" b="1" dirty="0">
                <a:solidFill>
                  <a:srgbClr val="FFFFFF"/>
                </a:solidFill>
                <a:latin typeface="Arial"/>
                <a:cs typeface="Arial"/>
              </a:rPr>
              <a:t>Basics</a:t>
            </a:r>
            <a:endParaRPr sz="2000">
              <a:latin typeface="Arial"/>
              <a:cs typeface="Arial"/>
            </a:endParaRPr>
          </a:p>
        </p:txBody>
      </p:sp>
      <p:sp>
        <p:nvSpPr>
          <p:cNvPr id="3" name="object 3"/>
          <p:cNvSpPr txBox="1">
            <a:spLocks noGrp="1"/>
          </p:cNvSpPr>
          <p:nvPr>
            <p:ph type="title"/>
          </p:nvPr>
        </p:nvSpPr>
        <p:spPr>
          <a:xfrm>
            <a:off x="1005206" y="98552"/>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5" dirty="0"/>
              <a:t>Malware</a:t>
            </a:r>
          </a:p>
        </p:txBody>
      </p:sp>
      <p:sp>
        <p:nvSpPr>
          <p:cNvPr id="4" name="object 4"/>
          <p:cNvSpPr txBox="1"/>
          <p:nvPr/>
        </p:nvSpPr>
        <p:spPr>
          <a:xfrm>
            <a:off x="1005206" y="1524381"/>
            <a:ext cx="3974465" cy="4219104"/>
          </a:xfrm>
          <a:prstGeom prst="rect">
            <a:avLst/>
          </a:prstGeom>
        </p:spPr>
        <p:txBody>
          <a:bodyPr vert="horz" wrap="square" lIns="0" tIns="12700" rIns="0" bIns="0" rtlCol="0">
            <a:spAutoFit/>
          </a:bodyPr>
          <a:lstStyle/>
          <a:p>
            <a:pPr marL="12700">
              <a:spcBef>
                <a:spcPts val="100"/>
              </a:spcBef>
            </a:pPr>
            <a:r>
              <a:rPr sz="2400" b="1" spc="-10" dirty="0">
                <a:latin typeface="Arial"/>
                <a:cs typeface="Arial"/>
              </a:rPr>
              <a:t>Types </a:t>
            </a:r>
            <a:r>
              <a:rPr sz="2400" b="1" dirty="0">
                <a:latin typeface="Arial"/>
                <a:cs typeface="Arial"/>
              </a:rPr>
              <a:t>of</a:t>
            </a:r>
            <a:r>
              <a:rPr sz="2400" b="1" spc="15" dirty="0">
                <a:latin typeface="Arial"/>
                <a:cs typeface="Arial"/>
              </a:rPr>
              <a:t> </a:t>
            </a:r>
            <a:r>
              <a:rPr sz="2400" b="1" dirty="0">
                <a:latin typeface="Arial"/>
                <a:cs typeface="Arial"/>
              </a:rPr>
              <a:t>Malware</a:t>
            </a:r>
            <a:endParaRPr sz="2400" dirty="0">
              <a:latin typeface="Arial"/>
              <a:cs typeface="Arial"/>
            </a:endParaRPr>
          </a:p>
          <a:p>
            <a:pPr marL="12700">
              <a:spcBef>
                <a:spcPts val="2020"/>
              </a:spcBef>
            </a:pPr>
            <a:r>
              <a:rPr lang="en-US" sz="2400" b="1" dirty="0">
                <a:latin typeface="Arial"/>
                <a:cs typeface="Arial"/>
              </a:rPr>
              <a:t>Botnets/</a:t>
            </a:r>
            <a:r>
              <a:rPr sz="2400" b="1" dirty="0">
                <a:latin typeface="Arial"/>
                <a:cs typeface="Arial"/>
              </a:rPr>
              <a:t>Zombie</a:t>
            </a:r>
            <a:endParaRPr sz="2400" dirty="0">
              <a:latin typeface="Arial"/>
              <a:cs typeface="Arial"/>
            </a:endParaRPr>
          </a:p>
          <a:p>
            <a:pPr marL="469900" marR="5080" indent="-457834">
              <a:spcBef>
                <a:spcPts val="2014"/>
              </a:spcBef>
              <a:buFont typeface="Arial"/>
              <a:buChar char="•"/>
              <a:tabLst>
                <a:tab pos="469900" algn="l"/>
                <a:tab pos="470534" algn="l"/>
              </a:tabLst>
            </a:pPr>
            <a:r>
              <a:rPr lang="en-US" sz="2400" b="1" dirty="0">
                <a:latin typeface="Arial"/>
                <a:cs typeface="Arial"/>
              </a:rPr>
              <a:t>Botnets/</a:t>
            </a:r>
            <a:r>
              <a:rPr sz="2400" b="1" dirty="0">
                <a:latin typeface="Arial"/>
                <a:cs typeface="Arial"/>
              </a:rPr>
              <a:t>Zombie </a:t>
            </a:r>
            <a:r>
              <a:rPr sz="2400" dirty="0">
                <a:latin typeface="Arial"/>
                <a:cs typeface="Arial"/>
              </a:rPr>
              <a:t>programs take  control of </a:t>
            </a:r>
            <a:r>
              <a:rPr sz="2400" spc="-5" dirty="0">
                <a:latin typeface="Arial"/>
                <a:cs typeface="Arial"/>
              </a:rPr>
              <a:t>your </a:t>
            </a:r>
            <a:r>
              <a:rPr sz="2400" dirty="0">
                <a:latin typeface="Arial"/>
                <a:cs typeface="Arial"/>
              </a:rPr>
              <a:t>computer  </a:t>
            </a:r>
            <a:r>
              <a:rPr sz="2400" spc="-5" dirty="0">
                <a:latin typeface="Arial"/>
                <a:cs typeface="Arial"/>
              </a:rPr>
              <a:t>and use </a:t>
            </a:r>
            <a:r>
              <a:rPr sz="2400" dirty="0">
                <a:latin typeface="Arial"/>
                <a:cs typeface="Arial"/>
              </a:rPr>
              <a:t>it </a:t>
            </a:r>
            <a:r>
              <a:rPr sz="2400" spc="-5" dirty="0">
                <a:latin typeface="Arial"/>
                <a:cs typeface="Arial"/>
              </a:rPr>
              <a:t>and </a:t>
            </a:r>
            <a:r>
              <a:rPr sz="2400" dirty="0">
                <a:latin typeface="Arial"/>
                <a:cs typeface="Arial"/>
              </a:rPr>
              <a:t>its Internet  connection to attack</a:t>
            </a:r>
            <a:r>
              <a:rPr sz="2400" spc="-80" dirty="0">
                <a:latin typeface="Arial"/>
                <a:cs typeface="Arial"/>
              </a:rPr>
              <a:t> </a:t>
            </a:r>
            <a:r>
              <a:rPr sz="2400" spc="-5" dirty="0">
                <a:latin typeface="Arial"/>
                <a:cs typeface="Arial"/>
              </a:rPr>
              <a:t>other  </a:t>
            </a:r>
            <a:r>
              <a:rPr sz="2400" dirty="0">
                <a:latin typeface="Arial"/>
                <a:cs typeface="Arial"/>
              </a:rPr>
              <a:t>computers </a:t>
            </a:r>
            <a:r>
              <a:rPr sz="2400" spc="-5" dirty="0">
                <a:latin typeface="Arial"/>
                <a:cs typeface="Arial"/>
              </a:rPr>
              <a:t>or networks or  </a:t>
            </a:r>
            <a:r>
              <a:rPr sz="2400" dirty="0">
                <a:latin typeface="Arial"/>
                <a:cs typeface="Arial"/>
              </a:rPr>
              <a:t>to perform other </a:t>
            </a:r>
            <a:r>
              <a:rPr sz="2400" spc="-5" dirty="0">
                <a:latin typeface="Arial"/>
                <a:cs typeface="Arial"/>
              </a:rPr>
              <a:t>criminal  activities.</a:t>
            </a:r>
            <a:endParaRPr sz="2400" dirty="0">
              <a:latin typeface="Arial"/>
              <a:cs typeface="Arial"/>
            </a:endParaRPr>
          </a:p>
        </p:txBody>
      </p:sp>
      <p:sp>
        <p:nvSpPr>
          <p:cNvPr id="5" name="object 5"/>
          <p:cNvSpPr/>
          <p:nvPr/>
        </p:nvSpPr>
        <p:spPr>
          <a:xfrm>
            <a:off x="6600826" y="2205101"/>
            <a:ext cx="3598799" cy="3149600"/>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xfrm>
            <a:off x="8671814" y="6482563"/>
            <a:ext cx="307340" cy="307340"/>
          </a:xfrm>
          <a:prstGeom prst="rect">
            <a:avLst/>
          </a:prstGeom>
        </p:spPr>
        <p:txBody>
          <a:bodyPr vert="horz" wrap="square" lIns="0" tIns="0" rIns="0" bIns="0" rtlCol="0">
            <a:spAutoFit/>
          </a:bodyPr>
          <a:lstStyle>
            <a:defPPr>
              <a:defRPr lang="en-US"/>
            </a:defPPr>
            <a:lvl1pPr marL="0" algn="l" defTabSz="914400" rtl="0" eaLnBrk="1" latinLnBrk="0" hangingPunct="1">
              <a:defRPr sz="2000" b="1" i="0" kern="1200">
                <a:solidFill>
                  <a:schemeClr val="bg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2285"/>
              </a:lnSpc>
            </a:pPr>
            <a:fld id="{81D60167-4931-47E6-BA6A-407CBD079E47}" type="slidenum">
              <a:rPr lang="en-US" smtClean="0"/>
              <a:pPr marL="25400">
                <a:lnSpc>
                  <a:spcPts val="2285"/>
                </a:lnSpc>
              </a:pPr>
              <a:t>54</a:t>
            </a:fld>
            <a:endParaRPr dirty="0"/>
          </a:p>
        </p:txBody>
      </p:sp>
    </p:spTree>
    <p:extLst>
      <p:ext uri="{BB962C8B-B14F-4D97-AF65-F5344CB8AC3E}">
        <p14:creationId xmlns:p14="http://schemas.microsoft.com/office/powerpoint/2010/main" val="11292690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5D74E9E5-7D9B-2241-86D3-14B412B96EF0}"/>
              </a:ext>
            </a:extLst>
          </p:cNvPr>
          <p:cNvSpPr>
            <a:spLocks noGrp="1" noChangeArrowheads="1"/>
          </p:cNvSpPr>
          <p:nvPr>
            <p:ph type="title"/>
          </p:nvPr>
        </p:nvSpPr>
        <p:spPr>
          <a:xfrm>
            <a:off x="838200" y="133631"/>
            <a:ext cx="10515600" cy="803918"/>
          </a:xfrm>
        </p:spPr>
        <p:txBody>
          <a:bodyPr>
            <a:normAutofit/>
          </a:bodyPr>
          <a:lstStyle/>
          <a:p>
            <a:r>
              <a:rPr lang="en-US" altLang="en-US" dirty="0"/>
              <a:t>Botnets</a:t>
            </a:r>
          </a:p>
        </p:txBody>
      </p:sp>
      <p:sp>
        <p:nvSpPr>
          <p:cNvPr id="14339" name="Rectangle 3">
            <a:extLst>
              <a:ext uri="{FF2B5EF4-FFF2-40B4-BE49-F238E27FC236}">
                <a16:creationId xmlns:a16="http://schemas.microsoft.com/office/drawing/2014/main" id="{C8045F0C-9B8F-4044-B0B8-28F18FF0DF82}"/>
              </a:ext>
            </a:extLst>
          </p:cNvPr>
          <p:cNvSpPr>
            <a:spLocks noGrp="1" noChangeArrowheads="1"/>
          </p:cNvSpPr>
          <p:nvPr>
            <p:ph type="body" idx="1"/>
          </p:nvPr>
        </p:nvSpPr>
        <p:spPr/>
        <p:txBody>
          <a:bodyPr/>
          <a:lstStyle/>
          <a:p>
            <a:r>
              <a:rPr lang="en-US" altLang="en-US"/>
              <a:t>“The single greatest threat facing humanity”</a:t>
            </a:r>
          </a:p>
          <a:p>
            <a:r>
              <a:rPr lang="en-US" altLang="en-US"/>
              <a:t>Quickly becoming a top problem on campus</a:t>
            </a:r>
          </a:p>
          <a:p>
            <a:r>
              <a:rPr lang="en-US" altLang="en-US"/>
              <a:t>Hordes of infected “drone” hosts</a:t>
            </a:r>
          </a:p>
          <a:p>
            <a:r>
              <a:rPr lang="en-US" altLang="en-US"/>
              <a:t>Used for spam relay, DDOS, scanning, infection</a:t>
            </a:r>
          </a:p>
          <a:p>
            <a:endParaRPr lang="en-US" altLang="en-US"/>
          </a:p>
          <a:p>
            <a:endParaRPr lang="en-US" altLang="en-US"/>
          </a:p>
        </p:txBody>
      </p:sp>
    </p:spTree>
    <p:extLst>
      <p:ext uri="{BB962C8B-B14F-4D97-AF65-F5344CB8AC3E}">
        <p14:creationId xmlns:p14="http://schemas.microsoft.com/office/powerpoint/2010/main" val="40111139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B03267B5-83A7-A04D-B173-9F78733F6A77}"/>
              </a:ext>
            </a:extLst>
          </p:cNvPr>
          <p:cNvSpPr>
            <a:spLocks noGrp="1" noChangeArrowheads="1"/>
          </p:cNvSpPr>
          <p:nvPr>
            <p:ph type="title"/>
          </p:nvPr>
        </p:nvSpPr>
        <p:spPr>
          <a:xfrm>
            <a:off x="838200" y="133631"/>
            <a:ext cx="10515600" cy="815493"/>
          </a:xfrm>
        </p:spPr>
        <p:txBody>
          <a:bodyPr/>
          <a:lstStyle/>
          <a:p>
            <a:r>
              <a:rPr lang="en-US" altLang="en-US" dirty="0"/>
              <a:t>Botnets, Cont.</a:t>
            </a:r>
          </a:p>
        </p:txBody>
      </p:sp>
      <p:sp>
        <p:nvSpPr>
          <p:cNvPr id="15363" name="Rectangle 3">
            <a:extLst>
              <a:ext uri="{FF2B5EF4-FFF2-40B4-BE49-F238E27FC236}">
                <a16:creationId xmlns:a16="http://schemas.microsoft.com/office/drawing/2014/main" id="{C38C813D-56D1-1543-A964-47731681163E}"/>
              </a:ext>
            </a:extLst>
          </p:cNvPr>
          <p:cNvSpPr>
            <a:spLocks noGrp="1" noChangeArrowheads="1"/>
          </p:cNvSpPr>
          <p:nvPr>
            <p:ph type="body" idx="1"/>
          </p:nvPr>
        </p:nvSpPr>
        <p:spPr/>
        <p:txBody>
          <a:bodyPr/>
          <a:lstStyle/>
          <a:p>
            <a:r>
              <a:rPr lang="en-US" altLang="en-US"/>
              <a:t>Spreading via IM, email, compromise</a:t>
            </a:r>
          </a:p>
          <a:p>
            <a:r>
              <a:rPr lang="en-US" altLang="en-US"/>
              <a:t>Installs remote-control software</a:t>
            </a:r>
          </a:p>
          <a:p>
            <a:r>
              <a:rPr lang="en-US" altLang="en-US"/>
              <a:t>Connects to central server to announce presence and await commands</a:t>
            </a:r>
          </a:p>
          <a:p>
            <a:r>
              <a:rPr lang="en-US" altLang="en-US"/>
              <a:t>Allows “Botmaster” to control 100, 1000, 10000+ infected hosts with simple commands</a:t>
            </a:r>
          </a:p>
          <a:p>
            <a:r>
              <a:rPr lang="en-US" altLang="en-US"/>
              <a:t>Continually evolving</a:t>
            </a:r>
          </a:p>
        </p:txBody>
      </p:sp>
    </p:spTree>
    <p:extLst>
      <p:ext uri="{BB962C8B-B14F-4D97-AF65-F5344CB8AC3E}">
        <p14:creationId xmlns:p14="http://schemas.microsoft.com/office/powerpoint/2010/main" val="39002984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C7E96203-0902-BF49-83FB-B49D26D32E1B}"/>
              </a:ext>
            </a:extLst>
          </p:cNvPr>
          <p:cNvSpPr>
            <a:spLocks noGrp="1" noChangeArrowheads="1"/>
          </p:cNvSpPr>
          <p:nvPr>
            <p:ph type="title"/>
          </p:nvPr>
        </p:nvSpPr>
        <p:spPr>
          <a:xfrm>
            <a:off x="838200" y="110483"/>
            <a:ext cx="10515600" cy="769194"/>
          </a:xfrm>
        </p:spPr>
        <p:txBody>
          <a:bodyPr/>
          <a:lstStyle/>
          <a:p>
            <a:r>
              <a:rPr lang="en-US" altLang="en-US" dirty="0"/>
              <a:t>Botnets, Cont. 2</a:t>
            </a:r>
          </a:p>
        </p:txBody>
      </p:sp>
      <p:sp>
        <p:nvSpPr>
          <p:cNvPr id="16387" name="Rectangle 3">
            <a:extLst>
              <a:ext uri="{FF2B5EF4-FFF2-40B4-BE49-F238E27FC236}">
                <a16:creationId xmlns:a16="http://schemas.microsoft.com/office/drawing/2014/main" id="{DDED1744-74AC-504D-A65E-635628D5BF83}"/>
              </a:ext>
            </a:extLst>
          </p:cNvPr>
          <p:cNvSpPr>
            <a:spLocks noGrp="1" noChangeArrowheads="1"/>
          </p:cNvSpPr>
          <p:nvPr>
            <p:ph type="body" idx="1"/>
          </p:nvPr>
        </p:nvSpPr>
        <p:spPr/>
        <p:txBody>
          <a:bodyPr/>
          <a:lstStyle/>
          <a:p>
            <a:pPr>
              <a:lnSpc>
                <a:spcPct val="90000"/>
              </a:lnSpc>
            </a:pPr>
            <a:r>
              <a:rPr lang="en-US" altLang="en-US"/>
              <a:t>Network connections are initiated by the drone hosts</a:t>
            </a:r>
          </a:p>
          <a:p>
            <a:pPr>
              <a:lnSpc>
                <a:spcPct val="90000"/>
              </a:lnSpc>
            </a:pPr>
            <a:r>
              <a:rPr lang="en-US" altLang="en-US"/>
              <a:t>Uses common protocols: HTTP, IRC, FTP</a:t>
            </a:r>
          </a:p>
          <a:p>
            <a:pPr>
              <a:lnSpc>
                <a:spcPct val="90000"/>
              </a:lnSpc>
            </a:pPr>
            <a:r>
              <a:rPr lang="en-US" altLang="en-US"/>
              <a:t>Starting to see stealth techniques employed to hide infection (rootkits), communications (SSL, steganography)</a:t>
            </a:r>
          </a:p>
          <a:p>
            <a:pPr>
              <a:lnSpc>
                <a:spcPct val="90000"/>
              </a:lnSpc>
            </a:pPr>
            <a:r>
              <a:rPr lang="en-US" altLang="en-US"/>
              <a:t>Tremendous incentives for Botmasters to grow, maintain, defend their horde</a:t>
            </a:r>
          </a:p>
          <a:p>
            <a:pPr>
              <a:lnSpc>
                <a:spcPct val="90000"/>
              </a:lnSpc>
            </a:pPr>
            <a:r>
              <a:rPr lang="en-US" altLang="en-US"/>
              <a:t>You don’t want this on your computer</a:t>
            </a:r>
          </a:p>
        </p:txBody>
      </p:sp>
    </p:spTree>
    <p:extLst>
      <p:ext uri="{BB962C8B-B14F-4D97-AF65-F5344CB8AC3E}">
        <p14:creationId xmlns:p14="http://schemas.microsoft.com/office/powerpoint/2010/main" val="29145778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64615" y="98552"/>
            <a:ext cx="3613785" cy="330835"/>
          </a:xfrm>
          <a:prstGeom prst="rect">
            <a:avLst/>
          </a:prstGeom>
        </p:spPr>
        <p:txBody>
          <a:bodyPr vert="horz" wrap="square" lIns="0" tIns="12700" rIns="0" bIns="0" rtlCol="0">
            <a:spAutoFit/>
          </a:bodyPr>
          <a:lstStyle/>
          <a:p>
            <a:pPr marL="12700">
              <a:spcBef>
                <a:spcPts val="100"/>
              </a:spcBef>
            </a:pPr>
            <a:r>
              <a:rPr sz="2000" b="1" dirty="0">
                <a:solidFill>
                  <a:srgbClr val="FFFFFF"/>
                </a:solidFill>
                <a:latin typeface="Arial"/>
                <a:cs typeface="Arial"/>
              </a:rPr>
              <a:t>CSCA0101 Computing</a:t>
            </a:r>
            <a:r>
              <a:rPr sz="2000" b="1" spc="-90" dirty="0">
                <a:solidFill>
                  <a:srgbClr val="FFFFFF"/>
                </a:solidFill>
                <a:latin typeface="Arial"/>
                <a:cs typeface="Arial"/>
              </a:rPr>
              <a:t> </a:t>
            </a:r>
            <a:r>
              <a:rPr sz="2000" b="1" dirty="0">
                <a:solidFill>
                  <a:srgbClr val="FFFFFF"/>
                </a:solidFill>
                <a:latin typeface="Arial"/>
                <a:cs typeface="Arial"/>
              </a:rPr>
              <a:t>Basics</a:t>
            </a:r>
            <a:endParaRPr sz="2000">
              <a:latin typeface="Arial"/>
              <a:cs typeface="Arial"/>
            </a:endParaRPr>
          </a:p>
        </p:txBody>
      </p:sp>
      <p:sp>
        <p:nvSpPr>
          <p:cNvPr id="5" name="object 5"/>
          <p:cNvSpPr txBox="1">
            <a:spLocks noGrp="1"/>
          </p:cNvSpPr>
          <p:nvPr>
            <p:ph type="sldNum" sz="quarter" idx="7"/>
          </p:nvPr>
        </p:nvSpPr>
        <p:spPr>
          <a:xfrm>
            <a:off x="8671814" y="6482563"/>
            <a:ext cx="307340" cy="307340"/>
          </a:xfrm>
          <a:prstGeom prst="rect">
            <a:avLst/>
          </a:prstGeom>
        </p:spPr>
        <p:txBody>
          <a:bodyPr vert="horz" wrap="square" lIns="0" tIns="0" rIns="0" bIns="0" rtlCol="0">
            <a:spAutoFit/>
          </a:bodyPr>
          <a:lstStyle>
            <a:defPPr>
              <a:defRPr lang="en-US"/>
            </a:defPPr>
            <a:lvl1pPr marL="0" algn="l" defTabSz="914400" rtl="0" eaLnBrk="1" latinLnBrk="0" hangingPunct="1">
              <a:defRPr sz="2000" b="1" i="0" kern="1200">
                <a:solidFill>
                  <a:schemeClr val="bg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2285"/>
              </a:lnSpc>
            </a:pPr>
            <a:fld id="{81D60167-4931-47E6-BA6A-407CBD079E47}" type="slidenum">
              <a:rPr lang="en-US" smtClean="0"/>
              <a:pPr marL="25400">
                <a:lnSpc>
                  <a:spcPts val="2285"/>
                </a:lnSpc>
              </a:pPr>
              <a:t>58</a:t>
            </a:fld>
            <a:endParaRPr dirty="0"/>
          </a:p>
        </p:txBody>
      </p:sp>
      <p:sp>
        <p:nvSpPr>
          <p:cNvPr id="3" name="object 3"/>
          <p:cNvSpPr txBox="1">
            <a:spLocks noGrp="1"/>
          </p:cNvSpPr>
          <p:nvPr>
            <p:ph type="title"/>
          </p:nvPr>
        </p:nvSpPr>
        <p:spPr>
          <a:xfrm>
            <a:off x="954506" y="98552"/>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5" dirty="0"/>
              <a:t>Malware</a:t>
            </a:r>
          </a:p>
        </p:txBody>
      </p:sp>
      <p:sp>
        <p:nvSpPr>
          <p:cNvPr id="4" name="object 4"/>
          <p:cNvSpPr txBox="1"/>
          <p:nvPr/>
        </p:nvSpPr>
        <p:spPr>
          <a:xfrm>
            <a:off x="954506" y="1357148"/>
            <a:ext cx="7332980" cy="4342765"/>
          </a:xfrm>
          <a:prstGeom prst="rect">
            <a:avLst/>
          </a:prstGeom>
        </p:spPr>
        <p:txBody>
          <a:bodyPr vert="horz" wrap="square" lIns="0" tIns="12700" rIns="0" bIns="0" rtlCol="0">
            <a:spAutoFit/>
          </a:bodyPr>
          <a:lstStyle/>
          <a:p>
            <a:pPr marL="12700">
              <a:spcBef>
                <a:spcPts val="100"/>
              </a:spcBef>
            </a:pPr>
            <a:r>
              <a:rPr sz="2400" b="1" spc="-10" dirty="0">
                <a:latin typeface="Arial"/>
                <a:cs typeface="Arial"/>
              </a:rPr>
              <a:t>Types </a:t>
            </a:r>
            <a:r>
              <a:rPr sz="2400" b="1" dirty="0">
                <a:latin typeface="Arial"/>
                <a:cs typeface="Arial"/>
              </a:rPr>
              <a:t>of</a:t>
            </a:r>
            <a:r>
              <a:rPr sz="2400" b="1" spc="20" dirty="0">
                <a:latin typeface="Arial"/>
                <a:cs typeface="Arial"/>
              </a:rPr>
              <a:t> </a:t>
            </a:r>
            <a:r>
              <a:rPr sz="2400" b="1" dirty="0">
                <a:latin typeface="Arial"/>
                <a:cs typeface="Arial"/>
              </a:rPr>
              <a:t>Malware</a:t>
            </a:r>
            <a:endParaRPr sz="2400" dirty="0">
              <a:latin typeface="Arial"/>
              <a:cs typeface="Arial"/>
            </a:endParaRPr>
          </a:p>
          <a:p>
            <a:pPr marL="12700">
              <a:spcBef>
                <a:spcPts val="2020"/>
              </a:spcBef>
            </a:pPr>
            <a:r>
              <a:rPr sz="2400" b="1" dirty="0">
                <a:latin typeface="Arial"/>
                <a:cs typeface="Arial"/>
              </a:rPr>
              <a:t>Adware</a:t>
            </a:r>
            <a:endParaRPr sz="2400" dirty="0">
              <a:latin typeface="Arial"/>
              <a:cs typeface="Arial"/>
            </a:endParaRPr>
          </a:p>
          <a:p>
            <a:pPr marL="469900" marR="157480" indent="-457834">
              <a:spcBef>
                <a:spcPts val="2014"/>
              </a:spcBef>
              <a:buChar char="•"/>
              <a:tabLst>
                <a:tab pos="469900" algn="l"/>
                <a:tab pos="470534" algn="l"/>
              </a:tabLst>
            </a:pPr>
            <a:r>
              <a:rPr sz="2400" spc="-5" dirty="0">
                <a:latin typeface="Arial"/>
                <a:cs typeface="Arial"/>
              </a:rPr>
              <a:t>Adware </a:t>
            </a:r>
            <a:r>
              <a:rPr sz="2400" dirty="0">
                <a:latin typeface="Arial"/>
                <a:cs typeface="Arial"/>
              </a:rPr>
              <a:t>(short for </a:t>
            </a:r>
            <a:r>
              <a:rPr sz="2400" spc="-5" dirty="0">
                <a:latin typeface="Arial"/>
                <a:cs typeface="Arial"/>
              </a:rPr>
              <a:t>advertising-supported </a:t>
            </a:r>
            <a:r>
              <a:rPr sz="2400" dirty="0">
                <a:latin typeface="Arial"/>
                <a:cs typeface="Arial"/>
              </a:rPr>
              <a:t>software)  </a:t>
            </a:r>
            <a:r>
              <a:rPr sz="2400" spc="-5" dirty="0">
                <a:latin typeface="Arial"/>
                <a:cs typeface="Arial"/>
              </a:rPr>
              <a:t>is a </a:t>
            </a:r>
            <a:r>
              <a:rPr sz="2400" dirty="0">
                <a:latin typeface="Arial"/>
                <a:cs typeface="Arial"/>
              </a:rPr>
              <a:t>type of </a:t>
            </a:r>
            <a:r>
              <a:rPr sz="2400" spc="-5" dirty="0">
                <a:latin typeface="Arial"/>
                <a:cs typeface="Arial"/>
              </a:rPr>
              <a:t>malware </a:t>
            </a:r>
            <a:r>
              <a:rPr sz="2400" dirty="0">
                <a:latin typeface="Arial"/>
                <a:cs typeface="Arial"/>
              </a:rPr>
              <a:t>that </a:t>
            </a:r>
            <a:r>
              <a:rPr sz="2400" spc="-5" dirty="0">
                <a:latin typeface="Arial"/>
                <a:cs typeface="Arial"/>
              </a:rPr>
              <a:t>automatically delivers  </a:t>
            </a:r>
            <a:r>
              <a:rPr sz="2400" dirty="0">
                <a:latin typeface="Arial"/>
                <a:cs typeface="Arial"/>
              </a:rPr>
              <a:t>advertisements.</a:t>
            </a:r>
          </a:p>
          <a:p>
            <a:pPr marL="469900" marR="5080" indent="-457834">
              <a:spcBef>
                <a:spcPts val="575"/>
              </a:spcBef>
              <a:buChar char="•"/>
              <a:tabLst>
                <a:tab pos="469900" algn="l"/>
                <a:tab pos="470534" algn="l"/>
              </a:tabLst>
            </a:pPr>
            <a:r>
              <a:rPr sz="2400" dirty="0">
                <a:latin typeface="Arial"/>
                <a:cs typeface="Arial"/>
              </a:rPr>
              <a:t>Common </a:t>
            </a:r>
            <a:r>
              <a:rPr sz="2400" spc="-5" dirty="0">
                <a:latin typeface="Arial"/>
                <a:cs typeface="Arial"/>
              </a:rPr>
              <a:t>examples </a:t>
            </a:r>
            <a:r>
              <a:rPr sz="2400" dirty="0">
                <a:latin typeface="Arial"/>
                <a:cs typeface="Arial"/>
              </a:rPr>
              <a:t>of </a:t>
            </a:r>
            <a:r>
              <a:rPr sz="2400" spc="-5" dirty="0">
                <a:latin typeface="Arial"/>
                <a:cs typeface="Arial"/>
              </a:rPr>
              <a:t>adware include </a:t>
            </a:r>
            <a:r>
              <a:rPr sz="2400" spc="-10" dirty="0">
                <a:latin typeface="Arial"/>
                <a:cs typeface="Arial"/>
              </a:rPr>
              <a:t>pop-up </a:t>
            </a:r>
            <a:r>
              <a:rPr sz="2400" spc="-5" dirty="0">
                <a:latin typeface="Arial"/>
                <a:cs typeface="Arial"/>
              </a:rPr>
              <a:t>ads  on websites and </a:t>
            </a:r>
            <a:r>
              <a:rPr sz="2400" dirty="0">
                <a:latin typeface="Arial"/>
                <a:cs typeface="Arial"/>
              </a:rPr>
              <a:t>advertisements that </a:t>
            </a:r>
            <a:r>
              <a:rPr sz="2400" spc="-5" dirty="0">
                <a:latin typeface="Arial"/>
                <a:cs typeface="Arial"/>
              </a:rPr>
              <a:t>are displayed  </a:t>
            </a:r>
            <a:r>
              <a:rPr sz="2400" dirty="0">
                <a:latin typeface="Arial"/>
                <a:cs typeface="Arial"/>
              </a:rPr>
              <a:t>by</a:t>
            </a:r>
            <a:r>
              <a:rPr sz="2400" spc="-15" dirty="0">
                <a:latin typeface="Arial"/>
                <a:cs typeface="Arial"/>
              </a:rPr>
              <a:t> </a:t>
            </a:r>
            <a:r>
              <a:rPr sz="2400" dirty="0">
                <a:latin typeface="Arial"/>
                <a:cs typeface="Arial"/>
              </a:rPr>
              <a:t>software.</a:t>
            </a:r>
          </a:p>
          <a:p>
            <a:pPr marL="469900" marR="259715" indent="-457834">
              <a:spcBef>
                <a:spcPts val="580"/>
              </a:spcBef>
              <a:buChar char="•"/>
              <a:tabLst>
                <a:tab pos="469900" algn="l"/>
                <a:tab pos="470534" algn="l"/>
              </a:tabLst>
            </a:pPr>
            <a:r>
              <a:rPr sz="2400" dirty="0">
                <a:latin typeface="Arial"/>
                <a:cs typeface="Arial"/>
              </a:rPr>
              <a:t>Often times </a:t>
            </a:r>
            <a:r>
              <a:rPr sz="2400" spc="-5" dirty="0">
                <a:latin typeface="Arial"/>
                <a:cs typeface="Arial"/>
              </a:rPr>
              <a:t>software and applications offer </a:t>
            </a:r>
            <a:r>
              <a:rPr sz="2400" dirty="0">
                <a:latin typeface="Arial"/>
                <a:cs typeface="Arial"/>
              </a:rPr>
              <a:t>“free”  </a:t>
            </a:r>
            <a:r>
              <a:rPr sz="2400" spc="-5" dirty="0">
                <a:latin typeface="Arial"/>
                <a:cs typeface="Arial"/>
              </a:rPr>
              <a:t>versions </a:t>
            </a:r>
            <a:r>
              <a:rPr sz="2400" dirty="0">
                <a:latin typeface="Arial"/>
                <a:cs typeface="Arial"/>
              </a:rPr>
              <a:t>that </a:t>
            </a:r>
            <a:r>
              <a:rPr sz="2400" spc="-5" dirty="0">
                <a:latin typeface="Arial"/>
                <a:cs typeface="Arial"/>
              </a:rPr>
              <a:t>come bundled with</a:t>
            </a:r>
            <a:r>
              <a:rPr sz="2400" spc="55" dirty="0">
                <a:latin typeface="Arial"/>
                <a:cs typeface="Arial"/>
              </a:rPr>
              <a:t> </a:t>
            </a:r>
            <a:r>
              <a:rPr sz="2400" spc="-5" dirty="0">
                <a:latin typeface="Arial"/>
                <a:cs typeface="Arial"/>
              </a:rPr>
              <a:t>adware.</a:t>
            </a:r>
            <a:endParaRPr sz="2400" dirty="0">
              <a:latin typeface="Arial"/>
              <a:cs typeface="Arial"/>
            </a:endParaRPr>
          </a:p>
        </p:txBody>
      </p:sp>
      <p:pic>
        <p:nvPicPr>
          <p:cNvPr id="7" name="Picture 6">
            <a:extLst>
              <a:ext uri="{FF2B5EF4-FFF2-40B4-BE49-F238E27FC236}">
                <a16:creationId xmlns:a16="http://schemas.microsoft.com/office/drawing/2014/main" id="{2D1778A5-5BB9-A74F-9630-D95233E0A261}"/>
              </a:ext>
            </a:extLst>
          </p:cNvPr>
          <p:cNvPicPr>
            <a:picLocks noChangeAspect="1"/>
          </p:cNvPicPr>
          <p:nvPr/>
        </p:nvPicPr>
        <p:blipFill>
          <a:blip r:embed="rId2"/>
          <a:stretch>
            <a:fillRect/>
          </a:stretch>
        </p:blipFill>
        <p:spPr>
          <a:xfrm>
            <a:off x="7142204" y="68097"/>
            <a:ext cx="4912101" cy="2456051"/>
          </a:xfrm>
          <a:prstGeom prst="rect">
            <a:avLst/>
          </a:prstGeom>
        </p:spPr>
      </p:pic>
    </p:spTree>
    <p:extLst>
      <p:ext uri="{BB962C8B-B14F-4D97-AF65-F5344CB8AC3E}">
        <p14:creationId xmlns:p14="http://schemas.microsoft.com/office/powerpoint/2010/main" val="486098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64615" y="98552"/>
            <a:ext cx="3613785" cy="330835"/>
          </a:xfrm>
          <a:prstGeom prst="rect">
            <a:avLst/>
          </a:prstGeom>
        </p:spPr>
        <p:txBody>
          <a:bodyPr vert="horz" wrap="square" lIns="0" tIns="12700" rIns="0" bIns="0" rtlCol="0">
            <a:spAutoFit/>
          </a:bodyPr>
          <a:lstStyle/>
          <a:p>
            <a:pPr marL="12700">
              <a:spcBef>
                <a:spcPts val="100"/>
              </a:spcBef>
            </a:pPr>
            <a:r>
              <a:rPr sz="2000" b="1" dirty="0">
                <a:solidFill>
                  <a:srgbClr val="FFFFFF"/>
                </a:solidFill>
                <a:latin typeface="Arial"/>
                <a:cs typeface="Arial"/>
              </a:rPr>
              <a:t>CSCA0101 Computing</a:t>
            </a:r>
            <a:r>
              <a:rPr sz="2000" b="1" spc="-90" dirty="0">
                <a:solidFill>
                  <a:srgbClr val="FFFFFF"/>
                </a:solidFill>
                <a:latin typeface="Arial"/>
                <a:cs typeface="Arial"/>
              </a:rPr>
              <a:t> </a:t>
            </a:r>
            <a:r>
              <a:rPr sz="2000" b="1" dirty="0">
                <a:solidFill>
                  <a:srgbClr val="FFFFFF"/>
                </a:solidFill>
                <a:latin typeface="Arial"/>
                <a:cs typeface="Arial"/>
              </a:rPr>
              <a:t>Basics</a:t>
            </a:r>
            <a:endParaRPr sz="2000">
              <a:latin typeface="Arial"/>
              <a:cs typeface="Arial"/>
            </a:endParaRPr>
          </a:p>
        </p:txBody>
      </p:sp>
      <p:sp>
        <p:nvSpPr>
          <p:cNvPr id="5" name="object 5"/>
          <p:cNvSpPr txBox="1"/>
          <p:nvPr/>
        </p:nvSpPr>
        <p:spPr>
          <a:xfrm>
            <a:off x="10195815" y="6482564"/>
            <a:ext cx="178435" cy="294953"/>
          </a:xfrm>
          <a:prstGeom prst="rect">
            <a:avLst/>
          </a:prstGeom>
        </p:spPr>
        <p:txBody>
          <a:bodyPr vert="horz" wrap="square" lIns="0" tIns="0" rIns="0" bIns="0" rtlCol="0">
            <a:spAutoFit/>
          </a:bodyPr>
          <a:lstStyle/>
          <a:p>
            <a:pPr marL="25400">
              <a:lnSpc>
                <a:spcPts val="2285"/>
              </a:lnSpc>
            </a:pPr>
            <a:fld id="{81D60167-4931-47E6-BA6A-407CBD079E47}" type="slidenum">
              <a:rPr sz="2000" b="1" dirty="0">
                <a:solidFill>
                  <a:srgbClr val="FFFFFF"/>
                </a:solidFill>
                <a:latin typeface="Times New Roman"/>
                <a:cs typeface="Times New Roman"/>
              </a:rPr>
              <a:pPr marL="25400">
                <a:lnSpc>
                  <a:spcPts val="2285"/>
                </a:lnSpc>
              </a:pPr>
              <a:t>5</a:t>
            </a:fld>
            <a:endParaRPr sz="2000">
              <a:latin typeface="Times New Roman"/>
              <a:cs typeface="Times New Roman"/>
            </a:endParaRPr>
          </a:p>
        </p:txBody>
      </p:sp>
      <p:sp>
        <p:nvSpPr>
          <p:cNvPr id="3" name="object 3"/>
          <p:cNvSpPr txBox="1">
            <a:spLocks noGrp="1"/>
          </p:cNvSpPr>
          <p:nvPr>
            <p:ph type="title"/>
          </p:nvPr>
        </p:nvSpPr>
        <p:spPr>
          <a:xfrm>
            <a:off x="954505" y="98552"/>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5" dirty="0"/>
              <a:t>Malware</a:t>
            </a:r>
          </a:p>
        </p:txBody>
      </p:sp>
      <p:sp>
        <p:nvSpPr>
          <p:cNvPr id="4" name="object 4"/>
          <p:cNvSpPr txBox="1"/>
          <p:nvPr/>
        </p:nvSpPr>
        <p:spPr>
          <a:xfrm>
            <a:off x="954505" y="1207598"/>
            <a:ext cx="7615555" cy="4855210"/>
          </a:xfrm>
          <a:prstGeom prst="rect">
            <a:avLst/>
          </a:prstGeom>
        </p:spPr>
        <p:txBody>
          <a:bodyPr vert="horz" wrap="square" lIns="0" tIns="12700" rIns="0" bIns="0" rtlCol="0">
            <a:spAutoFit/>
          </a:bodyPr>
          <a:lstStyle/>
          <a:p>
            <a:pPr marL="12700">
              <a:spcBef>
                <a:spcPts val="100"/>
              </a:spcBef>
            </a:pPr>
            <a:r>
              <a:rPr sz="2400" b="1" spc="-10" dirty="0">
                <a:latin typeface="Arial"/>
                <a:cs typeface="Arial"/>
              </a:rPr>
              <a:t>Types </a:t>
            </a:r>
            <a:r>
              <a:rPr sz="2400" b="1" dirty="0">
                <a:latin typeface="Arial"/>
                <a:cs typeface="Arial"/>
              </a:rPr>
              <a:t>of</a:t>
            </a:r>
            <a:r>
              <a:rPr sz="2400" b="1" spc="20" dirty="0">
                <a:latin typeface="Arial"/>
                <a:cs typeface="Arial"/>
              </a:rPr>
              <a:t> </a:t>
            </a:r>
            <a:r>
              <a:rPr sz="2400" b="1" dirty="0">
                <a:latin typeface="Arial"/>
                <a:cs typeface="Arial"/>
              </a:rPr>
              <a:t>Malware</a:t>
            </a:r>
            <a:endParaRPr sz="2400">
              <a:latin typeface="Arial"/>
              <a:cs typeface="Arial"/>
            </a:endParaRPr>
          </a:p>
          <a:p>
            <a:pPr marL="12700">
              <a:spcBef>
                <a:spcPts val="2020"/>
              </a:spcBef>
            </a:pPr>
            <a:r>
              <a:rPr sz="2400" b="1" dirty="0">
                <a:latin typeface="Arial"/>
                <a:cs typeface="Arial"/>
              </a:rPr>
              <a:t>Viruses</a:t>
            </a:r>
            <a:endParaRPr sz="2400">
              <a:latin typeface="Arial"/>
              <a:cs typeface="Arial"/>
            </a:endParaRPr>
          </a:p>
          <a:p>
            <a:pPr marL="469900" marR="5080" indent="-457834" algn="just">
              <a:spcBef>
                <a:spcPts val="2014"/>
              </a:spcBef>
              <a:buChar char="•"/>
              <a:tabLst>
                <a:tab pos="470534" algn="l"/>
              </a:tabLst>
            </a:pPr>
            <a:r>
              <a:rPr sz="2400" dirty="0">
                <a:latin typeface="Arial"/>
                <a:cs typeface="Arial"/>
              </a:rPr>
              <a:t>A program </a:t>
            </a:r>
            <a:r>
              <a:rPr sz="2400" spc="-5" dirty="0">
                <a:latin typeface="Arial"/>
                <a:cs typeface="Arial"/>
              </a:rPr>
              <a:t>or piece </a:t>
            </a:r>
            <a:r>
              <a:rPr sz="2400" dirty="0">
                <a:latin typeface="Arial"/>
                <a:cs typeface="Arial"/>
              </a:rPr>
              <a:t>of </a:t>
            </a:r>
            <a:r>
              <a:rPr sz="2400" spc="-5" dirty="0">
                <a:latin typeface="Arial"/>
                <a:cs typeface="Arial"/>
              </a:rPr>
              <a:t>code </a:t>
            </a:r>
            <a:r>
              <a:rPr sz="2400" dirty="0">
                <a:latin typeface="Arial"/>
                <a:cs typeface="Arial"/>
              </a:rPr>
              <a:t>that </a:t>
            </a:r>
            <a:r>
              <a:rPr sz="2400" spc="-5" dirty="0">
                <a:latin typeface="Arial"/>
                <a:cs typeface="Arial"/>
              </a:rPr>
              <a:t>is loaded </a:t>
            </a:r>
            <a:r>
              <a:rPr sz="2400" dirty="0">
                <a:latin typeface="Arial"/>
                <a:cs typeface="Arial"/>
              </a:rPr>
              <a:t>onto </a:t>
            </a:r>
            <a:r>
              <a:rPr sz="2400" spc="-5" dirty="0">
                <a:latin typeface="Arial"/>
                <a:cs typeface="Arial"/>
              </a:rPr>
              <a:t>your  </a:t>
            </a:r>
            <a:r>
              <a:rPr sz="2400" dirty="0">
                <a:latin typeface="Arial"/>
                <a:cs typeface="Arial"/>
              </a:rPr>
              <a:t>computer without </a:t>
            </a:r>
            <a:r>
              <a:rPr sz="2400" spc="-5" dirty="0">
                <a:latin typeface="Arial"/>
                <a:cs typeface="Arial"/>
              </a:rPr>
              <a:t>your </a:t>
            </a:r>
            <a:r>
              <a:rPr sz="2400" dirty="0">
                <a:latin typeface="Arial"/>
                <a:cs typeface="Arial"/>
              </a:rPr>
              <a:t>knowledge </a:t>
            </a:r>
            <a:r>
              <a:rPr sz="2400" spc="-5" dirty="0">
                <a:latin typeface="Arial"/>
                <a:cs typeface="Arial"/>
              </a:rPr>
              <a:t>and </a:t>
            </a:r>
            <a:r>
              <a:rPr sz="2400" dirty="0">
                <a:latin typeface="Arial"/>
                <a:cs typeface="Arial"/>
              </a:rPr>
              <a:t>runs </a:t>
            </a:r>
            <a:r>
              <a:rPr sz="2400" spc="-5" dirty="0">
                <a:latin typeface="Arial"/>
                <a:cs typeface="Arial"/>
              </a:rPr>
              <a:t>against  your</a:t>
            </a:r>
            <a:r>
              <a:rPr sz="2400" spc="-15" dirty="0">
                <a:latin typeface="Arial"/>
                <a:cs typeface="Arial"/>
              </a:rPr>
              <a:t> </a:t>
            </a:r>
            <a:r>
              <a:rPr sz="2400" spc="-5" dirty="0">
                <a:latin typeface="Arial"/>
                <a:cs typeface="Arial"/>
              </a:rPr>
              <a:t>wishes.</a:t>
            </a:r>
            <a:endParaRPr sz="2400">
              <a:latin typeface="Arial"/>
              <a:cs typeface="Arial"/>
            </a:endParaRPr>
          </a:p>
          <a:p>
            <a:pPr marL="469900" indent="-457834" algn="just">
              <a:spcBef>
                <a:spcPts val="575"/>
              </a:spcBef>
              <a:buChar char="•"/>
              <a:tabLst>
                <a:tab pos="470534" algn="l"/>
              </a:tabLst>
            </a:pPr>
            <a:r>
              <a:rPr sz="2400" spc="-5" dirty="0">
                <a:latin typeface="Arial"/>
                <a:cs typeface="Arial"/>
              </a:rPr>
              <a:t>Viruses can also replicate</a:t>
            </a:r>
            <a:r>
              <a:rPr sz="2400" spc="25" dirty="0">
                <a:latin typeface="Arial"/>
                <a:cs typeface="Arial"/>
              </a:rPr>
              <a:t> </a:t>
            </a:r>
            <a:r>
              <a:rPr sz="2400" spc="-5" dirty="0">
                <a:latin typeface="Arial"/>
                <a:cs typeface="Arial"/>
              </a:rPr>
              <a:t>themselves.</a:t>
            </a:r>
            <a:endParaRPr sz="2400">
              <a:latin typeface="Arial"/>
              <a:cs typeface="Arial"/>
            </a:endParaRPr>
          </a:p>
          <a:p>
            <a:pPr marL="469900" indent="-457834" algn="just">
              <a:spcBef>
                <a:spcPts val="580"/>
              </a:spcBef>
              <a:buChar char="•"/>
              <a:tabLst>
                <a:tab pos="470534" algn="l"/>
              </a:tabLst>
            </a:pPr>
            <a:r>
              <a:rPr sz="2400" spc="-5" dirty="0">
                <a:latin typeface="Arial"/>
                <a:cs typeface="Arial"/>
              </a:rPr>
              <a:t>All </a:t>
            </a:r>
            <a:r>
              <a:rPr sz="2400" dirty="0">
                <a:latin typeface="Arial"/>
                <a:cs typeface="Arial"/>
              </a:rPr>
              <a:t>computer </a:t>
            </a:r>
            <a:r>
              <a:rPr sz="2400" spc="-5" dirty="0">
                <a:latin typeface="Arial"/>
                <a:cs typeface="Arial"/>
              </a:rPr>
              <a:t>viruses are</a:t>
            </a:r>
            <a:r>
              <a:rPr sz="2400" spc="5" dirty="0">
                <a:latin typeface="Arial"/>
                <a:cs typeface="Arial"/>
              </a:rPr>
              <a:t> </a:t>
            </a:r>
            <a:r>
              <a:rPr sz="2400" spc="-5" dirty="0">
                <a:latin typeface="Arial"/>
                <a:cs typeface="Arial"/>
              </a:rPr>
              <a:t>manmade.</a:t>
            </a:r>
            <a:endParaRPr sz="2400">
              <a:latin typeface="Arial"/>
              <a:cs typeface="Arial"/>
            </a:endParaRPr>
          </a:p>
          <a:p>
            <a:pPr marL="469900" marR="5715" indent="-457834" algn="just">
              <a:spcBef>
                <a:spcPts val="575"/>
              </a:spcBef>
              <a:buChar char="•"/>
              <a:tabLst>
                <a:tab pos="470534" algn="l"/>
              </a:tabLst>
            </a:pPr>
            <a:r>
              <a:rPr sz="2400" dirty="0">
                <a:latin typeface="Arial"/>
                <a:cs typeface="Arial"/>
              </a:rPr>
              <a:t>Viruses </a:t>
            </a:r>
            <a:r>
              <a:rPr sz="2400" spc="-5" dirty="0">
                <a:latin typeface="Arial"/>
                <a:cs typeface="Arial"/>
              </a:rPr>
              <a:t>copy </a:t>
            </a:r>
            <a:r>
              <a:rPr sz="2400" dirty="0">
                <a:latin typeface="Arial"/>
                <a:cs typeface="Arial"/>
              </a:rPr>
              <a:t>themselves to </a:t>
            </a:r>
            <a:r>
              <a:rPr sz="2400" spc="-5" dirty="0">
                <a:latin typeface="Arial"/>
                <a:cs typeface="Arial"/>
              </a:rPr>
              <a:t>other disks </a:t>
            </a:r>
            <a:r>
              <a:rPr sz="2400" dirty="0">
                <a:latin typeface="Arial"/>
                <a:cs typeface="Arial"/>
              </a:rPr>
              <a:t>to </a:t>
            </a:r>
            <a:r>
              <a:rPr sz="2400" spc="-5" dirty="0">
                <a:latin typeface="Arial"/>
                <a:cs typeface="Arial"/>
              </a:rPr>
              <a:t>spread </a:t>
            </a:r>
            <a:r>
              <a:rPr sz="2400" dirty="0">
                <a:latin typeface="Arial"/>
                <a:cs typeface="Arial"/>
              </a:rPr>
              <a:t>to  </a:t>
            </a:r>
            <a:r>
              <a:rPr sz="2400" spc="-5" dirty="0">
                <a:latin typeface="Arial"/>
                <a:cs typeface="Arial"/>
              </a:rPr>
              <a:t>other</a:t>
            </a:r>
            <a:r>
              <a:rPr sz="2400" spc="-25" dirty="0">
                <a:latin typeface="Arial"/>
                <a:cs typeface="Arial"/>
              </a:rPr>
              <a:t> </a:t>
            </a:r>
            <a:r>
              <a:rPr sz="2400" dirty="0">
                <a:latin typeface="Arial"/>
                <a:cs typeface="Arial"/>
              </a:rPr>
              <a:t>computers.</a:t>
            </a:r>
            <a:endParaRPr sz="2400">
              <a:latin typeface="Arial"/>
              <a:cs typeface="Arial"/>
            </a:endParaRPr>
          </a:p>
          <a:p>
            <a:pPr marL="469900" marR="5080" indent="-457834" algn="just">
              <a:spcBef>
                <a:spcPts val="580"/>
              </a:spcBef>
              <a:buChar char="•"/>
              <a:tabLst>
                <a:tab pos="470534" algn="l"/>
              </a:tabLst>
            </a:pPr>
            <a:r>
              <a:rPr sz="2400" dirty="0">
                <a:latin typeface="Arial"/>
                <a:cs typeface="Arial"/>
              </a:rPr>
              <a:t>They </a:t>
            </a:r>
            <a:r>
              <a:rPr sz="2400" spc="-5" dirty="0">
                <a:latin typeface="Arial"/>
                <a:cs typeface="Arial"/>
              </a:rPr>
              <a:t>can be merely </a:t>
            </a:r>
            <a:r>
              <a:rPr sz="2400" dirty="0">
                <a:latin typeface="Arial"/>
                <a:cs typeface="Arial"/>
              </a:rPr>
              <a:t>annoying </a:t>
            </a:r>
            <a:r>
              <a:rPr sz="2400" spc="-5" dirty="0">
                <a:latin typeface="Arial"/>
                <a:cs typeface="Arial"/>
              </a:rPr>
              <a:t>or </a:t>
            </a:r>
            <a:r>
              <a:rPr sz="2400" dirty="0">
                <a:latin typeface="Arial"/>
                <a:cs typeface="Arial"/>
              </a:rPr>
              <a:t>they </a:t>
            </a:r>
            <a:r>
              <a:rPr sz="2400" spc="-5" dirty="0">
                <a:latin typeface="Arial"/>
                <a:cs typeface="Arial"/>
              </a:rPr>
              <a:t>can be </a:t>
            </a:r>
            <a:r>
              <a:rPr sz="2400" dirty="0">
                <a:latin typeface="Arial"/>
                <a:cs typeface="Arial"/>
              </a:rPr>
              <a:t>vastly  </a:t>
            </a:r>
            <a:r>
              <a:rPr sz="2400" spc="-5" dirty="0">
                <a:latin typeface="Arial"/>
                <a:cs typeface="Arial"/>
              </a:rPr>
              <a:t>destructive to your</a:t>
            </a:r>
            <a:r>
              <a:rPr sz="2400" spc="-10" dirty="0">
                <a:latin typeface="Arial"/>
                <a:cs typeface="Arial"/>
              </a:rPr>
              <a:t> </a:t>
            </a:r>
            <a:r>
              <a:rPr sz="2400" spc="-5" dirty="0">
                <a:latin typeface="Arial"/>
                <a:cs typeface="Arial"/>
              </a:rPr>
              <a:t>files.</a:t>
            </a:r>
            <a:endParaRPr sz="2400">
              <a:latin typeface="Arial"/>
              <a:cs typeface="Arial"/>
            </a:endParaRPr>
          </a:p>
        </p:txBody>
      </p:sp>
    </p:spTree>
    <p:extLst>
      <p:ext uri="{BB962C8B-B14F-4D97-AF65-F5344CB8AC3E}">
        <p14:creationId xmlns:p14="http://schemas.microsoft.com/office/powerpoint/2010/main" val="19756397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64615" y="98552"/>
            <a:ext cx="3613785" cy="330835"/>
          </a:xfrm>
          <a:prstGeom prst="rect">
            <a:avLst/>
          </a:prstGeom>
        </p:spPr>
        <p:txBody>
          <a:bodyPr vert="horz" wrap="square" lIns="0" tIns="12700" rIns="0" bIns="0" rtlCol="0">
            <a:spAutoFit/>
          </a:bodyPr>
          <a:lstStyle/>
          <a:p>
            <a:pPr marL="12700">
              <a:spcBef>
                <a:spcPts val="100"/>
              </a:spcBef>
            </a:pPr>
            <a:r>
              <a:rPr sz="2000" b="1" dirty="0">
                <a:solidFill>
                  <a:srgbClr val="FFFFFF"/>
                </a:solidFill>
                <a:latin typeface="Arial"/>
                <a:cs typeface="Arial"/>
              </a:rPr>
              <a:t>CSCA0101 Computing</a:t>
            </a:r>
            <a:r>
              <a:rPr sz="2000" b="1" spc="-90" dirty="0">
                <a:solidFill>
                  <a:srgbClr val="FFFFFF"/>
                </a:solidFill>
                <a:latin typeface="Arial"/>
                <a:cs typeface="Arial"/>
              </a:rPr>
              <a:t> </a:t>
            </a:r>
            <a:r>
              <a:rPr sz="2000" b="1" dirty="0">
                <a:solidFill>
                  <a:srgbClr val="FFFFFF"/>
                </a:solidFill>
                <a:latin typeface="Arial"/>
                <a:cs typeface="Arial"/>
              </a:rPr>
              <a:t>Basics</a:t>
            </a:r>
            <a:endParaRPr sz="2000">
              <a:latin typeface="Arial"/>
              <a:cs typeface="Arial"/>
            </a:endParaRPr>
          </a:p>
        </p:txBody>
      </p:sp>
      <p:sp>
        <p:nvSpPr>
          <p:cNvPr id="5" name="object 5"/>
          <p:cNvSpPr txBox="1">
            <a:spLocks noGrp="1"/>
          </p:cNvSpPr>
          <p:nvPr>
            <p:ph type="sldNum" sz="quarter" idx="7"/>
          </p:nvPr>
        </p:nvSpPr>
        <p:spPr>
          <a:xfrm>
            <a:off x="8671814" y="6482563"/>
            <a:ext cx="307340" cy="307340"/>
          </a:xfrm>
          <a:prstGeom prst="rect">
            <a:avLst/>
          </a:prstGeom>
        </p:spPr>
        <p:txBody>
          <a:bodyPr vert="horz" wrap="square" lIns="0" tIns="0" rIns="0" bIns="0" rtlCol="0">
            <a:spAutoFit/>
          </a:bodyPr>
          <a:lstStyle>
            <a:defPPr>
              <a:defRPr lang="en-US"/>
            </a:defPPr>
            <a:lvl1pPr marL="0" algn="l" defTabSz="914400" rtl="0" eaLnBrk="1" latinLnBrk="0" hangingPunct="1">
              <a:defRPr sz="2000" b="1" i="0" kern="1200">
                <a:solidFill>
                  <a:schemeClr val="bg1"/>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2285"/>
              </a:lnSpc>
            </a:pPr>
            <a:fld id="{81D60167-4931-47E6-BA6A-407CBD079E47}" type="slidenum">
              <a:rPr lang="en-US" smtClean="0"/>
              <a:pPr marL="25400">
                <a:lnSpc>
                  <a:spcPts val="2285"/>
                </a:lnSpc>
              </a:pPr>
              <a:t>59</a:t>
            </a:fld>
            <a:endParaRPr dirty="0"/>
          </a:p>
        </p:txBody>
      </p:sp>
      <p:sp>
        <p:nvSpPr>
          <p:cNvPr id="3" name="object 3"/>
          <p:cNvSpPr txBox="1">
            <a:spLocks noGrp="1"/>
          </p:cNvSpPr>
          <p:nvPr>
            <p:ph type="title"/>
          </p:nvPr>
        </p:nvSpPr>
        <p:spPr>
          <a:xfrm>
            <a:off x="930442" y="117400"/>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5" dirty="0"/>
              <a:t>Malware</a:t>
            </a:r>
          </a:p>
        </p:txBody>
      </p:sp>
      <p:sp>
        <p:nvSpPr>
          <p:cNvPr id="4" name="object 4"/>
          <p:cNvSpPr txBox="1"/>
          <p:nvPr/>
        </p:nvSpPr>
        <p:spPr>
          <a:xfrm>
            <a:off x="930442" y="1326877"/>
            <a:ext cx="7322820" cy="4635500"/>
          </a:xfrm>
          <a:prstGeom prst="rect">
            <a:avLst/>
          </a:prstGeom>
        </p:spPr>
        <p:txBody>
          <a:bodyPr vert="horz" wrap="square" lIns="0" tIns="12700" rIns="0" bIns="0" rtlCol="0">
            <a:spAutoFit/>
          </a:bodyPr>
          <a:lstStyle/>
          <a:p>
            <a:pPr marL="12700">
              <a:spcBef>
                <a:spcPts val="100"/>
              </a:spcBef>
            </a:pPr>
            <a:r>
              <a:rPr sz="2400" b="1" spc="-10" dirty="0">
                <a:latin typeface="Arial"/>
                <a:cs typeface="Arial"/>
              </a:rPr>
              <a:t>Types </a:t>
            </a:r>
            <a:r>
              <a:rPr sz="2400" b="1" dirty="0">
                <a:latin typeface="Arial"/>
                <a:cs typeface="Arial"/>
              </a:rPr>
              <a:t>of</a:t>
            </a:r>
            <a:r>
              <a:rPr sz="2400" b="1" spc="20" dirty="0">
                <a:latin typeface="Arial"/>
                <a:cs typeface="Arial"/>
              </a:rPr>
              <a:t> </a:t>
            </a:r>
            <a:r>
              <a:rPr sz="2400" b="1" dirty="0">
                <a:latin typeface="Arial"/>
                <a:cs typeface="Arial"/>
              </a:rPr>
              <a:t>Malware</a:t>
            </a:r>
            <a:endParaRPr sz="2400" dirty="0">
              <a:latin typeface="Arial"/>
              <a:cs typeface="Arial"/>
            </a:endParaRPr>
          </a:p>
          <a:p>
            <a:pPr marL="12700">
              <a:spcBef>
                <a:spcPts val="2020"/>
              </a:spcBef>
            </a:pPr>
            <a:r>
              <a:rPr sz="2400" b="1" dirty="0">
                <a:latin typeface="Arial"/>
                <a:cs typeface="Arial"/>
              </a:rPr>
              <a:t>Ransomware</a:t>
            </a:r>
            <a:endParaRPr sz="2400" dirty="0">
              <a:latin typeface="Arial"/>
              <a:cs typeface="Arial"/>
            </a:endParaRPr>
          </a:p>
          <a:p>
            <a:pPr marL="469900" marR="27305" indent="-457834" algn="just">
              <a:spcBef>
                <a:spcPts val="2014"/>
              </a:spcBef>
              <a:buChar char="•"/>
              <a:tabLst>
                <a:tab pos="470534" algn="l"/>
              </a:tabLst>
            </a:pPr>
            <a:r>
              <a:rPr sz="2400" dirty="0">
                <a:latin typeface="Arial"/>
                <a:cs typeface="Arial"/>
              </a:rPr>
              <a:t>Ransomware </a:t>
            </a:r>
            <a:r>
              <a:rPr sz="2400" spc="-5" dirty="0">
                <a:latin typeface="Arial"/>
                <a:cs typeface="Arial"/>
              </a:rPr>
              <a:t>is a </a:t>
            </a:r>
            <a:r>
              <a:rPr sz="2400" dirty="0">
                <a:latin typeface="Arial"/>
                <a:cs typeface="Arial"/>
              </a:rPr>
              <a:t>form of </a:t>
            </a:r>
            <a:r>
              <a:rPr sz="2400" spc="-5" dirty="0">
                <a:latin typeface="Arial"/>
                <a:cs typeface="Arial"/>
              </a:rPr>
              <a:t>malware </a:t>
            </a:r>
            <a:r>
              <a:rPr sz="2400" dirty="0">
                <a:latin typeface="Arial"/>
                <a:cs typeface="Arial"/>
              </a:rPr>
              <a:t>that </a:t>
            </a:r>
            <a:r>
              <a:rPr sz="2400" spc="-5" dirty="0">
                <a:latin typeface="Arial"/>
                <a:cs typeface="Arial"/>
              </a:rPr>
              <a:t>essentially  holds a </a:t>
            </a:r>
            <a:r>
              <a:rPr sz="2400" dirty="0">
                <a:latin typeface="Arial"/>
                <a:cs typeface="Arial"/>
              </a:rPr>
              <a:t>computer system </a:t>
            </a:r>
            <a:r>
              <a:rPr sz="2400" spc="-5" dirty="0">
                <a:latin typeface="Arial"/>
                <a:cs typeface="Arial"/>
              </a:rPr>
              <a:t>captive while demanding  a</a:t>
            </a:r>
            <a:r>
              <a:rPr sz="2400" spc="-15" dirty="0">
                <a:latin typeface="Arial"/>
                <a:cs typeface="Arial"/>
              </a:rPr>
              <a:t> </a:t>
            </a:r>
            <a:r>
              <a:rPr sz="2400" spc="-5" dirty="0">
                <a:latin typeface="Arial"/>
                <a:cs typeface="Arial"/>
              </a:rPr>
              <a:t>ransom.</a:t>
            </a:r>
            <a:endParaRPr sz="2400" dirty="0">
              <a:latin typeface="Arial"/>
              <a:cs typeface="Arial"/>
            </a:endParaRPr>
          </a:p>
          <a:p>
            <a:pPr marL="469900" marR="5080" indent="-457834">
              <a:spcBef>
                <a:spcPts val="575"/>
              </a:spcBef>
              <a:buChar char="•"/>
              <a:tabLst>
                <a:tab pos="469900" algn="l"/>
                <a:tab pos="470534" algn="l"/>
              </a:tabLst>
            </a:pPr>
            <a:r>
              <a:rPr sz="2400" dirty="0">
                <a:latin typeface="Arial"/>
                <a:cs typeface="Arial"/>
              </a:rPr>
              <a:t>The </a:t>
            </a:r>
            <a:r>
              <a:rPr sz="2400" spc="-5" dirty="0">
                <a:latin typeface="Arial"/>
                <a:cs typeface="Arial"/>
              </a:rPr>
              <a:t>malware </a:t>
            </a:r>
            <a:r>
              <a:rPr sz="2400" dirty="0">
                <a:latin typeface="Arial"/>
                <a:cs typeface="Arial"/>
              </a:rPr>
              <a:t>restricts </a:t>
            </a:r>
            <a:r>
              <a:rPr sz="2400" spc="-5" dirty="0">
                <a:latin typeface="Arial"/>
                <a:cs typeface="Arial"/>
              </a:rPr>
              <a:t>user access </a:t>
            </a:r>
            <a:r>
              <a:rPr sz="2400" dirty="0">
                <a:latin typeface="Arial"/>
                <a:cs typeface="Arial"/>
              </a:rPr>
              <a:t>to the </a:t>
            </a:r>
            <a:r>
              <a:rPr sz="2400" spc="-5" dirty="0">
                <a:latin typeface="Arial"/>
                <a:cs typeface="Arial"/>
              </a:rPr>
              <a:t>computer  either by encrypting files on </a:t>
            </a:r>
            <a:r>
              <a:rPr sz="2400" dirty="0">
                <a:latin typeface="Arial"/>
                <a:cs typeface="Arial"/>
              </a:rPr>
              <a:t>the </a:t>
            </a:r>
            <a:r>
              <a:rPr sz="2400" spc="-5" dirty="0">
                <a:latin typeface="Arial"/>
                <a:cs typeface="Arial"/>
              </a:rPr>
              <a:t>hard drive or  locking </a:t>
            </a:r>
            <a:r>
              <a:rPr sz="2400" dirty="0">
                <a:latin typeface="Arial"/>
                <a:cs typeface="Arial"/>
              </a:rPr>
              <a:t>down the system and </a:t>
            </a:r>
            <a:r>
              <a:rPr sz="2400" spc="-5" dirty="0">
                <a:latin typeface="Arial"/>
                <a:cs typeface="Arial"/>
              </a:rPr>
              <a:t>displaying </a:t>
            </a:r>
            <a:r>
              <a:rPr sz="2400" dirty="0">
                <a:latin typeface="Arial"/>
                <a:cs typeface="Arial"/>
              </a:rPr>
              <a:t>messages  that </a:t>
            </a:r>
            <a:r>
              <a:rPr sz="2400" spc="-5" dirty="0">
                <a:latin typeface="Arial"/>
                <a:cs typeface="Arial"/>
              </a:rPr>
              <a:t>are intended </a:t>
            </a:r>
            <a:r>
              <a:rPr sz="2400" dirty="0">
                <a:latin typeface="Arial"/>
                <a:cs typeface="Arial"/>
              </a:rPr>
              <a:t>to force the </a:t>
            </a:r>
            <a:r>
              <a:rPr sz="2400" spc="-5" dirty="0">
                <a:latin typeface="Arial"/>
                <a:cs typeface="Arial"/>
              </a:rPr>
              <a:t>user </a:t>
            </a:r>
            <a:r>
              <a:rPr sz="2400" dirty="0">
                <a:latin typeface="Arial"/>
                <a:cs typeface="Arial"/>
              </a:rPr>
              <a:t>to </a:t>
            </a:r>
            <a:r>
              <a:rPr sz="2400" spc="-5" dirty="0">
                <a:latin typeface="Arial"/>
                <a:cs typeface="Arial"/>
              </a:rPr>
              <a:t>pay </a:t>
            </a:r>
            <a:r>
              <a:rPr sz="2400" dirty="0">
                <a:latin typeface="Arial"/>
                <a:cs typeface="Arial"/>
              </a:rPr>
              <a:t>the  </a:t>
            </a:r>
            <a:r>
              <a:rPr sz="2400" spc="-5" dirty="0">
                <a:latin typeface="Arial"/>
                <a:cs typeface="Arial"/>
              </a:rPr>
              <a:t>malware creator </a:t>
            </a:r>
            <a:r>
              <a:rPr sz="2400" dirty="0">
                <a:latin typeface="Arial"/>
                <a:cs typeface="Arial"/>
              </a:rPr>
              <a:t>to remove the restrictions </a:t>
            </a:r>
            <a:r>
              <a:rPr sz="2400" spc="-5" dirty="0">
                <a:latin typeface="Arial"/>
                <a:cs typeface="Arial"/>
              </a:rPr>
              <a:t>and  </a:t>
            </a:r>
            <a:r>
              <a:rPr sz="2400" dirty="0">
                <a:latin typeface="Arial"/>
                <a:cs typeface="Arial"/>
              </a:rPr>
              <a:t>regain access to </a:t>
            </a:r>
            <a:r>
              <a:rPr sz="2400" spc="-5" dirty="0">
                <a:latin typeface="Arial"/>
                <a:cs typeface="Arial"/>
              </a:rPr>
              <a:t>their</a:t>
            </a:r>
            <a:r>
              <a:rPr sz="2400" spc="5" dirty="0">
                <a:latin typeface="Arial"/>
                <a:cs typeface="Arial"/>
              </a:rPr>
              <a:t> </a:t>
            </a:r>
            <a:r>
              <a:rPr sz="2400" dirty="0">
                <a:latin typeface="Arial"/>
                <a:cs typeface="Arial"/>
              </a:rPr>
              <a:t>computer.</a:t>
            </a:r>
          </a:p>
        </p:txBody>
      </p:sp>
      <p:pic>
        <p:nvPicPr>
          <p:cNvPr id="6" name="Picture 5">
            <a:extLst>
              <a:ext uri="{FF2B5EF4-FFF2-40B4-BE49-F238E27FC236}">
                <a16:creationId xmlns:a16="http://schemas.microsoft.com/office/drawing/2014/main" id="{D22E70C8-B194-E643-A98B-D5E2C495DFB1}"/>
              </a:ext>
            </a:extLst>
          </p:cNvPr>
          <p:cNvPicPr>
            <a:picLocks noChangeAspect="1"/>
          </p:cNvPicPr>
          <p:nvPr/>
        </p:nvPicPr>
        <p:blipFill>
          <a:blip r:embed="rId2"/>
          <a:stretch>
            <a:fillRect/>
          </a:stretch>
        </p:blipFill>
        <p:spPr>
          <a:xfrm>
            <a:off x="7463481" y="117400"/>
            <a:ext cx="4612021" cy="2415821"/>
          </a:xfrm>
          <a:prstGeom prst="rect">
            <a:avLst/>
          </a:prstGeom>
        </p:spPr>
      </p:pic>
    </p:spTree>
    <p:extLst>
      <p:ext uri="{BB962C8B-B14F-4D97-AF65-F5344CB8AC3E}">
        <p14:creationId xmlns:p14="http://schemas.microsoft.com/office/powerpoint/2010/main" val="13666867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50496" y="110227"/>
            <a:ext cx="2981442" cy="688424"/>
          </a:xfrm>
          <a:prstGeom prst="rect">
            <a:avLst/>
          </a:prstGeom>
        </p:spPr>
        <p:txBody>
          <a:bodyPr vert="horz" wrap="square" lIns="0" tIns="11206" rIns="0" bIns="0" rtlCol="0" anchor="ctr">
            <a:spAutoFit/>
          </a:bodyPr>
          <a:lstStyle/>
          <a:p>
            <a:pPr marL="11206">
              <a:lnSpc>
                <a:spcPct val="100000"/>
              </a:lnSpc>
              <a:spcBef>
                <a:spcPts val="88"/>
              </a:spcBef>
            </a:pPr>
            <a:r>
              <a:rPr spc="-4" dirty="0"/>
              <a:t>Ransomware</a:t>
            </a:r>
          </a:p>
        </p:txBody>
      </p:sp>
      <p:sp>
        <p:nvSpPr>
          <p:cNvPr id="4" name="object 4"/>
          <p:cNvSpPr txBox="1"/>
          <p:nvPr/>
        </p:nvSpPr>
        <p:spPr>
          <a:xfrm>
            <a:off x="950496" y="1589880"/>
            <a:ext cx="6961654" cy="2631399"/>
          </a:xfrm>
          <a:prstGeom prst="rect">
            <a:avLst/>
          </a:prstGeom>
        </p:spPr>
        <p:txBody>
          <a:bodyPr vert="horz" wrap="square" lIns="0" tIns="14007" rIns="0" bIns="0" rtlCol="0">
            <a:spAutoFit/>
          </a:bodyPr>
          <a:lstStyle/>
          <a:p>
            <a:pPr marL="313781" marR="4483" indent="-302575">
              <a:lnSpc>
                <a:spcPct val="99000"/>
              </a:lnSpc>
              <a:spcBef>
                <a:spcPts val="110"/>
              </a:spcBef>
              <a:buSzPct val="83333"/>
              <a:buFont typeface="MS UI Gothic"/>
              <a:buChar char="❒"/>
              <a:tabLst>
                <a:tab pos="313221" algn="l"/>
                <a:tab pos="313781" algn="l"/>
              </a:tabLst>
            </a:pPr>
            <a:r>
              <a:rPr sz="2118" dirty="0">
                <a:latin typeface="Arial"/>
                <a:cs typeface="Arial"/>
              </a:rPr>
              <a:t>A </a:t>
            </a:r>
            <a:r>
              <a:rPr sz="2118" spc="-4" dirty="0">
                <a:latin typeface="Arial"/>
                <a:cs typeface="Arial"/>
              </a:rPr>
              <a:t>type </a:t>
            </a:r>
            <a:r>
              <a:rPr sz="2118" dirty="0">
                <a:latin typeface="Arial"/>
                <a:cs typeface="Arial"/>
              </a:rPr>
              <a:t>of malware </a:t>
            </a:r>
            <a:r>
              <a:rPr sz="2118" spc="-4" dirty="0">
                <a:latin typeface="Arial"/>
                <a:cs typeface="Arial"/>
              </a:rPr>
              <a:t>that prevents </a:t>
            </a:r>
            <a:r>
              <a:rPr sz="2118" dirty="0">
                <a:latin typeface="Arial"/>
                <a:cs typeface="Arial"/>
              </a:rPr>
              <a:t>users </a:t>
            </a:r>
            <a:r>
              <a:rPr sz="2118" spc="-4" dirty="0">
                <a:latin typeface="Arial"/>
                <a:cs typeface="Arial"/>
              </a:rPr>
              <a:t>from </a:t>
            </a:r>
            <a:r>
              <a:rPr sz="2118" dirty="0">
                <a:latin typeface="Arial"/>
                <a:cs typeface="Arial"/>
              </a:rPr>
              <a:t>accessing  </a:t>
            </a:r>
            <a:r>
              <a:rPr sz="2118" spc="-4" dirty="0">
                <a:latin typeface="Arial"/>
                <a:cs typeface="Arial"/>
              </a:rPr>
              <a:t>their system, </a:t>
            </a:r>
            <a:r>
              <a:rPr sz="2118" dirty="0">
                <a:latin typeface="Arial"/>
                <a:cs typeface="Arial"/>
              </a:rPr>
              <a:t>A </a:t>
            </a:r>
            <a:r>
              <a:rPr sz="2118" spc="-4" dirty="0">
                <a:latin typeface="Arial"/>
                <a:cs typeface="Arial"/>
              </a:rPr>
              <a:t>form </a:t>
            </a:r>
            <a:r>
              <a:rPr sz="2118" dirty="0">
                <a:latin typeface="Arial"/>
                <a:cs typeface="Arial"/>
              </a:rPr>
              <a:t>of malware </a:t>
            </a:r>
            <a:r>
              <a:rPr sz="2118" spc="-4" dirty="0">
                <a:latin typeface="Arial"/>
                <a:cs typeface="Arial"/>
              </a:rPr>
              <a:t>that targets </a:t>
            </a:r>
            <a:r>
              <a:rPr sz="2118" dirty="0">
                <a:latin typeface="Arial"/>
                <a:cs typeface="Arial"/>
              </a:rPr>
              <a:t>your </a:t>
            </a:r>
            <a:r>
              <a:rPr sz="2118" spc="-4" dirty="0">
                <a:latin typeface="Arial"/>
                <a:cs typeface="Arial"/>
              </a:rPr>
              <a:t>critical  data </a:t>
            </a:r>
            <a:r>
              <a:rPr sz="2118" dirty="0">
                <a:latin typeface="Arial"/>
                <a:cs typeface="Arial"/>
              </a:rPr>
              <a:t>and </a:t>
            </a:r>
            <a:r>
              <a:rPr sz="2118" spc="-4" dirty="0">
                <a:latin typeface="Arial"/>
                <a:cs typeface="Arial"/>
              </a:rPr>
              <a:t>systems for the </a:t>
            </a:r>
            <a:r>
              <a:rPr sz="2118" dirty="0">
                <a:latin typeface="Arial"/>
                <a:cs typeface="Arial"/>
              </a:rPr>
              <a:t>purpose of</a:t>
            </a:r>
            <a:r>
              <a:rPr sz="2118" spc="4" dirty="0">
                <a:latin typeface="Arial"/>
                <a:cs typeface="Arial"/>
              </a:rPr>
              <a:t> </a:t>
            </a:r>
            <a:r>
              <a:rPr sz="2118" spc="-4" dirty="0">
                <a:latin typeface="Arial"/>
                <a:cs typeface="Arial"/>
              </a:rPr>
              <a:t>extortion.</a:t>
            </a:r>
            <a:endParaRPr sz="2118" dirty="0">
              <a:latin typeface="Arial"/>
              <a:cs typeface="Arial"/>
            </a:endParaRPr>
          </a:p>
          <a:p>
            <a:pPr marL="818073" marR="108702" lvl="1" indent="-403433">
              <a:lnSpc>
                <a:spcPct val="100800"/>
              </a:lnSpc>
              <a:spcBef>
                <a:spcPts val="427"/>
              </a:spcBef>
              <a:buFont typeface="MS UI Gothic"/>
              <a:buChar char="❍"/>
              <a:tabLst>
                <a:tab pos="817513" algn="l"/>
                <a:tab pos="818073" algn="l"/>
              </a:tabLst>
            </a:pPr>
            <a:r>
              <a:rPr sz="1765" spc="-4" dirty="0">
                <a:latin typeface="Arial"/>
                <a:cs typeface="Arial"/>
              </a:rPr>
              <a:t>Either </a:t>
            </a:r>
            <a:r>
              <a:rPr sz="1765" dirty="0">
                <a:latin typeface="Arial"/>
                <a:cs typeface="Arial"/>
              </a:rPr>
              <a:t>by locking </a:t>
            </a:r>
            <a:r>
              <a:rPr sz="1765" spc="-4" dirty="0">
                <a:latin typeface="Arial"/>
                <a:cs typeface="Arial"/>
              </a:rPr>
              <a:t>the system's </a:t>
            </a:r>
            <a:r>
              <a:rPr sz="1765" dirty="0">
                <a:latin typeface="Arial"/>
                <a:cs typeface="Arial"/>
              </a:rPr>
              <a:t>screen or by locking </a:t>
            </a:r>
            <a:r>
              <a:rPr sz="1765" spc="-4" dirty="0">
                <a:latin typeface="Arial"/>
                <a:cs typeface="Arial"/>
              </a:rPr>
              <a:t>the </a:t>
            </a:r>
            <a:r>
              <a:rPr sz="1765" dirty="0">
                <a:latin typeface="Arial"/>
                <a:cs typeface="Arial"/>
              </a:rPr>
              <a:t>users'  </a:t>
            </a:r>
            <a:r>
              <a:rPr sz="1765" spc="-4" dirty="0">
                <a:latin typeface="Arial"/>
                <a:cs typeface="Arial"/>
              </a:rPr>
              <a:t>files </a:t>
            </a:r>
            <a:r>
              <a:rPr sz="1765" dirty="0">
                <a:latin typeface="Arial"/>
                <a:cs typeface="Arial"/>
              </a:rPr>
              <a:t>unless a ransom is</a:t>
            </a:r>
            <a:r>
              <a:rPr sz="1765" spc="-22" dirty="0">
                <a:latin typeface="Arial"/>
                <a:cs typeface="Arial"/>
              </a:rPr>
              <a:t> </a:t>
            </a:r>
            <a:r>
              <a:rPr sz="1765" dirty="0">
                <a:latin typeface="Arial"/>
                <a:cs typeface="Arial"/>
              </a:rPr>
              <a:t>paid</a:t>
            </a:r>
          </a:p>
          <a:p>
            <a:pPr marL="818073" lvl="1" indent="-403433">
              <a:spcBef>
                <a:spcPts val="424"/>
              </a:spcBef>
              <a:buFont typeface="MS UI Gothic"/>
              <a:buChar char="❍"/>
              <a:tabLst>
                <a:tab pos="817513" algn="l"/>
                <a:tab pos="818073" algn="l"/>
              </a:tabLst>
            </a:pPr>
            <a:r>
              <a:rPr sz="1765" spc="-4" dirty="0">
                <a:latin typeface="Arial"/>
                <a:cs typeface="Arial"/>
              </a:rPr>
              <a:t>Crypto-ransomware</a:t>
            </a:r>
            <a:endParaRPr sz="1765" dirty="0">
              <a:latin typeface="Arial"/>
              <a:cs typeface="Arial"/>
            </a:endParaRPr>
          </a:p>
          <a:p>
            <a:pPr lvl="1">
              <a:lnSpc>
                <a:spcPct val="100000"/>
              </a:lnSpc>
              <a:buFont typeface="MS UI Gothic"/>
              <a:buChar char="❍"/>
            </a:pPr>
            <a:endParaRPr sz="2603" dirty="0">
              <a:latin typeface="Times New Roman"/>
              <a:cs typeface="Times New Roman"/>
            </a:endParaRPr>
          </a:p>
          <a:p>
            <a:pPr marL="313781" indent="-302575">
              <a:buSzPct val="83333"/>
              <a:buFont typeface="MS UI Gothic"/>
              <a:buChar char="❒"/>
              <a:tabLst>
                <a:tab pos="313221" algn="l"/>
                <a:tab pos="313781" algn="l"/>
              </a:tabLst>
            </a:pPr>
            <a:r>
              <a:rPr sz="2118" spc="-4" dirty="0">
                <a:latin typeface="Arial"/>
                <a:cs typeface="Arial"/>
              </a:rPr>
              <a:t>The </a:t>
            </a:r>
            <a:r>
              <a:rPr sz="2118" dirty="0">
                <a:latin typeface="Arial"/>
                <a:cs typeface="Arial"/>
              </a:rPr>
              <a:t>biggest </a:t>
            </a:r>
            <a:r>
              <a:rPr sz="2118" spc="-4" dirty="0">
                <a:latin typeface="Arial"/>
                <a:cs typeface="Arial"/>
              </a:rPr>
              <a:t>cybersecurity</a:t>
            </a:r>
            <a:r>
              <a:rPr sz="2118" spc="-9" dirty="0">
                <a:latin typeface="Arial"/>
                <a:cs typeface="Arial"/>
              </a:rPr>
              <a:t> </a:t>
            </a:r>
            <a:r>
              <a:rPr sz="2118" spc="-4" dirty="0">
                <a:latin typeface="Arial"/>
                <a:cs typeface="Arial"/>
              </a:rPr>
              <a:t>threat</a:t>
            </a:r>
            <a:endParaRPr sz="2118" dirty="0">
              <a:latin typeface="Arial"/>
              <a:cs typeface="Arial"/>
            </a:endParaRPr>
          </a:p>
        </p:txBody>
      </p:sp>
      <p:sp>
        <p:nvSpPr>
          <p:cNvPr id="5" name="object 5"/>
          <p:cNvSpPr/>
          <p:nvPr/>
        </p:nvSpPr>
        <p:spPr>
          <a:xfrm>
            <a:off x="8330492" y="2479255"/>
            <a:ext cx="2652057" cy="2652058"/>
          </a:xfrm>
          <a:prstGeom prst="rect">
            <a:avLst/>
          </a:prstGeom>
          <a:blipFill>
            <a:blip r:embed="rId2" cstate="print"/>
            <a:stretch>
              <a:fillRect/>
            </a:stretch>
          </a:blipFill>
        </p:spPr>
        <p:txBody>
          <a:bodyPr wrap="square" lIns="0" tIns="0" rIns="0" bIns="0" rtlCol="0"/>
          <a:lstStyle/>
          <a:p>
            <a:endParaRPr sz="1588"/>
          </a:p>
        </p:txBody>
      </p:sp>
      <p:sp>
        <p:nvSpPr>
          <p:cNvPr id="6" name="object 6"/>
          <p:cNvSpPr txBox="1">
            <a:spLocks noGrp="1"/>
          </p:cNvSpPr>
          <p:nvPr>
            <p:ph type="sldNum" sz="quarter" idx="7"/>
          </p:nvPr>
        </p:nvSpPr>
        <p:spPr>
          <a:xfrm>
            <a:off x="7350257" y="6970320"/>
            <a:ext cx="577215" cy="20955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00CC99"/>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885">
              <a:spcBef>
                <a:spcPts val="100"/>
              </a:spcBef>
            </a:pPr>
            <a:r>
              <a:rPr lang="en-US" spc="-10"/>
              <a:t>Page</a:t>
            </a:r>
            <a:r>
              <a:rPr lang="en-US" spc="-70"/>
              <a:t> </a:t>
            </a:r>
            <a:fld id="{81D60167-4931-47E6-BA6A-407CBD079E47}" type="slidenum">
              <a:rPr smtClean="0"/>
              <a:pPr marL="95885">
                <a:spcBef>
                  <a:spcPts val="100"/>
                </a:spcBef>
              </a:pPr>
              <a:t>60</a:t>
            </a:fld>
            <a:endParaRPr dirty="0"/>
          </a:p>
        </p:txBody>
      </p:sp>
    </p:spTree>
    <p:extLst>
      <p:ext uri="{BB962C8B-B14F-4D97-AF65-F5344CB8AC3E}">
        <p14:creationId xmlns:p14="http://schemas.microsoft.com/office/powerpoint/2010/main" val="5344335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51835" y="6071486"/>
            <a:ext cx="6507816" cy="0"/>
          </a:xfrm>
          <a:custGeom>
            <a:avLst/>
            <a:gdLst/>
            <a:ahLst/>
            <a:cxnLst/>
            <a:rect l="l" t="t" r="r" b="b"/>
            <a:pathLst>
              <a:path w="7375525">
                <a:moveTo>
                  <a:pt x="0" y="0"/>
                </a:moveTo>
                <a:lnTo>
                  <a:pt x="7375523" y="0"/>
                </a:lnTo>
              </a:path>
            </a:pathLst>
          </a:custGeom>
          <a:ln w="26988">
            <a:solidFill>
              <a:srgbClr val="DBAA00"/>
            </a:solidFill>
          </a:ln>
        </p:spPr>
        <p:txBody>
          <a:bodyPr wrap="square" lIns="0" tIns="0" rIns="0" bIns="0" rtlCol="0"/>
          <a:lstStyle/>
          <a:p>
            <a:endParaRPr sz="1588"/>
          </a:p>
        </p:txBody>
      </p:sp>
      <p:sp>
        <p:nvSpPr>
          <p:cNvPr id="3" name="object 3"/>
          <p:cNvSpPr txBox="1">
            <a:spLocks noGrp="1"/>
          </p:cNvSpPr>
          <p:nvPr>
            <p:ph type="title"/>
          </p:nvPr>
        </p:nvSpPr>
        <p:spPr>
          <a:xfrm>
            <a:off x="986589" y="110227"/>
            <a:ext cx="7039475" cy="688424"/>
          </a:xfrm>
          <a:prstGeom prst="rect">
            <a:avLst/>
          </a:prstGeom>
        </p:spPr>
        <p:txBody>
          <a:bodyPr vert="horz" wrap="square" lIns="0" tIns="11206" rIns="0" bIns="0" rtlCol="0" anchor="ctr">
            <a:spAutoFit/>
          </a:bodyPr>
          <a:lstStyle/>
          <a:p>
            <a:pPr marL="11206">
              <a:lnSpc>
                <a:spcPct val="100000"/>
              </a:lnSpc>
              <a:spcBef>
                <a:spcPts val="88"/>
              </a:spcBef>
            </a:pPr>
            <a:r>
              <a:rPr spc="-4" dirty="0"/>
              <a:t>Who gets hit by</a:t>
            </a:r>
            <a:r>
              <a:rPr spc="-22" dirty="0"/>
              <a:t> </a:t>
            </a:r>
            <a:r>
              <a:rPr spc="-4" dirty="0"/>
              <a:t>ransomware?</a:t>
            </a:r>
          </a:p>
        </p:txBody>
      </p:sp>
      <p:sp>
        <p:nvSpPr>
          <p:cNvPr id="4" name="object 4"/>
          <p:cNvSpPr txBox="1"/>
          <p:nvPr/>
        </p:nvSpPr>
        <p:spPr>
          <a:xfrm>
            <a:off x="986589" y="1271145"/>
            <a:ext cx="6373346" cy="1788088"/>
          </a:xfrm>
          <a:prstGeom prst="rect">
            <a:avLst/>
          </a:prstGeom>
        </p:spPr>
        <p:txBody>
          <a:bodyPr vert="horz" wrap="square" lIns="0" tIns="64994" rIns="0" bIns="0" rtlCol="0">
            <a:spAutoFit/>
          </a:bodyPr>
          <a:lstStyle/>
          <a:p>
            <a:pPr marL="313781" indent="-302575">
              <a:spcBef>
                <a:spcPts val="512"/>
              </a:spcBef>
              <a:buSzPct val="83333"/>
              <a:buFont typeface="MS UI Gothic"/>
              <a:buChar char="❒"/>
              <a:tabLst>
                <a:tab pos="313221" algn="l"/>
                <a:tab pos="313781" algn="l"/>
              </a:tabLst>
            </a:pPr>
            <a:r>
              <a:rPr sz="2118" spc="-4" dirty="0">
                <a:latin typeface="Arial"/>
                <a:cs typeface="Arial"/>
              </a:rPr>
              <a:t>Hospitals</a:t>
            </a:r>
            <a:endParaRPr sz="2118" dirty="0">
              <a:latin typeface="Arial"/>
              <a:cs typeface="Arial"/>
            </a:endParaRPr>
          </a:p>
          <a:p>
            <a:pPr marL="818073" marR="4483" lvl="1" indent="-403433">
              <a:lnSpc>
                <a:spcPct val="100200"/>
              </a:lnSpc>
              <a:spcBef>
                <a:spcPts val="349"/>
              </a:spcBef>
              <a:buFont typeface="MS UI Gothic"/>
              <a:buChar char="❍"/>
              <a:tabLst>
                <a:tab pos="817513" algn="l"/>
                <a:tab pos="818073" algn="l"/>
              </a:tabLst>
            </a:pPr>
            <a:r>
              <a:rPr sz="1765" dirty="0">
                <a:latin typeface="Arial"/>
                <a:cs typeface="Arial"/>
              </a:rPr>
              <a:t>Hollywood </a:t>
            </a:r>
            <a:r>
              <a:rPr sz="1765" spc="-4" dirty="0">
                <a:latin typeface="Arial"/>
                <a:cs typeface="Arial"/>
              </a:rPr>
              <a:t>Presbyterian </a:t>
            </a:r>
            <a:r>
              <a:rPr sz="1765" dirty="0">
                <a:latin typeface="Arial"/>
                <a:cs typeface="Arial"/>
              </a:rPr>
              <a:t>Medical </a:t>
            </a:r>
            <a:r>
              <a:rPr sz="1765" spc="-4" dirty="0">
                <a:latin typeface="Arial"/>
                <a:cs typeface="Arial"/>
              </a:rPr>
              <a:t>Center, </a:t>
            </a:r>
            <a:r>
              <a:rPr sz="1765" dirty="0">
                <a:latin typeface="Arial"/>
                <a:cs typeface="Arial"/>
              </a:rPr>
              <a:t>whose </a:t>
            </a:r>
            <a:r>
              <a:rPr sz="1765" spc="-4" dirty="0">
                <a:latin typeface="Arial"/>
                <a:cs typeface="Arial"/>
              </a:rPr>
              <a:t>network  effectively </a:t>
            </a:r>
            <a:r>
              <a:rPr sz="1765" dirty="0">
                <a:latin typeface="Arial"/>
                <a:cs typeface="Arial"/>
              </a:rPr>
              <a:t>ground </a:t>
            </a:r>
            <a:r>
              <a:rPr sz="1765" spc="-4" dirty="0">
                <a:latin typeface="Arial"/>
                <a:cs typeface="Arial"/>
              </a:rPr>
              <a:t>to </a:t>
            </a:r>
            <a:r>
              <a:rPr sz="1765" dirty="0">
                <a:latin typeface="Arial"/>
                <a:cs typeface="Arial"/>
              </a:rPr>
              <a:t>a halt </a:t>
            </a:r>
            <a:r>
              <a:rPr sz="1765" spc="-4" dirty="0">
                <a:latin typeface="Arial"/>
                <a:cs typeface="Arial"/>
              </a:rPr>
              <a:t>after </a:t>
            </a:r>
            <a:r>
              <a:rPr sz="1765" dirty="0">
                <a:latin typeface="Arial"/>
                <a:cs typeface="Arial"/>
              </a:rPr>
              <a:t>hackers breached </a:t>
            </a:r>
            <a:r>
              <a:rPr sz="1765" spc="-4" dirty="0">
                <a:latin typeface="Arial"/>
                <a:cs typeface="Arial"/>
              </a:rPr>
              <a:t>the  system. After </a:t>
            </a:r>
            <a:r>
              <a:rPr sz="1765" dirty="0">
                <a:latin typeface="Arial"/>
                <a:cs typeface="Arial"/>
              </a:rPr>
              <a:t>relying on pen and paper records </a:t>
            </a:r>
            <a:r>
              <a:rPr sz="1765" spc="-4" dirty="0">
                <a:latin typeface="Arial"/>
                <a:cs typeface="Arial"/>
              </a:rPr>
              <a:t>briefly,  </a:t>
            </a:r>
            <a:r>
              <a:rPr sz="1765" dirty="0">
                <a:latin typeface="Arial"/>
                <a:cs typeface="Arial"/>
              </a:rPr>
              <a:t>Hollywood </a:t>
            </a:r>
            <a:r>
              <a:rPr sz="1765" spc="-4" dirty="0">
                <a:latin typeface="Arial"/>
                <a:cs typeface="Arial"/>
              </a:rPr>
              <a:t>Presbyterian </a:t>
            </a:r>
            <a:r>
              <a:rPr sz="1765" dirty="0">
                <a:latin typeface="Arial"/>
                <a:cs typeface="Arial"/>
              </a:rPr>
              <a:t>paid </a:t>
            </a:r>
            <a:r>
              <a:rPr sz="1765" spc="-4" dirty="0">
                <a:latin typeface="Arial"/>
                <a:cs typeface="Arial"/>
              </a:rPr>
              <a:t>the </a:t>
            </a:r>
            <a:r>
              <a:rPr sz="1765" b="1" dirty="0">
                <a:latin typeface="Arial"/>
                <a:cs typeface="Arial"/>
              </a:rPr>
              <a:t>40 </a:t>
            </a:r>
            <a:r>
              <a:rPr sz="1765" b="1" spc="-4" dirty="0">
                <a:latin typeface="Arial"/>
                <a:cs typeface="Arial"/>
              </a:rPr>
              <a:t>bitcoin ($17,000)  </a:t>
            </a:r>
            <a:r>
              <a:rPr sz="1765" dirty="0">
                <a:latin typeface="Arial"/>
                <a:cs typeface="Arial"/>
              </a:rPr>
              <a:t>ransom </a:t>
            </a:r>
            <a:r>
              <a:rPr sz="1765" spc="-4" dirty="0">
                <a:latin typeface="Arial"/>
                <a:cs typeface="Arial"/>
              </a:rPr>
              <a:t>to </a:t>
            </a:r>
            <a:r>
              <a:rPr sz="1765" dirty="0">
                <a:latin typeface="Arial"/>
                <a:cs typeface="Arial"/>
              </a:rPr>
              <a:t>regain </a:t>
            </a:r>
            <a:r>
              <a:rPr sz="1765" spc="-4" dirty="0">
                <a:latin typeface="Arial"/>
                <a:cs typeface="Arial"/>
              </a:rPr>
              <a:t>control </a:t>
            </a:r>
            <a:r>
              <a:rPr sz="1765" dirty="0">
                <a:latin typeface="Arial"/>
                <a:cs typeface="Arial"/>
              </a:rPr>
              <a:t>of </a:t>
            </a:r>
            <a:r>
              <a:rPr sz="1765" spc="-4" dirty="0">
                <a:latin typeface="Arial"/>
                <a:cs typeface="Arial"/>
              </a:rPr>
              <a:t>its</a:t>
            </a:r>
            <a:r>
              <a:rPr sz="1765" spc="-9" dirty="0">
                <a:latin typeface="Arial"/>
                <a:cs typeface="Arial"/>
              </a:rPr>
              <a:t> </a:t>
            </a:r>
            <a:r>
              <a:rPr sz="1765" spc="-4" dirty="0">
                <a:latin typeface="Arial"/>
                <a:cs typeface="Arial"/>
              </a:rPr>
              <a:t>network.</a:t>
            </a:r>
            <a:endParaRPr sz="1765" dirty="0">
              <a:latin typeface="Arial"/>
              <a:cs typeface="Arial"/>
            </a:endParaRPr>
          </a:p>
        </p:txBody>
      </p:sp>
      <p:sp>
        <p:nvSpPr>
          <p:cNvPr id="5" name="object 5"/>
          <p:cNvSpPr/>
          <p:nvPr/>
        </p:nvSpPr>
        <p:spPr>
          <a:xfrm>
            <a:off x="3646641" y="3335184"/>
            <a:ext cx="4379423" cy="2460350"/>
          </a:xfrm>
          <a:prstGeom prst="rect">
            <a:avLst/>
          </a:prstGeom>
          <a:blipFill>
            <a:blip r:embed="rId2" cstate="print"/>
            <a:stretch>
              <a:fillRect/>
            </a:stretch>
          </a:blipFill>
        </p:spPr>
        <p:txBody>
          <a:bodyPr wrap="square" lIns="0" tIns="0" rIns="0" bIns="0" rtlCol="0"/>
          <a:lstStyle/>
          <a:p>
            <a:endParaRPr sz="1588"/>
          </a:p>
        </p:txBody>
      </p:sp>
      <p:sp>
        <p:nvSpPr>
          <p:cNvPr id="6" name="object 6"/>
          <p:cNvSpPr txBox="1">
            <a:spLocks noGrp="1"/>
          </p:cNvSpPr>
          <p:nvPr>
            <p:ph type="sldNum" sz="quarter" idx="7"/>
          </p:nvPr>
        </p:nvSpPr>
        <p:spPr>
          <a:xfrm>
            <a:off x="7350257" y="6970320"/>
            <a:ext cx="577215" cy="20955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00CC99"/>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885">
              <a:spcBef>
                <a:spcPts val="100"/>
              </a:spcBef>
            </a:pPr>
            <a:r>
              <a:rPr lang="en-US" spc="-10"/>
              <a:t>Page</a:t>
            </a:r>
            <a:r>
              <a:rPr lang="en-US" spc="-70"/>
              <a:t> </a:t>
            </a:r>
            <a:fld id="{81D60167-4931-47E6-BA6A-407CBD079E47}" type="slidenum">
              <a:rPr smtClean="0"/>
              <a:pPr marL="95885">
                <a:spcBef>
                  <a:spcPts val="100"/>
                </a:spcBef>
              </a:pPr>
              <a:t>61</a:t>
            </a:fld>
            <a:endParaRPr dirty="0"/>
          </a:p>
        </p:txBody>
      </p:sp>
      <p:sp>
        <p:nvSpPr>
          <p:cNvPr id="7" name="object 7"/>
          <p:cNvSpPr txBox="1"/>
          <p:nvPr/>
        </p:nvSpPr>
        <p:spPr>
          <a:xfrm>
            <a:off x="2524309" y="6171620"/>
            <a:ext cx="3016624" cy="153888"/>
          </a:xfrm>
          <a:prstGeom prst="rect">
            <a:avLst/>
          </a:prstGeom>
        </p:spPr>
        <p:txBody>
          <a:bodyPr vert="horz" wrap="square" lIns="0" tIns="0" rIns="0" bIns="0" rtlCol="0">
            <a:spAutoFit/>
          </a:bodyPr>
          <a:lstStyle/>
          <a:p>
            <a:pPr marL="11206">
              <a:lnSpc>
                <a:spcPts val="1244"/>
              </a:lnSpc>
            </a:pPr>
            <a:r>
              <a:rPr sz="1059" u="sng" spc="-4" dirty="0">
                <a:solidFill>
                  <a:srgbClr val="CCCCFF"/>
                </a:solidFill>
                <a:uFill>
                  <a:solidFill>
                    <a:srgbClr val="D6D7FF"/>
                  </a:solidFill>
                </a:uFill>
                <a:latin typeface="Times New Roman"/>
                <a:cs typeface="Times New Roman"/>
                <a:hlinkClick r:id="rId3"/>
              </a:rPr>
              <a:t>http://www.pcmag.com/article2/0,2817,2499469,00.asp</a:t>
            </a:r>
            <a:endParaRPr sz="1059">
              <a:latin typeface="Times New Roman"/>
              <a:cs typeface="Times New Roman"/>
            </a:endParaRPr>
          </a:p>
        </p:txBody>
      </p:sp>
    </p:spTree>
    <p:extLst>
      <p:ext uri="{BB962C8B-B14F-4D97-AF65-F5344CB8AC3E}">
        <p14:creationId xmlns:p14="http://schemas.microsoft.com/office/powerpoint/2010/main" val="4086022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51835" y="6071486"/>
            <a:ext cx="6507816" cy="0"/>
          </a:xfrm>
          <a:custGeom>
            <a:avLst/>
            <a:gdLst/>
            <a:ahLst/>
            <a:cxnLst/>
            <a:rect l="l" t="t" r="r" b="b"/>
            <a:pathLst>
              <a:path w="7375525">
                <a:moveTo>
                  <a:pt x="0" y="0"/>
                </a:moveTo>
                <a:lnTo>
                  <a:pt x="7375523" y="0"/>
                </a:lnTo>
              </a:path>
            </a:pathLst>
          </a:custGeom>
          <a:ln w="26988">
            <a:solidFill>
              <a:srgbClr val="DBAA00"/>
            </a:solidFill>
          </a:ln>
        </p:spPr>
        <p:txBody>
          <a:bodyPr wrap="square" lIns="0" tIns="0" rIns="0" bIns="0" rtlCol="0"/>
          <a:lstStyle/>
          <a:p>
            <a:endParaRPr sz="1588"/>
          </a:p>
        </p:txBody>
      </p:sp>
      <p:sp>
        <p:nvSpPr>
          <p:cNvPr id="3" name="object 3"/>
          <p:cNvSpPr txBox="1">
            <a:spLocks noGrp="1"/>
          </p:cNvSpPr>
          <p:nvPr>
            <p:ph type="title"/>
          </p:nvPr>
        </p:nvSpPr>
        <p:spPr>
          <a:xfrm>
            <a:off x="875853" y="122259"/>
            <a:ext cx="6895096" cy="688424"/>
          </a:xfrm>
          <a:prstGeom prst="rect">
            <a:avLst/>
          </a:prstGeom>
        </p:spPr>
        <p:txBody>
          <a:bodyPr vert="horz" wrap="square" lIns="0" tIns="11206" rIns="0" bIns="0" rtlCol="0" anchor="ctr">
            <a:spAutoFit/>
          </a:bodyPr>
          <a:lstStyle/>
          <a:p>
            <a:pPr marL="11206">
              <a:lnSpc>
                <a:spcPct val="100000"/>
              </a:lnSpc>
              <a:spcBef>
                <a:spcPts val="88"/>
              </a:spcBef>
            </a:pPr>
            <a:r>
              <a:rPr spc="-4" dirty="0"/>
              <a:t>Who gets hit by</a:t>
            </a:r>
            <a:r>
              <a:rPr spc="-22" dirty="0"/>
              <a:t> </a:t>
            </a:r>
            <a:r>
              <a:rPr spc="-4" dirty="0"/>
              <a:t>ransomware?</a:t>
            </a:r>
          </a:p>
        </p:txBody>
      </p:sp>
      <p:sp>
        <p:nvSpPr>
          <p:cNvPr id="4" name="object 4"/>
          <p:cNvSpPr txBox="1"/>
          <p:nvPr/>
        </p:nvSpPr>
        <p:spPr>
          <a:xfrm>
            <a:off x="974803" y="1361187"/>
            <a:ext cx="6697196" cy="1857594"/>
          </a:xfrm>
          <a:prstGeom prst="rect">
            <a:avLst/>
          </a:prstGeom>
        </p:spPr>
        <p:txBody>
          <a:bodyPr vert="horz" wrap="square" lIns="0" tIns="64994" rIns="0" bIns="0" rtlCol="0">
            <a:spAutoFit/>
          </a:bodyPr>
          <a:lstStyle/>
          <a:p>
            <a:pPr marL="313781" indent="-302575">
              <a:spcBef>
                <a:spcPts val="512"/>
              </a:spcBef>
              <a:buSzPct val="83333"/>
              <a:buFont typeface="MS UI Gothic"/>
              <a:buChar char="❒"/>
              <a:tabLst>
                <a:tab pos="313221" algn="l"/>
                <a:tab pos="313781" algn="l"/>
              </a:tabLst>
            </a:pPr>
            <a:r>
              <a:rPr sz="2118" dirty="0">
                <a:latin typeface="Arial"/>
                <a:cs typeface="Arial"/>
              </a:rPr>
              <a:t>Police</a:t>
            </a:r>
          </a:p>
          <a:p>
            <a:pPr marL="818073" lvl="1" indent="-403433">
              <a:spcBef>
                <a:spcPts val="353"/>
              </a:spcBef>
              <a:buFont typeface="MS UI Gothic"/>
              <a:buChar char="❍"/>
              <a:tabLst>
                <a:tab pos="817513" algn="l"/>
                <a:tab pos="818073" algn="l"/>
              </a:tabLst>
            </a:pPr>
            <a:r>
              <a:rPr sz="1765" dirty="0">
                <a:latin typeface="Arial"/>
                <a:cs typeface="Arial"/>
              </a:rPr>
              <a:t>A police </a:t>
            </a:r>
            <a:r>
              <a:rPr sz="1765" spc="-4" dirty="0">
                <a:latin typeface="Arial"/>
                <a:cs typeface="Arial"/>
              </a:rPr>
              <a:t>department </a:t>
            </a:r>
            <a:r>
              <a:rPr sz="1765" dirty="0">
                <a:latin typeface="Arial"/>
                <a:cs typeface="Arial"/>
              </a:rPr>
              <a:t>in </a:t>
            </a:r>
            <a:r>
              <a:rPr sz="1765" spc="-4" dirty="0">
                <a:latin typeface="Arial"/>
                <a:cs typeface="Arial"/>
              </a:rPr>
              <a:t>Tewksbury, Massachusetts, </a:t>
            </a:r>
            <a:r>
              <a:rPr sz="1765" dirty="0">
                <a:latin typeface="Arial"/>
                <a:cs typeface="Arial"/>
              </a:rPr>
              <a:t>made</a:t>
            </a:r>
            <a:r>
              <a:rPr sz="1765" spc="40" dirty="0">
                <a:latin typeface="Arial"/>
                <a:cs typeface="Arial"/>
              </a:rPr>
              <a:t> </a:t>
            </a:r>
            <a:r>
              <a:rPr sz="1765" dirty="0">
                <a:latin typeface="Arial"/>
                <a:cs typeface="Arial"/>
              </a:rPr>
              <a:t>a</a:t>
            </a:r>
          </a:p>
          <a:p>
            <a:pPr marL="818073">
              <a:spcBef>
                <a:spcPts val="18"/>
              </a:spcBef>
            </a:pPr>
            <a:r>
              <a:rPr sz="1765" dirty="0">
                <a:latin typeface="Arial"/>
                <a:cs typeface="Arial"/>
              </a:rPr>
              <a:t>$500 payment </a:t>
            </a:r>
            <a:r>
              <a:rPr sz="1765" spc="-4" dirty="0">
                <a:latin typeface="Arial"/>
                <a:cs typeface="Arial"/>
              </a:rPr>
              <a:t>after enlisting the </a:t>
            </a:r>
            <a:r>
              <a:rPr sz="1765" dirty="0">
                <a:latin typeface="Arial"/>
                <a:cs typeface="Arial"/>
              </a:rPr>
              <a:t>help of </a:t>
            </a:r>
            <a:r>
              <a:rPr sz="1765" spc="-4" dirty="0">
                <a:latin typeface="Arial"/>
                <a:cs typeface="Arial"/>
              </a:rPr>
              <a:t>the FBI.</a:t>
            </a:r>
            <a:endParaRPr sz="1765" dirty="0">
              <a:latin typeface="Arial"/>
              <a:cs typeface="Arial"/>
            </a:endParaRPr>
          </a:p>
          <a:p>
            <a:pPr marL="818073" marR="53231" lvl="1" indent="-403433">
              <a:lnSpc>
                <a:spcPct val="100800"/>
              </a:lnSpc>
              <a:spcBef>
                <a:spcPts val="405"/>
              </a:spcBef>
              <a:buFont typeface="MS UI Gothic"/>
              <a:buChar char="❍"/>
              <a:tabLst>
                <a:tab pos="817513" algn="l"/>
                <a:tab pos="818073" algn="l"/>
              </a:tabLst>
            </a:pPr>
            <a:r>
              <a:rPr sz="1765" dirty="0">
                <a:latin typeface="Arial"/>
                <a:cs typeface="Arial"/>
              </a:rPr>
              <a:t>A police </a:t>
            </a:r>
            <a:r>
              <a:rPr sz="1765" spc="-4" dirty="0">
                <a:latin typeface="Arial"/>
                <a:cs typeface="Arial"/>
              </a:rPr>
              <a:t>computer </a:t>
            </a:r>
            <a:r>
              <a:rPr sz="1765" dirty="0">
                <a:latin typeface="Arial"/>
                <a:cs typeface="Arial"/>
              </a:rPr>
              <a:t>in Swansea, </a:t>
            </a:r>
            <a:r>
              <a:rPr sz="1765" spc="-4" dirty="0">
                <a:latin typeface="Arial"/>
                <a:cs typeface="Arial"/>
              </a:rPr>
              <a:t>Massachusetts. The </a:t>
            </a:r>
            <a:r>
              <a:rPr sz="1765" dirty="0">
                <a:latin typeface="Arial"/>
                <a:cs typeface="Arial"/>
              </a:rPr>
              <a:t>police  </a:t>
            </a:r>
            <a:r>
              <a:rPr sz="1765" spc="-4" dirty="0">
                <a:latin typeface="Arial"/>
                <a:cs typeface="Arial"/>
              </a:rPr>
              <a:t>department </a:t>
            </a:r>
            <a:r>
              <a:rPr sz="1765" dirty="0">
                <a:latin typeface="Arial"/>
                <a:cs typeface="Arial"/>
              </a:rPr>
              <a:t>decided </a:t>
            </a:r>
            <a:r>
              <a:rPr sz="1765" spc="-4" dirty="0">
                <a:latin typeface="Arial"/>
                <a:cs typeface="Arial"/>
              </a:rPr>
              <a:t>to </a:t>
            </a:r>
            <a:r>
              <a:rPr sz="1765" dirty="0">
                <a:latin typeface="Arial"/>
                <a:cs typeface="Arial"/>
              </a:rPr>
              <a:t>pay </a:t>
            </a:r>
            <a:r>
              <a:rPr sz="1765" spc="-4" dirty="0">
                <a:latin typeface="Arial"/>
                <a:cs typeface="Arial"/>
              </a:rPr>
              <a:t>the </a:t>
            </a:r>
            <a:r>
              <a:rPr sz="1765" dirty="0">
                <a:latin typeface="Arial"/>
                <a:cs typeface="Arial"/>
              </a:rPr>
              <a:t>ransom of 2 </a:t>
            </a:r>
            <a:r>
              <a:rPr sz="1765" spc="-4" dirty="0">
                <a:latin typeface="Arial"/>
                <a:cs typeface="Arial"/>
              </a:rPr>
              <a:t>Bitcoins</a:t>
            </a:r>
            <a:r>
              <a:rPr sz="1765" spc="-18" dirty="0">
                <a:latin typeface="Arial"/>
                <a:cs typeface="Arial"/>
              </a:rPr>
              <a:t> </a:t>
            </a:r>
            <a:r>
              <a:rPr sz="1765" dirty="0">
                <a:latin typeface="Arial"/>
                <a:cs typeface="Arial"/>
              </a:rPr>
              <a:t>(about</a:t>
            </a:r>
          </a:p>
          <a:p>
            <a:pPr marL="818073"/>
            <a:r>
              <a:rPr sz="1765" dirty="0">
                <a:latin typeface="Arial"/>
                <a:cs typeface="Arial"/>
              </a:rPr>
              <a:t>$750) </a:t>
            </a:r>
            <a:r>
              <a:rPr sz="1765" spc="-4" dirty="0">
                <a:latin typeface="Arial"/>
                <a:cs typeface="Arial"/>
              </a:rPr>
              <a:t>rather than try to figure </a:t>
            </a:r>
            <a:r>
              <a:rPr sz="1765" dirty="0">
                <a:latin typeface="Arial"/>
                <a:cs typeface="Arial"/>
              </a:rPr>
              <a:t>out how </a:t>
            </a:r>
            <a:r>
              <a:rPr sz="1765" spc="-4" dirty="0">
                <a:latin typeface="Arial"/>
                <a:cs typeface="Arial"/>
              </a:rPr>
              <a:t>to </a:t>
            </a:r>
            <a:r>
              <a:rPr sz="1765" dirty="0">
                <a:latin typeface="Arial"/>
                <a:cs typeface="Arial"/>
              </a:rPr>
              <a:t>break </a:t>
            </a:r>
            <a:r>
              <a:rPr sz="1765" spc="-4" dirty="0">
                <a:latin typeface="Arial"/>
                <a:cs typeface="Arial"/>
              </a:rPr>
              <a:t>the</a:t>
            </a:r>
            <a:r>
              <a:rPr sz="1765" dirty="0">
                <a:latin typeface="Arial"/>
                <a:cs typeface="Arial"/>
              </a:rPr>
              <a:t> lock.</a:t>
            </a:r>
          </a:p>
        </p:txBody>
      </p:sp>
      <p:sp>
        <p:nvSpPr>
          <p:cNvPr id="5" name="object 5"/>
          <p:cNvSpPr/>
          <p:nvPr/>
        </p:nvSpPr>
        <p:spPr>
          <a:xfrm>
            <a:off x="2950051" y="3825582"/>
            <a:ext cx="3053809" cy="1896474"/>
          </a:xfrm>
          <a:prstGeom prst="rect">
            <a:avLst/>
          </a:prstGeom>
          <a:blipFill>
            <a:blip r:embed="rId2" cstate="print"/>
            <a:stretch>
              <a:fillRect/>
            </a:stretch>
          </a:blipFill>
        </p:spPr>
        <p:txBody>
          <a:bodyPr wrap="square" lIns="0" tIns="0" rIns="0" bIns="0" rtlCol="0"/>
          <a:lstStyle/>
          <a:p>
            <a:endParaRPr sz="1588"/>
          </a:p>
        </p:txBody>
      </p:sp>
      <p:sp>
        <p:nvSpPr>
          <p:cNvPr id="6" name="object 6"/>
          <p:cNvSpPr/>
          <p:nvPr/>
        </p:nvSpPr>
        <p:spPr>
          <a:xfrm>
            <a:off x="6735151" y="3769286"/>
            <a:ext cx="2838821" cy="2062404"/>
          </a:xfrm>
          <a:prstGeom prst="rect">
            <a:avLst/>
          </a:prstGeom>
          <a:blipFill>
            <a:blip r:embed="rId3" cstate="print"/>
            <a:stretch>
              <a:fillRect/>
            </a:stretch>
          </a:blipFill>
        </p:spPr>
        <p:txBody>
          <a:bodyPr wrap="square" lIns="0" tIns="0" rIns="0" bIns="0" rtlCol="0"/>
          <a:lstStyle/>
          <a:p>
            <a:endParaRPr sz="1588"/>
          </a:p>
        </p:txBody>
      </p:sp>
      <p:sp>
        <p:nvSpPr>
          <p:cNvPr id="7" name="object 7"/>
          <p:cNvSpPr txBox="1"/>
          <p:nvPr/>
        </p:nvSpPr>
        <p:spPr>
          <a:xfrm>
            <a:off x="2815089" y="6124896"/>
            <a:ext cx="3016624" cy="153888"/>
          </a:xfrm>
          <a:prstGeom prst="rect">
            <a:avLst/>
          </a:prstGeom>
        </p:spPr>
        <p:txBody>
          <a:bodyPr vert="horz" wrap="square" lIns="0" tIns="0" rIns="0" bIns="0" rtlCol="0">
            <a:spAutoFit/>
          </a:bodyPr>
          <a:lstStyle/>
          <a:p>
            <a:pPr marL="11206">
              <a:lnSpc>
                <a:spcPts val="1244"/>
              </a:lnSpc>
            </a:pPr>
            <a:r>
              <a:rPr sz="1059" u="sng" spc="-4" dirty="0">
                <a:solidFill>
                  <a:srgbClr val="CCCCFF"/>
                </a:solidFill>
                <a:uFill>
                  <a:solidFill>
                    <a:srgbClr val="D6D7FF"/>
                  </a:solidFill>
                </a:uFill>
                <a:latin typeface="Times New Roman"/>
                <a:cs typeface="Times New Roman"/>
                <a:hlinkClick r:id="rId4"/>
              </a:rPr>
              <a:t>http://www.pcmag.com/article2/0,2817,2499469,00.asp</a:t>
            </a:r>
            <a:endParaRPr sz="1059">
              <a:latin typeface="Times New Roman"/>
              <a:cs typeface="Times New Roman"/>
            </a:endParaRPr>
          </a:p>
        </p:txBody>
      </p:sp>
      <p:sp>
        <p:nvSpPr>
          <p:cNvPr id="8" name="object 8"/>
          <p:cNvSpPr txBox="1">
            <a:spLocks noGrp="1"/>
          </p:cNvSpPr>
          <p:nvPr>
            <p:ph type="sldNum" sz="quarter" idx="7"/>
          </p:nvPr>
        </p:nvSpPr>
        <p:spPr>
          <a:xfrm>
            <a:off x="7350257" y="6970320"/>
            <a:ext cx="577215" cy="20955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00CC99"/>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885">
              <a:spcBef>
                <a:spcPts val="100"/>
              </a:spcBef>
            </a:pPr>
            <a:r>
              <a:rPr lang="en-US" spc="-10"/>
              <a:t>Page</a:t>
            </a:r>
            <a:r>
              <a:rPr lang="en-US" spc="-70"/>
              <a:t> </a:t>
            </a:r>
            <a:fld id="{81D60167-4931-47E6-BA6A-407CBD079E47}" type="slidenum">
              <a:rPr smtClean="0"/>
              <a:pPr marL="95885">
                <a:spcBef>
                  <a:spcPts val="100"/>
                </a:spcBef>
              </a:pPr>
              <a:t>62</a:t>
            </a:fld>
            <a:endParaRPr dirty="0"/>
          </a:p>
        </p:txBody>
      </p:sp>
    </p:spTree>
    <p:extLst>
      <p:ext uri="{BB962C8B-B14F-4D97-AF65-F5344CB8AC3E}">
        <p14:creationId xmlns:p14="http://schemas.microsoft.com/office/powerpoint/2010/main" val="34214874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51835" y="6071486"/>
            <a:ext cx="6507816" cy="0"/>
          </a:xfrm>
          <a:custGeom>
            <a:avLst/>
            <a:gdLst/>
            <a:ahLst/>
            <a:cxnLst/>
            <a:rect l="l" t="t" r="r" b="b"/>
            <a:pathLst>
              <a:path w="7375525">
                <a:moveTo>
                  <a:pt x="0" y="0"/>
                </a:moveTo>
                <a:lnTo>
                  <a:pt x="7375523" y="0"/>
                </a:lnTo>
              </a:path>
            </a:pathLst>
          </a:custGeom>
          <a:ln w="26988">
            <a:solidFill>
              <a:srgbClr val="DBAA00"/>
            </a:solidFill>
          </a:ln>
        </p:spPr>
        <p:txBody>
          <a:bodyPr wrap="square" lIns="0" tIns="0" rIns="0" bIns="0" rtlCol="0"/>
          <a:lstStyle/>
          <a:p>
            <a:endParaRPr sz="1588"/>
          </a:p>
        </p:txBody>
      </p:sp>
      <p:sp>
        <p:nvSpPr>
          <p:cNvPr id="3" name="object 3"/>
          <p:cNvSpPr txBox="1">
            <a:spLocks noGrp="1"/>
          </p:cNvSpPr>
          <p:nvPr>
            <p:ph type="title"/>
          </p:nvPr>
        </p:nvSpPr>
        <p:spPr>
          <a:xfrm>
            <a:off x="914401" y="98089"/>
            <a:ext cx="7448343" cy="688424"/>
          </a:xfrm>
          <a:prstGeom prst="rect">
            <a:avLst/>
          </a:prstGeom>
        </p:spPr>
        <p:txBody>
          <a:bodyPr vert="horz" wrap="square" lIns="0" tIns="11206" rIns="0" bIns="0" rtlCol="0" anchor="ctr">
            <a:spAutoFit/>
          </a:bodyPr>
          <a:lstStyle/>
          <a:p>
            <a:pPr marL="11206">
              <a:lnSpc>
                <a:spcPct val="100000"/>
              </a:lnSpc>
              <a:spcBef>
                <a:spcPts val="88"/>
              </a:spcBef>
            </a:pPr>
            <a:r>
              <a:rPr dirty="0"/>
              <a:t>San </a:t>
            </a:r>
            <a:r>
              <a:rPr spc="-4" dirty="0"/>
              <a:t>Francisco Transport</a:t>
            </a:r>
            <a:r>
              <a:rPr spc="-49" dirty="0"/>
              <a:t> </a:t>
            </a:r>
            <a:r>
              <a:rPr dirty="0"/>
              <a:t>system</a:t>
            </a:r>
          </a:p>
        </p:txBody>
      </p:sp>
      <p:sp>
        <p:nvSpPr>
          <p:cNvPr id="4" name="object 4"/>
          <p:cNvSpPr txBox="1"/>
          <p:nvPr/>
        </p:nvSpPr>
        <p:spPr>
          <a:xfrm>
            <a:off x="1016748" y="1258680"/>
            <a:ext cx="6622116" cy="1567771"/>
          </a:xfrm>
          <a:prstGeom prst="rect">
            <a:avLst/>
          </a:prstGeom>
        </p:spPr>
        <p:txBody>
          <a:bodyPr vert="horz" wrap="square" lIns="0" tIns="64994" rIns="0" bIns="0" rtlCol="0">
            <a:spAutoFit/>
          </a:bodyPr>
          <a:lstStyle/>
          <a:p>
            <a:pPr marL="313781" indent="-302575">
              <a:spcBef>
                <a:spcPts val="512"/>
              </a:spcBef>
              <a:buSzPct val="83333"/>
              <a:buFont typeface="MS UI Gothic"/>
              <a:buChar char="❒"/>
              <a:tabLst>
                <a:tab pos="313221" algn="l"/>
                <a:tab pos="313781" algn="l"/>
              </a:tabLst>
            </a:pPr>
            <a:r>
              <a:rPr sz="2118" dirty="0">
                <a:latin typeface="Arial"/>
                <a:cs typeface="Arial"/>
              </a:rPr>
              <a:t>Nov 28,</a:t>
            </a:r>
            <a:r>
              <a:rPr sz="2118" spc="-13" dirty="0">
                <a:latin typeface="Arial"/>
                <a:cs typeface="Arial"/>
              </a:rPr>
              <a:t> </a:t>
            </a:r>
            <a:r>
              <a:rPr sz="2118" dirty="0">
                <a:latin typeface="Arial"/>
                <a:cs typeface="Arial"/>
              </a:rPr>
              <a:t>2016</a:t>
            </a:r>
          </a:p>
          <a:p>
            <a:pPr marL="818073" marR="4483" lvl="1" indent="-403433">
              <a:lnSpc>
                <a:spcPct val="100400"/>
              </a:lnSpc>
              <a:spcBef>
                <a:spcPts val="344"/>
              </a:spcBef>
              <a:buFont typeface="MS UI Gothic"/>
              <a:buChar char="❍"/>
              <a:tabLst>
                <a:tab pos="817513" algn="l"/>
                <a:tab pos="818073" algn="l"/>
              </a:tabLst>
            </a:pPr>
            <a:r>
              <a:rPr sz="1765" dirty="0">
                <a:latin typeface="Arial"/>
                <a:cs typeface="Arial"/>
              </a:rPr>
              <a:t>By a variant of </a:t>
            </a:r>
            <a:r>
              <a:rPr sz="1765" spc="-4" dirty="0">
                <a:latin typeface="Arial"/>
                <a:cs typeface="Arial"/>
              </a:rPr>
              <a:t>HDDCryptor to </a:t>
            </a:r>
            <a:r>
              <a:rPr sz="1765" dirty="0">
                <a:latin typeface="Arial"/>
                <a:cs typeface="Arial"/>
              </a:rPr>
              <a:t>encrypt hard drives and  </a:t>
            </a:r>
            <a:r>
              <a:rPr sz="1765" spc="-4" dirty="0">
                <a:latin typeface="Arial"/>
                <a:cs typeface="Arial"/>
              </a:rPr>
              <a:t>network-shared files, </a:t>
            </a:r>
            <a:r>
              <a:rPr sz="1765" dirty="0">
                <a:latin typeface="Arial"/>
                <a:cs typeface="Arial"/>
              </a:rPr>
              <a:t>and </a:t>
            </a:r>
            <a:r>
              <a:rPr sz="1765" spc="-4" dirty="0">
                <a:latin typeface="Arial"/>
                <a:cs typeface="Arial"/>
              </a:rPr>
              <a:t>overwrite the master </a:t>
            </a:r>
            <a:r>
              <a:rPr sz="1765" dirty="0">
                <a:latin typeface="Arial"/>
                <a:cs typeface="Arial"/>
              </a:rPr>
              <a:t>boot record  (MBR)</a:t>
            </a:r>
          </a:p>
          <a:p>
            <a:pPr marL="818073" lvl="1" indent="-403433">
              <a:spcBef>
                <a:spcPts val="424"/>
              </a:spcBef>
              <a:buFont typeface="MS UI Gothic"/>
              <a:buChar char="❍"/>
              <a:tabLst>
                <a:tab pos="817513" algn="l"/>
                <a:tab pos="818073" algn="l"/>
              </a:tabLst>
            </a:pPr>
            <a:r>
              <a:rPr sz="1765" spc="-4" dirty="0">
                <a:latin typeface="Arial"/>
                <a:cs typeface="Arial"/>
              </a:rPr>
              <a:t>Free </a:t>
            </a:r>
            <a:r>
              <a:rPr sz="1765" dirty="0">
                <a:latin typeface="Arial"/>
                <a:cs typeface="Arial"/>
              </a:rPr>
              <a:t>rides </a:t>
            </a:r>
            <a:r>
              <a:rPr sz="1765" spc="-4" dirty="0">
                <a:latin typeface="Arial"/>
                <a:cs typeface="Arial"/>
              </a:rPr>
              <a:t>for </a:t>
            </a:r>
            <a:r>
              <a:rPr sz="1765" dirty="0">
                <a:latin typeface="Arial"/>
                <a:cs typeface="Arial"/>
              </a:rPr>
              <a:t>all as </a:t>
            </a:r>
            <a:r>
              <a:rPr sz="1765" b="1" dirty="0">
                <a:latin typeface="Arial"/>
                <a:cs typeface="Arial"/>
              </a:rPr>
              <a:t>100 </a:t>
            </a:r>
            <a:r>
              <a:rPr sz="1765" b="1" spc="-4" dirty="0">
                <a:latin typeface="Arial"/>
                <a:cs typeface="Arial"/>
              </a:rPr>
              <a:t>bitcoin ($73,000)</a:t>
            </a:r>
            <a:r>
              <a:rPr sz="1765" b="1" spc="-18" dirty="0">
                <a:latin typeface="Arial"/>
                <a:cs typeface="Arial"/>
              </a:rPr>
              <a:t> </a:t>
            </a:r>
            <a:r>
              <a:rPr sz="1765" dirty="0">
                <a:latin typeface="Arial"/>
                <a:cs typeface="Arial"/>
              </a:rPr>
              <a:t>demanded</a:t>
            </a:r>
          </a:p>
        </p:txBody>
      </p:sp>
      <p:sp>
        <p:nvSpPr>
          <p:cNvPr id="5" name="object 5"/>
          <p:cNvSpPr/>
          <p:nvPr/>
        </p:nvSpPr>
        <p:spPr>
          <a:xfrm>
            <a:off x="3627210" y="3275868"/>
            <a:ext cx="5040521" cy="2709280"/>
          </a:xfrm>
          <a:prstGeom prst="rect">
            <a:avLst/>
          </a:prstGeom>
          <a:blipFill>
            <a:blip r:embed="rId2" cstate="print"/>
            <a:stretch>
              <a:fillRect/>
            </a:stretch>
          </a:blipFill>
        </p:spPr>
        <p:txBody>
          <a:bodyPr wrap="square" lIns="0" tIns="0" rIns="0" bIns="0" rtlCol="0"/>
          <a:lstStyle/>
          <a:p>
            <a:endParaRPr sz="1588"/>
          </a:p>
        </p:txBody>
      </p:sp>
      <p:sp>
        <p:nvSpPr>
          <p:cNvPr id="6" name="object 6"/>
          <p:cNvSpPr txBox="1">
            <a:spLocks noGrp="1"/>
          </p:cNvSpPr>
          <p:nvPr>
            <p:ph type="sldNum" sz="quarter" idx="7"/>
          </p:nvPr>
        </p:nvSpPr>
        <p:spPr>
          <a:xfrm>
            <a:off x="7350257" y="6970320"/>
            <a:ext cx="577215" cy="20955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00CC99"/>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885">
              <a:spcBef>
                <a:spcPts val="100"/>
              </a:spcBef>
            </a:pPr>
            <a:r>
              <a:rPr lang="en-US" spc="-10"/>
              <a:t>Page</a:t>
            </a:r>
            <a:r>
              <a:rPr lang="en-US" spc="-70"/>
              <a:t> </a:t>
            </a:r>
            <a:fld id="{81D60167-4931-47E6-BA6A-407CBD079E47}" type="slidenum">
              <a:rPr smtClean="0"/>
              <a:pPr marL="95885">
                <a:spcBef>
                  <a:spcPts val="100"/>
                </a:spcBef>
              </a:pPr>
              <a:t>63</a:t>
            </a:fld>
            <a:endParaRPr dirty="0"/>
          </a:p>
        </p:txBody>
      </p:sp>
    </p:spTree>
    <p:extLst>
      <p:ext uri="{BB962C8B-B14F-4D97-AF65-F5344CB8AC3E}">
        <p14:creationId xmlns:p14="http://schemas.microsoft.com/office/powerpoint/2010/main" val="18324389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51835" y="6071486"/>
            <a:ext cx="6507816" cy="0"/>
          </a:xfrm>
          <a:custGeom>
            <a:avLst/>
            <a:gdLst/>
            <a:ahLst/>
            <a:cxnLst/>
            <a:rect l="l" t="t" r="r" b="b"/>
            <a:pathLst>
              <a:path w="7375525">
                <a:moveTo>
                  <a:pt x="0" y="0"/>
                </a:moveTo>
                <a:lnTo>
                  <a:pt x="7375523" y="0"/>
                </a:lnTo>
              </a:path>
            </a:pathLst>
          </a:custGeom>
          <a:ln w="26988">
            <a:solidFill>
              <a:srgbClr val="DBAA00"/>
            </a:solidFill>
          </a:ln>
        </p:spPr>
        <p:txBody>
          <a:bodyPr wrap="square" lIns="0" tIns="0" rIns="0" bIns="0" rtlCol="0"/>
          <a:lstStyle/>
          <a:p>
            <a:endParaRPr sz="1588"/>
          </a:p>
        </p:txBody>
      </p:sp>
      <p:sp>
        <p:nvSpPr>
          <p:cNvPr id="3" name="object 3"/>
          <p:cNvSpPr txBox="1">
            <a:spLocks noGrp="1"/>
          </p:cNvSpPr>
          <p:nvPr>
            <p:ph type="title"/>
          </p:nvPr>
        </p:nvSpPr>
        <p:spPr>
          <a:xfrm>
            <a:off x="902368" y="134290"/>
            <a:ext cx="6048021" cy="688424"/>
          </a:xfrm>
          <a:prstGeom prst="rect">
            <a:avLst/>
          </a:prstGeom>
        </p:spPr>
        <p:txBody>
          <a:bodyPr vert="horz" wrap="square" lIns="0" tIns="11206" rIns="0" bIns="0" rtlCol="0" anchor="ctr">
            <a:spAutoFit/>
          </a:bodyPr>
          <a:lstStyle/>
          <a:p>
            <a:pPr marL="11206">
              <a:lnSpc>
                <a:spcPct val="100000"/>
              </a:lnSpc>
              <a:spcBef>
                <a:spcPts val="88"/>
              </a:spcBef>
            </a:pPr>
            <a:r>
              <a:rPr spc="-4" dirty="0"/>
              <a:t>Welcome </a:t>
            </a:r>
            <a:r>
              <a:rPr dirty="0"/>
              <a:t>to </a:t>
            </a:r>
            <a:r>
              <a:rPr spc="-4" dirty="0"/>
              <a:t>Las</a:t>
            </a:r>
            <a:r>
              <a:rPr spc="-40" dirty="0"/>
              <a:t> </a:t>
            </a:r>
            <a:r>
              <a:rPr spc="-4" dirty="0"/>
              <a:t>Vegas!</a:t>
            </a:r>
          </a:p>
        </p:txBody>
      </p:sp>
      <p:sp>
        <p:nvSpPr>
          <p:cNvPr id="4" name="object 4"/>
          <p:cNvSpPr txBox="1"/>
          <p:nvPr/>
        </p:nvSpPr>
        <p:spPr>
          <a:xfrm>
            <a:off x="1555257" y="1290014"/>
            <a:ext cx="6558243" cy="4465551"/>
          </a:xfrm>
          <a:prstGeom prst="rect">
            <a:avLst/>
          </a:prstGeom>
        </p:spPr>
        <p:txBody>
          <a:bodyPr vert="horz" wrap="square" lIns="0" tIns="64994" rIns="0" bIns="0" rtlCol="0">
            <a:spAutoFit/>
          </a:bodyPr>
          <a:lstStyle/>
          <a:p>
            <a:pPr marL="313781" indent="-302575">
              <a:spcBef>
                <a:spcPts val="512"/>
              </a:spcBef>
              <a:buSzPct val="83333"/>
              <a:buFont typeface="MS UI Gothic"/>
              <a:buChar char="❒"/>
              <a:tabLst>
                <a:tab pos="313221" algn="l"/>
                <a:tab pos="313781" algn="l"/>
              </a:tabLst>
            </a:pPr>
            <a:r>
              <a:rPr sz="2118" dirty="0">
                <a:latin typeface="Arial"/>
                <a:cs typeface="Arial"/>
              </a:rPr>
              <a:t>“Las Vegas, Rust </a:t>
            </a:r>
            <a:r>
              <a:rPr sz="2118" spc="-4" dirty="0">
                <a:latin typeface="Arial"/>
                <a:cs typeface="Arial"/>
              </a:rPr>
              <a:t>Belt, </a:t>
            </a:r>
            <a:r>
              <a:rPr sz="2118" dirty="0">
                <a:latin typeface="Arial"/>
                <a:cs typeface="Arial"/>
              </a:rPr>
              <a:t>Hit Hardest By</a:t>
            </a:r>
            <a:r>
              <a:rPr sz="2118" spc="-93" dirty="0">
                <a:latin typeface="Arial"/>
                <a:cs typeface="Arial"/>
              </a:rPr>
              <a:t> </a:t>
            </a:r>
            <a:r>
              <a:rPr sz="2118" dirty="0">
                <a:latin typeface="Arial"/>
                <a:cs typeface="Arial"/>
              </a:rPr>
              <a:t>Ransomware”</a:t>
            </a:r>
          </a:p>
          <a:p>
            <a:pPr marL="818073" lvl="1" indent="-403433">
              <a:spcBef>
                <a:spcPts val="353"/>
              </a:spcBef>
              <a:buFont typeface="MS UI Gothic"/>
              <a:buChar char="❍"/>
              <a:tabLst>
                <a:tab pos="817513" algn="l"/>
                <a:tab pos="818073" algn="l"/>
              </a:tabLst>
            </a:pPr>
            <a:r>
              <a:rPr sz="1765" dirty="0">
                <a:latin typeface="Arial"/>
                <a:cs typeface="Arial"/>
              </a:rPr>
              <a:t>Dark Reading,</a:t>
            </a:r>
            <a:r>
              <a:rPr sz="1765" spc="-13" dirty="0">
                <a:latin typeface="Arial"/>
                <a:cs typeface="Arial"/>
              </a:rPr>
              <a:t> </a:t>
            </a:r>
            <a:r>
              <a:rPr sz="1765" spc="-4" dirty="0">
                <a:latin typeface="Arial"/>
                <a:cs typeface="Arial"/>
              </a:rPr>
              <a:t>12/8/2016</a:t>
            </a:r>
            <a:endParaRPr sz="1765" dirty="0">
              <a:latin typeface="Arial"/>
              <a:cs typeface="Arial"/>
            </a:endParaRPr>
          </a:p>
          <a:p>
            <a:pPr marL="818073" lvl="1" indent="-403433">
              <a:spcBef>
                <a:spcPts val="441"/>
              </a:spcBef>
              <a:buFont typeface="MS UI Gothic"/>
              <a:buChar char="❍"/>
              <a:tabLst>
                <a:tab pos="817513" algn="l"/>
                <a:tab pos="818073" algn="l"/>
              </a:tabLst>
            </a:pPr>
            <a:r>
              <a:rPr sz="1765" spc="-4" dirty="0">
                <a:latin typeface="Arial"/>
                <a:cs typeface="Arial"/>
              </a:rPr>
              <a:t>Study </a:t>
            </a:r>
            <a:r>
              <a:rPr sz="1765" dirty="0">
                <a:latin typeface="Arial"/>
                <a:cs typeface="Arial"/>
              </a:rPr>
              <a:t>of </a:t>
            </a:r>
            <a:r>
              <a:rPr sz="1765" spc="-4" dirty="0">
                <a:latin typeface="Arial"/>
                <a:cs typeface="Arial"/>
              </a:rPr>
              <a:t>400,000 </a:t>
            </a:r>
            <a:r>
              <a:rPr sz="1765" dirty="0">
                <a:latin typeface="Arial"/>
                <a:cs typeface="Arial"/>
              </a:rPr>
              <a:t>ransomware by</a:t>
            </a:r>
            <a:r>
              <a:rPr sz="1765" spc="-4" dirty="0">
                <a:latin typeface="Arial"/>
                <a:cs typeface="Arial"/>
              </a:rPr>
              <a:t> malwarebytes</a:t>
            </a:r>
            <a:endParaRPr sz="1765" dirty="0">
              <a:latin typeface="Arial"/>
              <a:cs typeface="Arial"/>
            </a:endParaRPr>
          </a:p>
          <a:p>
            <a:pPr marL="388305" indent="-377658">
              <a:spcBef>
                <a:spcPts val="525"/>
              </a:spcBef>
              <a:buSzPct val="83333"/>
              <a:buFont typeface="MS UI Gothic"/>
              <a:buChar char="❒"/>
              <a:tabLst>
                <a:tab pos="388305" algn="l"/>
                <a:tab pos="388865" algn="l"/>
              </a:tabLst>
            </a:pPr>
            <a:r>
              <a:rPr sz="2118" spc="-4" dirty="0">
                <a:latin typeface="Arial"/>
                <a:cs typeface="Arial"/>
              </a:rPr>
              <a:t>Top </a:t>
            </a:r>
            <a:r>
              <a:rPr sz="2118" dirty="0">
                <a:latin typeface="Arial"/>
                <a:cs typeface="Arial"/>
              </a:rPr>
              <a:t>10 US </a:t>
            </a:r>
            <a:r>
              <a:rPr sz="2118" spc="-4" dirty="0">
                <a:latin typeface="Arial"/>
                <a:cs typeface="Arial"/>
              </a:rPr>
              <a:t>Cities for </a:t>
            </a:r>
            <a:r>
              <a:rPr sz="2118" dirty="0">
                <a:latin typeface="Arial"/>
                <a:cs typeface="Arial"/>
              </a:rPr>
              <a:t>Ransomware</a:t>
            </a:r>
            <a:r>
              <a:rPr sz="2118" spc="-4" dirty="0">
                <a:latin typeface="Arial"/>
                <a:cs typeface="Arial"/>
              </a:rPr>
              <a:t> Detections</a:t>
            </a:r>
            <a:endParaRPr sz="2118" dirty="0">
              <a:latin typeface="Arial"/>
              <a:cs typeface="Arial"/>
            </a:endParaRPr>
          </a:p>
          <a:p>
            <a:pPr marL="881390" indent="-366452">
              <a:spcBef>
                <a:spcPts val="459"/>
              </a:spcBef>
              <a:buAutoNum type="arabicPeriod"/>
              <a:tabLst>
                <a:tab pos="881390" algn="l"/>
                <a:tab pos="881950" algn="l"/>
              </a:tabLst>
            </a:pPr>
            <a:r>
              <a:rPr sz="2118" b="1" spc="-4" dirty="0">
                <a:latin typeface="Arial"/>
                <a:cs typeface="Arial"/>
              </a:rPr>
              <a:t>Las Vegas/Henderson, </a:t>
            </a:r>
            <a:r>
              <a:rPr sz="2118" b="1" dirty="0">
                <a:latin typeface="Arial"/>
                <a:cs typeface="Arial"/>
              </a:rPr>
              <a:t>Nev.</a:t>
            </a:r>
            <a:endParaRPr sz="2118" dirty="0">
              <a:latin typeface="Arial"/>
              <a:cs typeface="Arial"/>
            </a:endParaRPr>
          </a:p>
          <a:p>
            <a:pPr marL="918931" indent="-403433">
              <a:spcBef>
                <a:spcPts val="419"/>
              </a:spcBef>
              <a:buAutoNum type="arabicPeriod"/>
              <a:tabLst>
                <a:tab pos="918371" algn="l"/>
                <a:tab pos="918931" algn="l"/>
              </a:tabLst>
            </a:pPr>
            <a:r>
              <a:rPr sz="1588" dirty="0">
                <a:latin typeface="Arial"/>
                <a:cs typeface="Arial"/>
              </a:rPr>
              <a:t>Memphis,</a:t>
            </a:r>
            <a:r>
              <a:rPr sz="1588" spc="-9" dirty="0">
                <a:latin typeface="Arial"/>
                <a:cs typeface="Arial"/>
              </a:rPr>
              <a:t> </a:t>
            </a:r>
            <a:r>
              <a:rPr sz="1588" spc="-4" dirty="0">
                <a:latin typeface="Arial"/>
                <a:cs typeface="Arial"/>
              </a:rPr>
              <a:t>Tenn.</a:t>
            </a:r>
            <a:endParaRPr sz="1588" dirty="0">
              <a:latin typeface="Arial"/>
              <a:cs typeface="Arial"/>
            </a:endParaRPr>
          </a:p>
          <a:p>
            <a:pPr marL="918931" indent="-403433">
              <a:spcBef>
                <a:spcPts val="388"/>
              </a:spcBef>
              <a:buAutoNum type="arabicPeriod"/>
              <a:tabLst>
                <a:tab pos="918371" algn="l"/>
                <a:tab pos="918931" algn="l"/>
              </a:tabLst>
            </a:pPr>
            <a:r>
              <a:rPr sz="1588" spc="-4" dirty="0">
                <a:latin typeface="Arial"/>
                <a:cs typeface="Arial"/>
              </a:rPr>
              <a:t>Stockton,</a:t>
            </a:r>
            <a:r>
              <a:rPr sz="1588" spc="-9" dirty="0">
                <a:latin typeface="Arial"/>
                <a:cs typeface="Arial"/>
              </a:rPr>
              <a:t> </a:t>
            </a:r>
            <a:r>
              <a:rPr sz="1588" spc="-4" dirty="0">
                <a:latin typeface="Arial"/>
                <a:cs typeface="Arial"/>
              </a:rPr>
              <a:t>Calif.</a:t>
            </a:r>
            <a:endParaRPr sz="1588" dirty="0">
              <a:latin typeface="Arial"/>
              <a:cs typeface="Arial"/>
            </a:endParaRPr>
          </a:p>
          <a:p>
            <a:pPr marL="918931" indent="-403433">
              <a:spcBef>
                <a:spcPts val="388"/>
              </a:spcBef>
              <a:buAutoNum type="arabicPeriod"/>
              <a:tabLst>
                <a:tab pos="918371" algn="l"/>
                <a:tab pos="918931" algn="l"/>
              </a:tabLst>
            </a:pPr>
            <a:r>
              <a:rPr sz="1588" spc="-4" dirty="0">
                <a:latin typeface="Arial"/>
                <a:cs typeface="Arial"/>
              </a:rPr>
              <a:t>Detroit,</a:t>
            </a:r>
            <a:r>
              <a:rPr sz="1588" spc="-9" dirty="0">
                <a:latin typeface="Arial"/>
                <a:cs typeface="Arial"/>
              </a:rPr>
              <a:t> </a:t>
            </a:r>
            <a:r>
              <a:rPr sz="1588" dirty="0">
                <a:latin typeface="Arial"/>
                <a:cs typeface="Arial"/>
              </a:rPr>
              <a:t>Mich.</a:t>
            </a:r>
          </a:p>
          <a:p>
            <a:pPr marL="918931" indent="-403433">
              <a:spcBef>
                <a:spcPts val="388"/>
              </a:spcBef>
              <a:buAutoNum type="arabicPeriod"/>
              <a:tabLst>
                <a:tab pos="918371" algn="l"/>
                <a:tab pos="918931" algn="l"/>
              </a:tabLst>
            </a:pPr>
            <a:r>
              <a:rPr sz="1588" dirty="0">
                <a:latin typeface="Arial"/>
                <a:cs typeface="Arial"/>
              </a:rPr>
              <a:t>Toledo,</a:t>
            </a:r>
            <a:r>
              <a:rPr sz="1588" spc="-4" dirty="0">
                <a:latin typeface="Arial"/>
                <a:cs typeface="Arial"/>
              </a:rPr>
              <a:t> </a:t>
            </a:r>
            <a:r>
              <a:rPr sz="1588" dirty="0">
                <a:latin typeface="Arial"/>
                <a:cs typeface="Arial"/>
              </a:rPr>
              <a:t>Ohio</a:t>
            </a:r>
          </a:p>
          <a:p>
            <a:pPr marL="918931" indent="-403433">
              <a:spcBef>
                <a:spcPts val="388"/>
              </a:spcBef>
              <a:buAutoNum type="arabicPeriod"/>
              <a:tabLst>
                <a:tab pos="918371" algn="l"/>
                <a:tab pos="918931" algn="l"/>
              </a:tabLst>
            </a:pPr>
            <a:r>
              <a:rPr sz="1588" dirty="0">
                <a:latin typeface="Arial"/>
                <a:cs typeface="Arial"/>
              </a:rPr>
              <a:t>Cleveland,</a:t>
            </a:r>
            <a:r>
              <a:rPr sz="1588" spc="-79" dirty="0">
                <a:latin typeface="Arial"/>
                <a:cs typeface="Arial"/>
              </a:rPr>
              <a:t> </a:t>
            </a:r>
            <a:r>
              <a:rPr sz="1588" spc="-4" dirty="0">
                <a:latin typeface="Arial"/>
                <a:cs typeface="Arial"/>
              </a:rPr>
              <a:t>Ohio</a:t>
            </a:r>
            <a:endParaRPr sz="1588" dirty="0">
              <a:latin typeface="Arial"/>
              <a:cs typeface="Arial"/>
            </a:endParaRPr>
          </a:p>
          <a:p>
            <a:pPr marL="918931" indent="-403433">
              <a:spcBef>
                <a:spcPts val="388"/>
              </a:spcBef>
              <a:buAutoNum type="arabicPeriod"/>
              <a:tabLst>
                <a:tab pos="918371" algn="l"/>
                <a:tab pos="918931" algn="l"/>
              </a:tabLst>
            </a:pPr>
            <a:r>
              <a:rPr sz="1588" dirty="0">
                <a:latin typeface="Arial"/>
                <a:cs typeface="Arial"/>
              </a:rPr>
              <a:t>Columbus,</a:t>
            </a:r>
            <a:r>
              <a:rPr sz="1588" spc="-79" dirty="0">
                <a:latin typeface="Arial"/>
                <a:cs typeface="Arial"/>
              </a:rPr>
              <a:t> </a:t>
            </a:r>
            <a:r>
              <a:rPr sz="1588" spc="-4" dirty="0">
                <a:latin typeface="Arial"/>
                <a:cs typeface="Arial"/>
              </a:rPr>
              <a:t>Ohio</a:t>
            </a:r>
            <a:endParaRPr sz="1588" dirty="0">
              <a:latin typeface="Arial"/>
              <a:cs typeface="Arial"/>
            </a:endParaRPr>
          </a:p>
          <a:p>
            <a:pPr marL="918931" indent="-403433">
              <a:spcBef>
                <a:spcPts val="388"/>
              </a:spcBef>
              <a:buAutoNum type="arabicPeriod"/>
              <a:tabLst>
                <a:tab pos="918371" algn="l"/>
                <a:tab pos="918931" algn="l"/>
              </a:tabLst>
            </a:pPr>
            <a:r>
              <a:rPr sz="1588" spc="-4" dirty="0">
                <a:latin typeface="Arial"/>
                <a:cs typeface="Arial"/>
              </a:rPr>
              <a:t>Buffalo,</a:t>
            </a:r>
            <a:r>
              <a:rPr sz="1588" spc="-9" dirty="0">
                <a:latin typeface="Arial"/>
                <a:cs typeface="Arial"/>
              </a:rPr>
              <a:t> </a:t>
            </a:r>
            <a:r>
              <a:rPr sz="1588" spc="-4" dirty="0">
                <a:latin typeface="Arial"/>
                <a:cs typeface="Arial"/>
              </a:rPr>
              <a:t>N.Y.</a:t>
            </a:r>
            <a:endParaRPr sz="1588" dirty="0">
              <a:latin typeface="Arial"/>
              <a:cs typeface="Arial"/>
            </a:endParaRPr>
          </a:p>
          <a:p>
            <a:pPr marL="918931" indent="-403433">
              <a:spcBef>
                <a:spcPts val="300"/>
              </a:spcBef>
              <a:buAutoNum type="arabicPeriod"/>
              <a:tabLst>
                <a:tab pos="918371" algn="l"/>
                <a:tab pos="918931" algn="l"/>
              </a:tabLst>
            </a:pPr>
            <a:r>
              <a:rPr sz="1588" dirty="0">
                <a:latin typeface="Arial"/>
                <a:cs typeface="Arial"/>
              </a:rPr>
              <a:t>San </a:t>
            </a:r>
            <a:r>
              <a:rPr sz="1588" spc="-4" dirty="0">
                <a:latin typeface="Arial"/>
                <a:cs typeface="Arial"/>
              </a:rPr>
              <a:t>Antonio,</a:t>
            </a:r>
            <a:r>
              <a:rPr sz="1588" spc="-9" dirty="0">
                <a:latin typeface="Arial"/>
                <a:cs typeface="Arial"/>
              </a:rPr>
              <a:t> </a:t>
            </a:r>
            <a:r>
              <a:rPr sz="1588" spc="-4" dirty="0">
                <a:latin typeface="Arial"/>
                <a:cs typeface="Arial"/>
              </a:rPr>
              <a:t>Texas</a:t>
            </a:r>
            <a:endParaRPr sz="1588" dirty="0">
              <a:latin typeface="Arial"/>
              <a:cs typeface="Arial"/>
            </a:endParaRPr>
          </a:p>
          <a:p>
            <a:pPr marL="918931" indent="-403433">
              <a:spcBef>
                <a:spcPts val="388"/>
              </a:spcBef>
              <a:buAutoNum type="arabicPeriod"/>
              <a:tabLst>
                <a:tab pos="918371" algn="l"/>
                <a:tab pos="918931" algn="l"/>
              </a:tabLst>
            </a:pPr>
            <a:r>
              <a:rPr sz="1588" spc="-4" dirty="0">
                <a:latin typeface="Arial"/>
                <a:cs typeface="Arial"/>
              </a:rPr>
              <a:t>Fort Wayne,</a:t>
            </a:r>
            <a:r>
              <a:rPr sz="1588" spc="-9" dirty="0">
                <a:latin typeface="Arial"/>
                <a:cs typeface="Arial"/>
              </a:rPr>
              <a:t> </a:t>
            </a:r>
            <a:r>
              <a:rPr sz="1588" spc="-4" dirty="0">
                <a:latin typeface="Arial"/>
                <a:cs typeface="Arial"/>
              </a:rPr>
              <a:t>Ind.</a:t>
            </a:r>
            <a:endParaRPr sz="1588" dirty="0">
              <a:latin typeface="Arial"/>
              <a:cs typeface="Arial"/>
            </a:endParaRPr>
          </a:p>
        </p:txBody>
      </p:sp>
      <p:sp>
        <p:nvSpPr>
          <p:cNvPr id="6" name="object 6"/>
          <p:cNvSpPr/>
          <p:nvPr/>
        </p:nvSpPr>
        <p:spPr>
          <a:xfrm>
            <a:off x="6048327" y="3582563"/>
            <a:ext cx="3029681" cy="2021623"/>
          </a:xfrm>
          <a:prstGeom prst="rect">
            <a:avLst/>
          </a:prstGeom>
          <a:blipFill>
            <a:blip r:embed="rId2" cstate="print"/>
            <a:stretch>
              <a:fillRect/>
            </a:stretch>
          </a:blipFill>
        </p:spPr>
        <p:txBody>
          <a:bodyPr wrap="square" lIns="0" tIns="0" rIns="0" bIns="0" rtlCol="0"/>
          <a:lstStyle/>
          <a:p>
            <a:endParaRPr sz="1588"/>
          </a:p>
        </p:txBody>
      </p:sp>
      <p:sp>
        <p:nvSpPr>
          <p:cNvPr id="7" name="object 7"/>
          <p:cNvSpPr txBox="1"/>
          <p:nvPr/>
        </p:nvSpPr>
        <p:spPr>
          <a:xfrm>
            <a:off x="2614867" y="6141389"/>
            <a:ext cx="5261722" cy="153983"/>
          </a:xfrm>
          <a:prstGeom prst="rect">
            <a:avLst/>
          </a:prstGeom>
        </p:spPr>
        <p:txBody>
          <a:bodyPr vert="horz" wrap="square" lIns="0" tIns="11206" rIns="0" bIns="0" rtlCol="0">
            <a:spAutoFit/>
          </a:bodyPr>
          <a:lstStyle/>
          <a:p>
            <a:pPr marL="11206">
              <a:spcBef>
                <a:spcPts val="88"/>
              </a:spcBef>
            </a:pPr>
            <a:r>
              <a:rPr sz="927" u="sng" spc="-4" dirty="0">
                <a:solidFill>
                  <a:srgbClr val="CCCCFF"/>
                </a:solidFill>
                <a:uFill>
                  <a:solidFill>
                    <a:srgbClr val="D6D7FF"/>
                  </a:solidFill>
                </a:uFill>
                <a:latin typeface="Times New Roman"/>
                <a:cs typeface="Times New Roman"/>
                <a:hlinkClick r:id="rId3"/>
              </a:rPr>
              <a:t>http://www.darkreading.com/endpoint/las-vegas-rust-belt-hit-hardest-by-ransomware------------/d/d-id/1327664</a:t>
            </a:r>
            <a:endParaRPr sz="927">
              <a:latin typeface="Times New Roman"/>
              <a:cs typeface="Times New Roman"/>
            </a:endParaRPr>
          </a:p>
        </p:txBody>
      </p:sp>
    </p:spTree>
    <p:extLst>
      <p:ext uri="{BB962C8B-B14F-4D97-AF65-F5344CB8AC3E}">
        <p14:creationId xmlns:p14="http://schemas.microsoft.com/office/powerpoint/2010/main" val="23058550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26431" y="110227"/>
            <a:ext cx="8111967" cy="688424"/>
          </a:xfrm>
          <a:prstGeom prst="rect">
            <a:avLst/>
          </a:prstGeom>
        </p:spPr>
        <p:txBody>
          <a:bodyPr vert="horz" wrap="square" lIns="0" tIns="11206" rIns="0" bIns="0" rtlCol="0" anchor="ctr">
            <a:spAutoFit/>
          </a:bodyPr>
          <a:lstStyle/>
          <a:p>
            <a:pPr marL="11206">
              <a:lnSpc>
                <a:spcPct val="100000"/>
              </a:lnSpc>
              <a:spcBef>
                <a:spcPts val="88"/>
              </a:spcBef>
            </a:pPr>
            <a:r>
              <a:rPr dirty="0"/>
              <a:t>Why </a:t>
            </a:r>
            <a:r>
              <a:rPr spc="-4" dirty="0"/>
              <a:t>such </a:t>
            </a:r>
            <a:r>
              <a:rPr dirty="0"/>
              <a:t>a boom in</a:t>
            </a:r>
            <a:r>
              <a:rPr spc="-88" dirty="0"/>
              <a:t> </a:t>
            </a:r>
            <a:r>
              <a:rPr spc="-4" dirty="0"/>
              <a:t>ransomware?</a:t>
            </a:r>
          </a:p>
        </p:txBody>
      </p:sp>
      <p:sp>
        <p:nvSpPr>
          <p:cNvPr id="4" name="object 4"/>
          <p:cNvSpPr txBox="1"/>
          <p:nvPr/>
        </p:nvSpPr>
        <p:spPr>
          <a:xfrm>
            <a:off x="926431" y="1313211"/>
            <a:ext cx="6780118" cy="4231577"/>
          </a:xfrm>
          <a:prstGeom prst="rect">
            <a:avLst/>
          </a:prstGeom>
        </p:spPr>
        <p:txBody>
          <a:bodyPr vert="horz" wrap="square" lIns="0" tIns="64994" rIns="0" bIns="0" rtlCol="0">
            <a:spAutoFit/>
          </a:bodyPr>
          <a:lstStyle/>
          <a:p>
            <a:pPr marL="465069" indent="-453862">
              <a:spcBef>
                <a:spcPts val="512"/>
              </a:spcBef>
              <a:buSzPct val="83333"/>
              <a:buAutoNum type="arabicPeriod"/>
              <a:tabLst>
                <a:tab pos="464509" algn="l"/>
                <a:tab pos="465069" algn="l"/>
              </a:tabLst>
            </a:pPr>
            <a:r>
              <a:rPr sz="2118" dirty="0">
                <a:latin typeface="Arial"/>
                <a:cs typeface="Arial"/>
              </a:rPr>
              <a:t>Money!</a:t>
            </a:r>
          </a:p>
          <a:p>
            <a:pPr marL="818073" lvl="1" indent="-403433">
              <a:spcBef>
                <a:spcPts val="353"/>
              </a:spcBef>
              <a:buFont typeface="MS UI Gothic"/>
              <a:buChar char="❍"/>
              <a:tabLst>
                <a:tab pos="817513" algn="l"/>
                <a:tab pos="818073" algn="l"/>
              </a:tabLst>
            </a:pPr>
            <a:r>
              <a:rPr sz="1765" dirty="0">
                <a:latin typeface="Arial"/>
                <a:cs typeface="Arial"/>
              </a:rPr>
              <a:t>Virus, worms were </a:t>
            </a:r>
            <a:r>
              <a:rPr sz="1765" spc="-4" dirty="0">
                <a:latin typeface="Arial"/>
                <a:cs typeface="Arial"/>
              </a:rPr>
              <a:t>for</a:t>
            </a:r>
            <a:r>
              <a:rPr sz="1765" spc="-22" dirty="0">
                <a:latin typeface="Arial"/>
                <a:cs typeface="Arial"/>
              </a:rPr>
              <a:t> </a:t>
            </a:r>
            <a:r>
              <a:rPr sz="1765" spc="-4" dirty="0">
                <a:latin typeface="Arial"/>
                <a:cs typeface="Arial"/>
              </a:rPr>
              <a:t>fun</a:t>
            </a:r>
            <a:endParaRPr sz="1765" dirty="0">
              <a:latin typeface="Arial"/>
              <a:cs typeface="Arial"/>
            </a:endParaRPr>
          </a:p>
          <a:p>
            <a:pPr marL="818073" lvl="1" indent="-403433">
              <a:spcBef>
                <a:spcPts val="441"/>
              </a:spcBef>
              <a:buFont typeface="MS UI Gothic"/>
              <a:buChar char="❍"/>
              <a:tabLst>
                <a:tab pos="817513" algn="l"/>
                <a:tab pos="818073" algn="l"/>
              </a:tabLst>
            </a:pPr>
            <a:r>
              <a:rPr sz="1765" dirty="0">
                <a:latin typeface="Arial"/>
                <a:cs typeface="Arial"/>
              </a:rPr>
              <a:t>Ransomware is purely </a:t>
            </a:r>
            <a:r>
              <a:rPr sz="1765" spc="-4" dirty="0">
                <a:latin typeface="Arial"/>
                <a:cs typeface="Arial"/>
              </a:rPr>
              <a:t>for</a:t>
            </a:r>
            <a:r>
              <a:rPr sz="1765" spc="-22" dirty="0">
                <a:latin typeface="Arial"/>
                <a:cs typeface="Arial"/>
              </a:rPr>
              <a:t> </a:t>
            </a:r>
            <a:r>
              <a:rPr sz="1765" dirty="0">
                <a:latin typeface="Arial"/>
                <a:cs typeface="Arial"/>
              </a:rPr>
              <a:t>money</a:t>
            </a:r>
          </a:p>
          <a:p>
            <a:pPr lvl="1">
              <a:lnSpc>
                <a:spcPct val="100000"/>
              </a:lnSpc>
              <a:buFont typeface="MS UI Gothic"/>
              <a:buChar char="❍"/>
            </a:pPr>
            <a:endParaRPr sz="1941" dirty="0">
              <a:latin typeface="Times New Roman"/>
              <a:cs typeface="Times New Roman"/>
            </a:endParaRPr>
          </a:p>
          <a:p>
            <a:pPr lvl="1">
              <a:spcBef>
                <a:spcPts val="44"/>
              </a:spcBef>
              <a:buFont typeface="MS UI Gothic"/>
              <a:buChar char="❍"/>
            </a:pPr>
            <a:endParaRPr sz="1544" dirty="0">
              <a:latin typeface="Times New Roman"/>
              <a:cs typeface="Times New Roman"/>
            </a:endParaRPr>
          </a:p>
          <a:p>
            <a:pPr marL="465069" indent="-453862">
              <a:buSzPct val="83333"/>
              <a:buAutoNum type="arabicPeriod"/>
              <a:tabLst>
                <a:tab pos="464509" algn="l"/>
                <a:tab pos="465069" algn="l"/>
              </a:tabLst>
            </a:pPr>
            <a:r>
              <a:rPr sz="2118" dirty="0">
                <a:latin typeface="Arial"/>
                <a:cs typeface="Arial"/>
              </a:rPr>
              <a:t>Ransomware as a</a:t>
            </a:r>
            <a:r>
              <a:rPr sz="2118" spc="-13" dirty="0">
                <a:latin typeface="Arial"/>
                <a:cs typeface="Arial"/>
              </a:rPr>
              <a:t> </a:t>
            </a:r>
            <a:r>
              <a:rPr sz="2118" dirty="0">
                <a:latin typeface="Arial"/>
                <a:cs typeface="Arial"/>
              </a:rPr>
              <a:t>service</a:t>
            </a:r>
          </a:p>
          <a:p>
            <a:pPr marL="818073" lvl="1" indent="-403433">
              <a:spcBef>
                <a:spcPts val="463"/>
              </a:spcBef>
              <a:buFont typeface="MS UI Gothic"/>
              <a:buChar char="❍"/>
              <a:tabLst>
                <a:tab pos="817513" algn="l"/>
                <a:tab pos="818073" algn="l"/>
              </a:tabLst>
            </a:pPr>
            <a:r>
              <a:rPr sz="1765" spc="-4" dirty="0">
                <a:latin typeface="Arial"/>
                <a:cs typeface="Arial"/>
              </a:rPr>
              <a:t>Separation </a:t>
            </a:r>
            <a:r>
              <a:rPr sz="1765" dirty="0">
                <a:latin typeface="Arial"/>
                <a:cs typeface="Arial"/>
              </a:rPr>
              <a:t>of </a:t>
            </a:r>
            <a:r>
              <a:rPr sz="1765" spc="-4" dirty="0">
                <a:latin typeface="Arial"/>
                <a:cs typeface="Arial"/>
              </a:rPr>
              <a:t>production </a:t>
            </a:r>
            <a:r>
              <a:rPr sz="1765" dirty="0">
                <a:latin typeface="Arial"/>
                <a:cs typeface="Arial"/>
              </a:rPr>
              <a:t>and</a:t>
            </a:r>
            <a:r>
              <a:rPr sz="1765" spc="4" dirty="0">
                <a:latin typeface="Arial"/>
                <a:cs typeface="Arial"/>
              </a:rPr>
              <a:t> </a:t>
            </a:r>
            <a:r>
              <a:rPr sz="1765" spc="-4" dirty="0">
                <a:latin typeface="Arial"/>
                <a:cs typeface="Arial"/>
              </a:rPr>
              <a:t>distribution</a:t>
            </a:r>
            <a:endParaRPr sz="1765" dirty="0">
              <a:latin typeface="Arial"/>
              <a:cs typeface="Arial"/>
            </a:endParaRPr>
          </a:p>
          <a:p>
            <a:pPr marL="818073" lvl="1" indent="-403433">
              <a:spcBef>
                <a:spcPts val="441"/>
              </a:spcBef>
              <a:buFont typeface="MS UI Gothic"/>
              <a:buChar char="❍"/>
              <a:tabLst>
                <a:tab pos="817513" algn="l"/>
                <a:tab pos="818073" algn="l"/>
              </a:tabLst>
            </a:pPr>
            <a:r>
              <a:rPr sz="1765" spc="-4" dirty="0">
                <a:latin typeface="Arial"/>
                <a:cs typeface="Arial"/>
              </a:rPr>
              <a:t>Getting </a:t>
            </a:r>
            <a:r>
              <a:rPr sz="1765" dirty="0">
                <a:latin typeface="Arial"/>
                <a:cs typeface="Arial"/>
              </a:rPr>
              <a:t>easier!</a:t>
            </a:r>
          </a:p>
          <a:p>
            <a:pPr lvl="1">
              <a:spcBef>
                <a:spcPts val="13"/>
              </a:spcBef>
              <a:buFont typeface="MS UI Gothic"/>
              <a:buChar char="❍"/>
            </a:pPr>
            <a:endParaRPr sz="2824" dirty="0">
              <a:latin typeface="Times New Roman"/>
              <a:cs typeface="Times New Roman"/>
            </a:endParaRPr>
          </a:p>
          <a:p>
            <a:pPr marL="465069" indent="-453862">
              <a:spcBef>
                <a:spcPts val="4"/>
              </a:spcBef>
              <a:buSzPct val="83333"/>
              <a:buAutoNum type="arabicPeriod"/>
              <a:tabLst>
                <a:tab pos="464509" algn="l"/>
                <a:tab pos="465069" algn="l"/>
              </a:tabLst>
            </a:pPr>
            <a:r>
              <a:rPr sz="2118" dirty="0">
                <a:latin typeface="Arial"/>
                <a:cs typeface="Arial"/>
              </a:rPr>
              <a:t>Hard </a:t>
            </a:r>
            <a:r>
              <a:rPr sz="2118" spc="-4" dirty="0">
                <a:latin typeface="Arial"/>
                <a:cs typeface="Arial"/>
              </a:rPr>
              <a:t>to catch the</a:t>
            </a:r>
            <a:r>
              <a:rPr sz="2118" dirty="0">
                <a:latin typeface="Arial"/>
                <a:cs typeface="Arial"/>
              </a:rPr>
              <a:t> criminal</a:t>
            </a:r>
          </a:p>
          <a:p>
            <a:pPr marL="963757" marR="4483" lvl="1" indent="-448259">
              <a:lnSpc>
                <a:spcPts val="2047"/>
              </a:lnSpc>
              <a:spcBef>
                <a:spcPts val="587"/>
              </a:spcBef>
              <a:buFont typeface="MS UI Gothic"/>
              <a:buChar char="❍"/>
              <a:tabLst>
                <a:tab pos="968800" algn="l"/>
                <a:tab pos="969361" algn="l"/>
              </a:tabLst>
            </a:pPr>
            <a:r>
              <a:rPr sz="1765" dirty="0">
                <a:latin typeface="Arial"/>
                <a:cs typeface="Arial"/>
              </a:rPr>
              <a:t>Previous </a:t>
            </a:r>
            <a:r>
              <a:rPr sz="1765" spc="-4" dirty="0">
                <a:latin typeface="Arial"/>
                <a:cs typeface="Arial"/>
              </a:rPr>
              <a:t>digital </a:t>
            </a:r>
            <a:r>
              <a:rPr sz="1765" dirty="0">
                <a:latin typeface="Arial"/>
                <a:cs typeface="Arial"/>
              </a:rPr>
              <a:t>crimes </a:t>
            </a:r>
            <a:r>
              <a:rPr sz="1765" spc="-4" dirty="0">
                <a:latin typeface="Arial"/>
                <a:cs typeface="Arial"/>
              </a:rPr>
              <a:t>(e.g., farming, Zeus) </a:t>
            </a:r>
            <a:r>
              <a:rPr sz="1765" dirty="0">
                <a:latin typeface="Arial"/>
                <a:cs typeface="Arial"/>
              </a:rPr>
              <a:t>were easier </a:t>
            </a:r>
            <a:r>
              <a:rPr sz="1765" spc="-4" dirty="0">
                <a:latin typeface="Arial"/>
                <a:cs typeface="Arial"/>
              </a:rPr>
              <a:t>to  catch (stealing </a:t>
            </a:r>
            <a:r>
              <a:rPr sz="1765" dirty="0">
                <a:latin typeface="Arial"/>
                <a:cs typeface="Arial"/>
              </a:rPr>
              <a:t>bank account number, mule,</a:t>
            </a:r>
            <a:r>
              <a:rPr sz="1765" spc="-9" dirty="0">
                <a:latin typeface="Arial"/>
                <a:cs typeface="Arial"/>
              </a:rPr>
              <a:t> </a:t>
            </a:r>
            <a:r>
              <a:rPr sz="1765" spc="-4" dirty="0">
                <a:latin typeface="Arial"/>
                <a:cs typeface="Arial"/>
              </a:rPr>
              <a:t>ATM/Camera)</a:t>
            </a:r>
            <a:endParaRPr sz="1765" dirty="0">
              <a:latin typeface="Arial"/>
              <a:cs typeface="Arial"/>
            </a:endParaRPr>
          </a:p>
          <a:p>
            <a:pPr marL="969361" lvl="1" indent="-453862">
              <a:spcBef>
                <a:spcPts val="366"/>
              </a:spcBef>
              <a:buFont typeface="MS UI Gothic"/>
              <a:buChar char="❍"/>
              <a:tabLst>
                <a:tab pos="968800" algn="l"/>
                <a:tab pos="969361" algn="l"/>
              </a:tabLst>
            </a:pPr>
            <a:r>
              <a:rPr sz="1765" spc="-4" dirty="0">
                <a:latin typeface="Arial"/>
                <a:cs typeface="Arial"/>
              </a:rPr>
              <a:t>Bitcoin </a:t>
            </a:r>
            <a:r>
              <a:rPr sz="1765" dirty="0">
                <a:latin typeface="Arial"/>
                <a:cs typeface="Arial"/>
              </a:rPr>
              <a:t>is</a:t>
            </a:r>
            <a:r>
              <a:rPr sz="1765" spc="-4" dirty="0">
                <a:latin typeface="Arial"/>
                <a:cs typeface="Arial"/>
              </a:rPr>
              <a:t> virtual!</a:t>
            </a:r>
            <a:endParaRPr sz="1765" dirty="0">
              <a:latin typeface="Arial"/>
              <a:cs typeface="Arial"/>
            </a:endParaRPr>
          </a:p>
        </p:txBody>
      </p:sp>
      <p:sp>
        <p:nvSpPr>
          <p:cNvPr id="5" name="object 5"/>
          <p:cNvSpPr/>
          <p:nvPr/>
        </p:nvSpPr>
        <p:spPr>
          <a:xfrm>
            <a:off x="7037808" y="1557228"/>
            <a:ext cx="2328830" cy="1551505"/>
          </a:xfrm>
          <a:prstGeom prst="rect">
            <a:avLst/>
          </a:prstGeom>
          <a:blipFill>
            <a:blip r:embed="rId2" cstate="print"/>
            <a:stretch>
              <a:fillRect/>
            </a:stretch>
          </a:blipFill>
        </p:spPr>
        <p:txBody>
          <a:bodyPr wrap="square" lIns="0" tIns="0" rIns="0" bIns="0" rtlCol="0"/>
          <a:lstStyle/>
          <a:p>
            <a:endParaRPr sz="1588"/>
          </a:p>
        </p:txBody>
      </p:sp>
      <p:sp>
        <p:nvSpPr>
          <p:cNvPr id="6" name="object 6"/>
          <p:cNvSpPr txBox="1">
            <a:spLocks noGrp="1"/>
          </p:cNvSpPr>
          <p:nvPr>
            <p:ph type="sldNum" sz="quarter" idx="7"/>
          </p:nvPr>
        </p:nvSpPr>
        <p:spPr>
          <a:xfrm>
            <a:off x="7350257" y="6970320"/>
            <a:ext cx="577215" cy="20955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00CC99"/>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885">
              <a:spcBef>
                <a:spcPts val="100"/>
              </a:spcBef>
            </a:pPr>
            <a:r>
              <a:rPr lang="en-US" spc="-10"/>
              <a:t>Page</a:t>
            </a:r>
            <a:r>
              <a:rPr lang="en-US" spc="-70"/>
              <a:t> </a:t>
            </a:r>
            <a:fld id="{81D60167-4931-47E6-BA6A-407CBD079E47}" type="slidenum">
              <a:rPr smtClean="0"/>
              <a:pPr marL="95885">
                <a:spcBef>
                  <a:spcPts val="100"/>
                </a:spcBef>
              </a:pPr>
              <a:t>65</a:t>
            </a:fld>
            <a:endParaRPr dirty="0"/>
          </a:p>
        </p:txBody>
      </p:sp>
    </p:spTree>
    <p:extLst>
      <p:ext uri="{BB962C8B-B14F-4D97-AF65-F5344CB8AC3E}">
        <p14:creationId xmlns:p14="http://schemas.microsoft.com/office/powerpoint/2010/main" val="9785167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55104" y="139824"/>
            <a:ext cx="7589950" cy="688424"/>
          </a:xfrm>
          <a:prstGeom prst="rect">
            <a:avLst/>
          </a:prstGeom>
        </p:spPr>
        <p:txBody>
          <a:bodyPr vert="horz" wrap="square" lIns="0" tIns="11206" rIns="0" bIns="0" rtlCol="0" anchor="ctr">
            <a:spAutoFit/>
          </a:bodyPr>
          <a:lstStyle/>
          <a:p>
            <a:pPr marL="11206">
              <a:lnSpc>
                <a:spcPct val="100000"/>
              </a:lnSpc>
              <a:spcBef>
                <a:spcPts val="88"/>
              </a:spcBef>
            </a:pPr>
            <a:r>
              <a:rPr spc="-4" dirty="0"/>
              <a:t>Reporting ransomware</a:t>
            </a:r>
            <a:r>
              <a:rPr spc="-18" dirty="0"/>
              <a:t> </a:t>
            </a:r>
            <a:r>
              <a:rPr spc="-4" dirty="0"/>
              <a:t>incidents</a:t>
            </a:r>
          </a:p>
        </p:txBody>
      </p:sp>
      <p:sp>
        <p:nvSpPr>
          <p:cNvPr id="4" name="object 4"/>
          <p:cNvSpPr txBox="1"/>
          <p:nvPr/>
        </p:nvSpPr>
        <p:spPr>
          <a:xfrm>
            <a:off x="1495100" y="1322841"/>
            <a:ext cx="4835338" cy="660150"/>
          </a:xfrm>
          <a:prstGeom prst="rect">
            <a:avLst/>
          </a:prstGeom>
        </p:spPr>
        <p:txBody>
          <a:bodyPr vert="horz" wrap="square" lIns="0" tIns="64994" rIns="0" bIns="0" rtlCol="0">
            <a:spAutoFit/>
          </a:bodyPr>
          <a:lstStyle/>
          <a:p>
            <a:pPr marL="313781" indent="-302575">
              <a:spcBef>
                <a:spcPts val="512"/>
              </a:spcBef>
              <a:buClr>
                <a:srgbClr val="000000"/>
              </a:buClr>
              <a:buSzPct val="85000"/>
              <a:buFont typeface="MS UI Gothic"/>
              <a:buChar char="❒"/>
              <a:tabLst>
                <a:tab pos="313221" algn="l"/>
                <a:tab pos="313781" algn="l"/>
              </a:tabLst>
            </a:pPr>
            <a:r>
              <a:rPr sz="1765" u="sng" spc="-4" dirty="0">
                <a:solidFill>
                  <a:srgbClr val="CCCCFF"/>
                </a:solidFill>
                <a:uFill>
                  <a:solidFill>
                    <a:srgbClr val="D6D7FF"/>
                  </a:solidFill>
                </a:uFill>
                <a:latin typeface="Arial"/>
                <a:cs typeface="Arial"/>
              </a:rPr>
              <a:t>https://</a:t>
            </a:r>
            <a:r>
              <a:rPr sz="1765" u="sng" spc="-4" dirty="0">
                <a:solidFill>
                  <a:srgbClr val="CCCCFF"/>
                </a:solidFill>
                <a:uFill>
                  <a:solidFill>
                    <a:srgbClr val="D6D7FF"/>
                  </a:solidFill>
                </a:uFill>
                <a:latin typeface="Arial"/>
                <a:cs typeface="Arial"/>
                <a:hlinkClick r:id="rId2"/>
              </a:rPr>
              <a:t>www.ic3.gov/media/2016/160915.aspx</a:t>
            </a:r>
            <a:endParaRPr sz="1765" dirty="0">
              <a:latin typeface="Arial"/>
              <a:cs typeface="Arial"/>
            </a:endParaRPr>
          </a:p>
          <a:p>
            <a:pPr marL="313781" indent="-302575">
              <a:spcBef>
                <a:spcPts val="424"/>
              </a:spcBef>
              <a:buClr>
                <a:srgbClr val="000000"/>
              </a:buClr>
              <a:buSzPct val="85000"/>
              <a:buFont typeface="MS UI Gothic"/>
              <a:buChar char="❒"/>
              <a:tabLst>
                <a:tab pos="313221" algn="l"/>
                <a:tab pos="313781" algn="l"/>
              </a:tabLst>
            </a:pPr>
            <a:r>
              <a:rPr sz="1765" u="sng" spc="-4" dirty="0">
                <a:solidFill>
                  <a:srgbClr val="CCCCFF"/>
                </a:solidFill>
                <a:uFill>
                  <a:solidFill>
                    <a:srgbClr val="D6D7FF"/>
                  </a:solidFill>
                </a:uFill>
                <a:latin typeface="Arial"/>
                <a:cs typeface="Arial"/>
              </a:rPr>
              <a:t>https://</a:t>
            </a:r>
            <a:r>
              <a:rPr sz="1765" u="sng" spc="-4" dirty="0">
                <a:solidFill>
                  <a:srgbClr val="CCCCFF"/>
                </a:solidFill>
                <a:uFill>
                  <a:solidFill>
                    <a:srgbClr val="D6D7FF"/>
                  </a:solidFill>
                </a:uFill>
                <a:latin typeface="Arial"/>
                <a:cs typeface="Arial"/>
                <a:hlinkClick r:id="rId3"/>
              </a:rPr>
              <a:t>www.ic3.gov/default.aspx</a:t>
            </a:r>
            <a:endParaRPr sz="1765" dirty="0">
              <a:latin typeface="Arial"/>
              <a:cs typeface="Arial"/>
            </a:endParaRPr>
          </a:p>
        </p:txBody>
      </p:sp>
      <p:sp>
        <p:nvSpPr>
          <p:cNvPr id="5" name="object 5"/>
          <p:cNvSpPr/>
          <p:nvPr/>
        </p:nvSpPr>
        <p:spPr>
          <a:xfrm>
            <a:off x="3644331" y="2367410"/>
            <a:ext cx="4900723" cy="3571824"/>
          </a:xfrm>
          <a:prstGeom prst="rect">
            <a:avLst/>
          </a:prstGeom>
          <a:blipFill>
            <a:blip r:embed="rId4" cstate="print"/>
            <a:stretch>
              <a:fillRect/>
            </a:stretch>
          </a:blipFill>
        </p:spPr>
        <p:txBody>
          <a:bodyPr wrap="square" lIns="0" tIns="0" rIns="0" bIns="0" rtlCol="0"/>
          <a:lstStyle/>
          <a:p>
            <a:endParaRPr sz="1588"/>
          </a:p>
        </p:txBody>
      </p:sp>
      <p:sp>
        <p:nvSpPr>
          <p:cNvPr id="6" name="object 6"/>
          <p:cNvSpPr txBox="1">
            <a:spLocks noGrp="1"/>
          </p:cNvSpPr>
          <p:nvPr>
            <p:ph type="sldNum" sz="quarter" idx="7"/>
          </p:nvPr>
        </p:nvSpPr>
        <p:spPr>
          <a:xfrm>
            <a:off x="7350257" y="6970320"/>
            <a:ext cx="577215" cy="20955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00CC99"/>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885">
              <a:spcBef>
                <a:spcPts val="100"/>
              </a:spcBef>
            </a:pPr>
            <a:r>
              <a:rPr lang="en-US" spc="-10"/>
              <a:t>Page</a:t>
            </a:r>
            <a:r>
              <a:rPr lang="en-US" spc="-70"/>
              <a:t> </a:t>
            </a:r>
            <a:fld id="{81D60167-4931-47E6-BA6A-407CBD079E47}" type="slidenum">
              <a:rPr smtClean="0"/>
              <a:pPr marL="95885">
                <a:spcBef>
                  <a:spcPts val="100"/>
                </a:spcBef>
              </a:pPr>
              <a:t>66</a:t>
            </a:fld>
            <a:endParaRPr dirty="0"/>
          </a:p>
        </p:txBody>
      </p:sp>
    </p:spTree>
    <p:extLst>
      <p:ext uri="{BB962C8B-B14F-4D97-AF65-F5344CB8AC3E}">
        <p14:creationId xmlns:p14="http://schemas.microsoft.com/office/powerpoint/2010/main" val="20011414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74558" y="241735"/>
            <a:ext cx="8772622" cy="543856"/>
          </a:xfrm>
          <a:prstGeom prst="rect">
            <a:avLst/>
          </a:prstGeom>
        </p:spPr>
        <p:txBody>
          <a:bodyPr vert="horz" wrap="square" lIns="0" tIns="29135" rIns="0" bIns="0" rtlCol="0" anchor="ctr">
            <a:spAutoFit/>
          </a:bodyPr>
          <a:lstStyle/>
          <a:p>
            <a:pPr marL="11206" marR="4483">
              <a:lnSpc>
                <a:spcPts val="3794"/>
              </a:lnSpc>
              <a:spcBef>
                <a:spcPts val="229"/>
              </a:spcBef>
            </a:pPr>
            <a:r>
              <a:rPr spc="-4" dirty="0"/>
              <a:t>Police Ransomware</a:t>
            </a:r>
            <a:r>
              <a:rPr dirty="0"/>
              <a:t>/FBI</a:t>
            </a:r>
            <a:r>
              <a:rPr spc="-13" dirty="0"/>
              <a:t> </a:t>
            </a:r>
            <a:r>
              <a:rPr spc="-4" dirty="0"/>
              <a:t>Ransomware</a:t>
            </a:r>
          </a:p>
        </p:txBody>
      </p:sp>
      <p:sp>
        <p:nvSpPr>
          <p:cNvPr id="4" name="object 4"/>
          <p:cNvSpPr txBox="1"/>
          <p:nvPr/>
        </p:nvSpPr>
        <p:spPr>
          <a:xfrm>
            <a:off x="1220173" y="1331006"/>
            <a:ext cx="7008159" cy="2182573"/>
          </a:xfrm>
          <a:prstGeom prst="rect">
            <a:avLst/>
          </a:prstGeom>
        </p:spPr>
        <p:txBody>
          <a:bodyPr vert="horz" wrap="square" lIns="0" tIns="29135" rIns="0" bIns="0" rtlCol="0">
            <a:spAutoFit/>
          </a:bodyPr>
          <a:lstStyle/>
          <a:p>
            <a:pPr marL="313221" marR="94694" indent="-302575">
              <a:lnSpc>
                <a:spcPts val="2471"/>
              </a:lnSpc>
              <a:spcBef>
                <a:spcPts val="229"/>
              </a:spcBef>
              <a:buSzPct val="83333"/>
              <a:buFont typeface="MS UI Gothic"/>
              <a:buChar char="❒"/>
              <a:tabLst>
                <a:tab pos="313221" algn="l"/>
                <a:tab pos="313781" algn="l"/>
              </a:tabLst>
            </a:pPr>
            <a:r>
              <a:rPr sz="2118" spc="-4" dirty="0">
                <a:latin typeface="Arial"/>
                <a:cs typeface="Arial"/>
              </a:rPr>
              <a:t>Reveton </a:t>
            </a:r>
            <a:r>
              <a:rPr sz="2118" dirty="0">
                <a:latin typeface="Arial"/>
                <a:cs typeface="Arial"/>
              </a:rPr>
              <a:t>(2012) is a ransomware </a:t>
            </a:r>
            <a:r>
              <a:rPr sz="2118" spc="-4" dirty="0">
                <a:latin typeface="Arial"/>
                <a:cs typeface="Arial"/>
              </a:rPr>
              <a:t>that impersonates </a:t>
            </a:r>
            <a:r>
              <a:rPr sz="2118" dirty="0">
                <a:latin typeface="Arial"/>
                <a:cs typeface="Arial"/>
              </a:rPr>
              <a:t>law  </a:t>
            </a:r>
            <a:r>
              <a:rPr sz="2118" spc="-4" dirty="0">
                <a:latin typeface="Arial"/>
                <a:cs typeface="Arial"/>
              </a:rPr>
              <a:t>enforcement </a:t>
            </a:r>
            <a:r>
              <a:rPr sz="2118" dirty="0">
                <a:latin typeface="Arial"/>
                <a:cs typeface="Arial"/>
              </a:rPr>
              <a:t>agencies. (not</a:t>
            </a:r>
            <a:r>
              <a:rPr sz="2118" spc="-4" dirty="0">
                <a:latin typeface="Arial"/>
                <a:cs typeface="Arial"/>
              </a:rPr>
              <a:t> crypto-ransomware)</a:t>
            </a:r>
            <a:endParaRPr sz="2118" dirty="0">
              <a:latin typeface="Arial"/>
              <a:cs typeface="Arial"/>
            </a:endParaRPr>
          </a:p>
          <a:p>
            <a:pPr marL="817513" marR="41464" lvl="1" indent="-403433">
              <a:lnSpc>
                <a:spcPct val="100400"/>
              </a:lnSpc>
              <a:spcBef>
                <a:spcPts val="361"/>
              </a:spcBef>
              <a:buFont typeface="MS UI Gothic"/>
              <a:buChar char="❍"/>
              <a:tabLst>
                <a:tab pos="817513" algn="l"/>
                <a:tab pos="818073" algn="l"/>
              </a:tabLst>
            </a:pPr>
            <a:r>
              <a:rPr sz="1765" dirty="0">
                <a:latin typeface="Arial"/>
                <a:cs typeface="Arial"/>
              </a:rPr>
              <a:t>Show a </a:t>
            </a:r>
            <a:r>
              <a:rPr sz="1765" spc="-4" dirty="0">
                <a:latin typeface="Arial"/>
                <a:cs typeface="Arial"/>
              </a:rPr>
              <a:t>notification from </a:t>
            </a:r>
            <a:r>
              <a:rPr sz="1765" dirty="0">
                <a:latin typeface="Arial"/>
                <a:cs typeface="Arial"/>
              </a:rPr>
              <a:t>law </a:t>
            </a:r>
            <a:r>
              <a:rPr sz="1765" spc="-4" dirty="0">
                <a:latin typeface="Arial"/>
                <a:cs typeface="Arial"/>
              </a:rPr>
              <a:t>enforcement, informing them that  they </a:t>
            </a:r>
            <a:r>
              <a:rPr sz="1765" dirty="0">
                <a:latin typeface="Arial"/>
                <a:cs typeface="Arial"/>
              </a:rPr>
              <a:t>were caught doing an illegal </a:t>
            </a:r>
            <a:r>
              <a:rPr sz="1765" spc="-4" dirty="0">
                <a:latin typeface="Arial"/>
                <a:cs typeface="Arial"/>
              </a:rPr>
              <a:t>activity </a:t>
            </a:r>
            <a:r>
              <a:rPr sz="1765" dirty="0">
                <a:latin typeface="Arial"/>
                <a:cs typeface="Arial"/>
              </a:rPr>
              <a:t>online (child porn,  </a:t>
            </a:r>
            <a:r>
              <a:rPr sz="1765" spc="-4" dirty="0">
                <a:latin typeface="Arial"/>
                <a:cs typeface="Arial"/>
              </a:rPr>
              <a:t>etc). Threatened to arrest. </a:t>
            </a:r>
            <a:r>
              <a:rPr sz="1765" dirty="0">
                <a:latin typeface="Arial"/>
                <a:cs typeface="Arial"/>
              </a:rPr>
              <a:t>Locked</a:t>
            </a:r>
            <a:r>
              <a:rPr sz="1765" spc="4" dirty="0">
                <a:latin typeface="Arial"/>
                <a:cs typeface="Arial"/>
              </a:rPr>
              <a:t> </a:t>
            </a:r>
            <a:r>
              <a:rPr sz="1765" dirty="0">
                <a:latin typeface="Arial"/>
                <a:cs typeface="Arial"/>
              </a:rPr>
              <a:t>screen.</a:t>
            </a:r>
          </a:p>
          <a:p>
            <a:pPr marL="818073" lvl="1" indent="-403993">
              <a:spcBef>
                <a:spcPts val="424"/>
              </a:spcBef>
              <a:buFont typeface="MS UI Gothic"/>
              <a:buChar char="❍"/>
              <a:tabLst>
                <a:tab pos="817513" algn="l"/>
                <a:tab pos="818073" algn="l"/>
              </a:tabLst>
            </a:pPr>
            <a:r>
              <a:rPr sz="1765" spc="-4" dirty="0">
                <a:latin typeface="Arial"/>
                <a:cs typeface="Arial"/>
              </a:rPr>
              <a:t>Contact </a:t>
            </a:r>
            <a:r>
              <a:rPr sz="1765" dirty="0">
                <a:latin typeface="Arial"/>
                <a:cs typeface="Arial"/>
                <a:hlinkClick r:id="rId2"/>
              </a:rPr>
              <a:t>at</a:t>
            </a:r>
            <a:r>
              <a:rPr sz="1765" spc="-4" dirty="0">
                <a:latin typeface="Arial"/>
                <a:cs typeface="Arial"/>
                <a:hlinkClick r:id="rId2"/>
              </a:rPr>
              <a:t> fines@fbi.gov</a:t>
            </a:r>
            <a:endParaRPr sz="1765" dirty="0">
              <a:latin typeface="Arial"/>
              <a:cs typeface="Arial"/>
            </a:endParaRPr>
          </a:p>
          <a:p>
            <a:pPr marL="818073" lvl="1" indent="-403993">
              <a:spcBef>
                <a:spcPts val="441"/>
              </a:spcBef>
              <a:buFont typeface="MS UI Gothic"/>
              <a:buChar char="❍"/>
              <a:tabLst>
                <a:tab pos="817513" algn="l"/>
                <a:tab pos="818073" algn="l"/>
              </a:tabLst>
            </a:pPr>
            <a:r>
              <a:rPr sz="1765" dirty="0">
                <a:latin typeface="Arial"/>
                <a:cs typeface="Arial"/>
              </a:rPr>
              <a:t>Demand </a:t>
            </a:r>
            <a:r>
              <a:rPr sz="1765" spc="-4" dirty="0">
                <a:latin typeface="Arial"/>
                <a:cs typeface="Arial"/>
              </a:rPr>
              <a:t>payments through </a:t>
            </a:r>
            <a:r>
              <a:rPr sz="1765" b="1" spc="-4" dirty="0">
                <a:solidFill>
                  <a:srgbClr val="0000FF"/>
                </a:solidFill>
                <a:latin typeface="Arial"/>
                <a:cs typeface="Arial"/>
              </a:rPr>
              <a:t>Ukash, PaySafeCard,</a:t>
            </a:r>
            <a:r>
              <a:rPr sz="1765" b="1" spc="66" dirty="0">
                <a:solidFill>
                  <a:srgbClr val="0000FF"/>
                </a:solidFill>
                <a:latin typeface="Arial"/>
                <a:cs typeface="Arial"/>
              </a:rPr>
              <a:t> </a:t>
            </a:r>
            <a:r>
              <a:rPr sz="1765" b="1" spc="-4" dirty="0">
                <a:solidFill>
                  <a:srgbClr val="0000FF"/>
                </a:solidFill>
                <a:latin typeface="Arial"/>
                <a:cs typeface="Arial"/>
              </a:rPr>
              <a:t>MoneyPak</a:t>
            </a:r>
            <a:endParaRPr sz="1765" dirty="0">
              <a:latin typeface="Arial"/>
              <a:cs typeface="Arial"/>
            </a:endParaRPr>
          </a:p>
        </p:txBody>
      </p:sp>
      <p:sp>
        <p:nvSpPr>
          <p:cNvPr id="5" name="object 5"/>
          <p:cNvSpPr/>
          <p:nvPr/>
        </p:nvSpPr>
        <p:spPr>
          <a:xfrm>
            <a:off x="2401170" y="3904600"/>
            <a:ext cx="3889062" cy="2229729"/>
          </a:xfrm>
          <a:prstGeom prst="rect">
            <a:avLst/>
          </a:prstGeom>
          <a:blipFill>
            <a:blip r:embed="rId3" cstate="print"/>
            <a:stretch>
              <a:fillRect/>
            </a:stretch>
          </a:blipFill>
        </p:spPr>
        <p:txBody>
          <a:bodyPr wrap="square" lIns="0" tIns="0" rIns="0" bIns="0" rtlCol="0"/>
          <a:lstStyle/>
          <a:p>
            <a:endParaRPr sz="1588"/>
          </a:p>
        </p:txBody>
      </p:sp>
      <p:sp>
        <p:nvSpPr>
          <p:cNvPr id="6" name="object 6"/>
          <p:cNvSpPr/>
          <p:nvPr/>
        </p:nvSpPr>
        <p:spPr>
          <a:xfrm>
            <a:off x="6625264" y="3938672"/>
            <a:ext cx="3206137" cy="2110368"/>
          </a:xfrm>
          <a:prstGeom prst="rect">
            <a:avLst/>
          </a:prstGeom>
          <a:blipFill>
            <a:blip r:embed="rId4" cstate="print"/>
            <a:stretch>
              <a:fillRect/>
            </a:stretch>
          </a:blipFill>
        </p:spPr>
        <p:txBody>
          <a:bodyPr wrap="square" lIns="0" tIns="0" rIns="0" bIns="0" rtlCol="0"/>
          <a:lstStyle/>
          <a:p>
            <a:endParaRPr sz="1588"/>
          </a:p>
        </p:txBody>
      </p:sp>
      <p:sp>
        <p:nvSpPr>
          <p:cNvPr id="7" name="object 7"/>
          <p:cNvSpPr txBox="1">
            <a:spLocks noGrp="1"/>
          </p:cNvSpPr>
          <p:nvPr>
            <p:ph type="sldNum" sz="quarter" idx="7"/>
          </p:nvPr>
        </p:nvSpPr>
        <p:spPr>
          <a:xfrm>
            <a:off x="7350257" y="6970320"/>
            <a:ext cx="577215" cy="20955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00CC99"/>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885">
              <a:spcBef>
                <a:spcPts val="100"/>
              </a:spcBef>
            </a:pPr>
            <a:r>
              <a:rPr lang="en-US" spc="-10"/>
              <a:t>Page</a:t>
            </a:r>
            <a:r>
              <a:rPr lang="en-US" spc="-70"/>
              <a:t> </a:t>
            </a:r>
            <a:fld id="{81D60167-4931-47E6-BA6A-407CBD079E47}" type="slidenum">
              <a:rPr smtClean="0"/>
              <a:pPr marL="95885">
                <a:spcBef>
                  <a:spcPts val="100"/>
                </a:spcBef>
              </a:pPr>
              <a:t>67</a:t>
            </a:fld>
            <a:endParaRPr dirty="0"/>
          </a:p>
        </p:txBody>
      </p:sp>
    </p:spTree>
    <p:extLst>
      <p:ext uri="{BB962C8B-B14F-4D97-AF65-F5344CB8AC3E}">
        <p14:creationId xmlns:p14="http://schemas.microsoft.com/office/powerpoint/2010/main" val="6841763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38463" y="144095"/>
            <a:ext cx="6791855" cy="688424"/>
          </a:xfrm>
          <a:prstGeom prst="rect">
            <a:avLst/>
          </a:prstGeom>
        </p:spPr>
        <p:txBody>
          <a:bodyPr vert="horz" wrap="square" lIns="0" tIns="11206" rIns="0" bIns="0" rtlCol="0" anchor="ctr">
            <a:spAutoFit/>
          </a:bodyPr>
          <a:lstStyle/>
          <a:p>
            <a:pPr marL="11206">
              <a:lnSpc>
                <a:spcPct val="100000"/>
              </a:lnSpc>
              <a:spcBef>
                <a:spcPts val="88"/>
              </a:spcBef>
            </a:pPr>
            <a:r>
              <a:rPr spc="-4" dirty="0"/>
              <a:t>The First Major</a:t>
            </a:r>
            <a:r>
              <a:rPr spc="-22" dirty="0"/>
              <a:t> </a:t>
            </a:r>
            <a:r>
              <a:rPr spc="-4" dirty="0"/>
              <a:t>Ransomware</a:t>
            </a:r>
          </a:p>
        </p:txBody>
      </p:sp>
      <p:sp>
        <p:nvSpPr>
          <p:cNvPr id="4" name="object 4"/>
          <p:cNvSpPr txBox="1"/>
          <p:nvPr/>
        </p:nvSpPr>
        <p:spPr>
          <a:xfrm>
            <a:off x="6784038" y="2350932"/>
            <a:ext cx="2616013" cy="256480"/>
          </a:xfrm>
          <a:prstGeom prst="rect">
            <a:avLst/>
          </a:prstGeom>
        </p:spPr>
        <p:txBody>
          <a:bodyPr vert="horz" wrap="square" lIns="0" tIns="0" rIns="0" bIns="0" rtlCol="0">
            <a:spAutoFit/>
          </a:bodyPr>
          <a:lstStyle/>
          <a:p>
            <a:pPr>
              <a:lnSpc>
                <a:spcPts val="1950"/>
              </a:lnSpc>
            </a:pPr>
            <a:r>
              <a:rPr sz="1765" dirty="0">
                <a:latin typeface="Arial"/>
                <a:cs typeface="Arial"/>
              </a:rPr>
              <a:t>come </a:t>
            </a:r>
            <a:r>
              <a:rPr sz="1765" spc="-4" dirty="0">
                <a:latin typeface="Arial"/>
                <a:cs typeface="Arial"/>
              </a:rPr>
              <a:t>from </a:t>
            </a:r>
            <a:r>
              <a:rPr sz="1765" dirty="0">
                <a:latin typeface="Arial"/>
                <a:cs typeface="Arial"/>
              </a:rPr>
              <a:t>UPS or</a:t>
            </a:r>
            <a:r>
              <a:rPr sz="1765" spc="-57" dirty="0">
                <a:latin typeface="Arial"/>
                <a:cs typeface="Arial"/>
              </a:rPr>
              <a:t> </a:t>
            </a:r>
            <a:r>
              <a:rPr sz="1765" spc="-4" dirty="0">
                <a:latin typeface="Arial"/>
                <a:cs typeface="Arial"/>
              </a:rPr>
              <a:t>FedEx.</a:t>
            </a:r>
            <a:endParaRPr sz="1765">
              <a:latin typeface="Arial"/>
              <a:cs typeface="Arial"/>
            </a:endParaRPr>
          </a:p>
        </p:txBody>
      </p:sp>
      <p:sp>
        <p:nvSpPr>
          <p:cNvPr id="5" name="object 5"/>
          <p:cNvSpPr txBox="1">
            <a:spLocks noGrp="1"/>
          </p:cNvSpPr>
          <p:nvPr>
            <p:ph type="body" idx="1"/>
          </p:nvPr>
        </p:nvSpPr>
        <p:spPr>
          <a:xfrm>
            <a:off x="966507" y="1382246"/>
            <a:ext cx="9278471" cy="4410216"/>
          </a:xfrm>
          <a:prstGeom prst="rect">
            <a:avLst/>
          </a:prstGeom>
        </p:spPr>
        <p:txBody>
          <a:bodyPr vert="horz" wrap="square" lIns="0" tIns="64994" rIns="0" bIns="0" rtlCol="0">
            <a:spAutoFit/>
          </a:bodyPr>
          <a:lstStyle/>
          <a:p>
            <a:pPr marL="313781" indent="-302575">
              <a:lnSpc>
                <a:spcPct val="100000"/>
              </a:lnSpc>
              <a:spcBef>
                <a:spcPts val="512"/>
              </a:spcBef>
              <a:buSzPct val="83333"/>
              <a:buFont typeface="MS UI Gothic"/>
              <a:buChar char="❒"/>
              <a:tabLst>
                <a:tab pos="313221" algn="l"/>
                <a:tab pos="313781" algn="l"/>
              </a:tabLst>
            </a:pPr>
            <a:r>
              <a:rPr spc="-4" dirty="0"/>
              <a:t>2013, Cryptolocker</a:t>
            </a:r>
          </a:p>
          <a:p>
            <a:pPr marL="818073" lvl="1" indent="-403433">
              <a:lnSpc>
                <a:spcPct val="100000"/>
              </a:lnSpc>
              <a:spcBef>
                <a:spcPts val="353"/>
              </a:spcBef>
              <a:buFont typeface="MS UI Gothic"/>
              <a:buChar char="❍"/>
              <a:tabLst>
                <a:tab pos="817513" algn="l"/>
                <a:tab pos="818073" algn="l"/>
              </a:tabLst>
            </a:pPr>
            <a:r>
              <a:rPr sz="1765" spc="-4" dirty="0">
                <a:latin typeface="Arial"/>
                <a:cs typeface="Arial"/>
              </a:rPr>
              <a:t>Crypto-ransomware</a:t>
            </a:r>
            <a:endParaRPr sz="1765" dirty="0">
              <a:latin typeface="Arial"/>
              <a:cs typeface="Arial"/>
            </a:endParaRPr>
          </a:p>
          <a:p>
            <a:pPr marL="818073" lvl="1" indent="-403433">
              <a:lnSpc>
                <a:spcPct val="100000"/>
              </a:lnSpc>
              <a:spcBef>
                <a:spcPts val="441"/>
              </a:spcBef>
              <a:buFont typeface="MS UI Gothic"/>
              <a:buChar char="❍"/>
              <a:tabLst>
                <a:tab pos="817513" algn="l"/>
                <a:tab pos="818073" algn="l"/>
              </a:tabLst>
            </a:pPr>
            <a:r>
              <a:rPr sz="1765" dirty="0">
                <a:latin typeface="Arial"/>
                <a:cs typeface="Arial"/>
              </a:rPr>
              <a:t>Spread via an email </a:t>
            </a:r>
            <a:r>
              <a:rPr sz="1765" spc="-4" dirty="0">
                <a:latin typeface="Arial"/>
                <a:cs typeface="Arial"/>
              </a:rPr>
              <a:t>purporting</a:t>
            </a:r>
            <a:r>
              <a:rPr sz="1765" spc="-9" dirty="0">
                <a:latin typeface="Arial"/>
                <a:cs typeface="Arial"/>
              </a:rPr>
              <a:t> </a:t>
            </a:r>
            <a:r>
              <a:rPr sz="1765" spc="-4" dirty="0">
                <a:latin typeface="Arial"/>
                <a:cs typeface="Arial"/>
              </a:rPr>
              <a:t>to</a:t>
            </a:r>
            <a:endParaRPr sz="1765" dirty="0">
              <a:latin typeface="Arial"/>
              <a:cs typeface="Arial"/>
            </a:endParaRPr>
          </a:p>
          <a:p>
            <a:pPr marL="818073" marR="3380434" lvl="1" indent="-403433">
              <a:lnSpc>
                <a:spcPct val="120800"/>
              </a:lnSpc>
              <a:buFont typeface="MS UI Gothic"/>
              <a:buChar char="❍"/>
              <a:tabLst>
                <a:tab pos="817513" algn="l"/>
                <a:tab pos="818073" algn="l"/>
              </a:tabLst>
            </a:pPr>
            <a:r>
              <a:rPr sz="1765" dirty="0">
                <a:latin typeface="Arial"/>
                <a:cs typeface="Arial"/>
              </a:rPr>
              <a:t>Demanded $400 in</a:t>
            </a:r>
            <a:r>
              <a:rPr sz="1765" spc="-62" dirty="0">
                <a:latin typeface="Arial"/>
                <a:cs typeface="Arial"/>
              </a:rPr>
              <a:t> </a:t>
            </a:r>
            <a:r>
              <a:rPr sz="1765" spc="-4" dirty="0">
                <a:latin typeface="Arial"/>
                <a:cs typeface="Arial"/>
              </a:rPr>
              <a:t>bitcoin  </a:t>
            </a:r>
            <a:r>
              <a:rPr sz="1765" dirty="0">
                <a:latin typeface="Arial"/>
                <a:cs typeface="Arial"/>
              </a:rPr>
              <a:t>in 72</a:t>
            </a:r>
            <a:r>
              <a:rPr sz="1765" spc="-9" dirty="0">
                <a:latin typeface="Arial"/>
                <a:cs typeface="Arial"/>
              </a:rPr>
              <a:t> </a:t>
            </a:r>
            <a:r>
              <a:rPr sz="1765" dirty="0">
                <a:latin typeface="Arial"/>
                <a:cs typeface="Arial"/>
              </a:rPr>
              <a:t>hours</a:t>
            </a:r>
          </a:p>
          <a:p>
            <a:pPr marL="818073" lvl="1" indent="-403433">
              <a:lnSpc>
                <a:spcPct val="100000"/>
              </a:lnSpc>
              <a:spcBef>
                <a:spcPts val="441"/>
              </a:spcBef>
              <a:buFont typeface="MS UI Gothic"/>
              <a:buChar char="❍"/>
              <a:tabLst>
                <a:tab pos="817513" algn="l"/>
                <a:tab pos="818073" algn="l"/>
              </a:tabLst>
            </a:pPr>
            <a:r>
              <a:rPr sz="1765" spc="-4" dirty="0">
                <a:latin typeface="Arial"/>
                <a:cs typeface="Arial"/>
              </a:rPr>
              <a:t>Infected </a:t>
            </a:r>
            <a:r>
              <a:rPr sz="1765" dirty="0">
                <a:latin typeface="Arial"/>
                <a:cs typeface="Arial"/>
              </a:rPr>
              <a:t>half million, </a:t>
            </a:r>
            <a:r>
              <a:rPr sz="1765" spc="-4" dirty="0">
                <a:latin typeface="Arial"/>
                <a:cs typeface="Arial"/>
              </a:rPr>
              <a:t>1.3%</a:t>
            </a:r>
            <a:r>
              <a:rPr sz="1765" spc="-9" dirty="0">
                <a:latin typeface="Arial"/>
                <a:cs typeface="Arial"/>
              </a:rPr>
              <a:t> </a:t>
            </a:r>
            <a:r>
              <a:rPr sz="1765" dirty="0">
                <a:latin typeface="Arial"/>
                <a:cs typeface="Arial"/>
              </a:rPr>
              <a:t>paid</a:t>
            </a:r>
          </a:p>
          <a:p>
            <a:pPr marL="818073" lvl="1" indent="-403433">
              <a:lnSpc>
                <a:spcPct val="100000"/>
              </a:lnSpc>
              <a:spcBef>
                <a:spcPts val="353"/>
              </a:spcBef>
              <a:buFont typeface="MS UI Gothic"/>
              <a:buChar char="❍"/>
              <a:tabLst>
                <a:tab pos="817513" algn="l"/>
                <a:tab pos="818073" algn="l"/>
              </a:tabLst>
            </a:pPr>
            <a:r>
              <a:rPr sz="1765" spc="-4" dirty="0">
                <a:latin typeface="Arial"/>
                <a:cs typeface="Arial"/>
              </a:rPr>
              <a:t>Estimated </a:t>
            </a:r>
            <a:r>
              <a:rPr sz="1765" dirty="0">
                <a:latin typeface="Arial"/>
                <a:cs typeface="Arial"/>
              </a:rPr>
              <a:t>payment of</a:t>
            </a:r>
            <a:r>
              <a:rPr sz="1765" spc="-9" dirty="0">
                <a:latin typeface="Arial"/>
                <a:cs typeface="Arial"/>
              </a:rPr>
              <a:t> </a:t>
            </a:r>
            <a:r>
              <a:rPr sz="1765" dirty="0">
                <a:latin typeface="Arial"/>
                <a:cs typeface="Arial"/>
              </a:rPr>
              <a:t>$27M</a:t>
            </a:r>
          </a:p>
          <a:p>
            <a:pPr lvl="1">
              <a:lnSpc>
                <a:spcPct val="100000"/>
              </a:lnSpc>
              <a:spcBef>
                <a:spcPts val="4"/>
              </a:spcBef>
              <a:buFont typeface="MS UI Gothic"/>
              <a:buChar char="❍"/>
            </a:pPr>
            <a:endParaRPr sz="1985" dirty="0">
              <a:latin typeface="Times New Roman"/>
              <a:cs typeface="Times New Roman"/>
            </a:endParaRPr>
          </a:p>
          <a:p>
            <a:pPr marL="313781" indent="-302575">
              <a:lnSpc>
                <a:spcPct val="100000"/>
              </a:lnSpc>
              <a:spcBef>
                <a:spcPts val="4"/>
              </a:spcBef>
              <a:buSzPct val="83333"/>
              <a:buFont typeface="MS UI Gothic"/>
              <a:buChar char="❒"/>
              <a:tabLst>
                <a:tab pos="313221" algn="l"/>
                <a:tab pos="313781" algn="l"/>
              </a:tabLst>
            </a:pPr>
            <a:r>
              <a:rPr spc="-4" dirty="0"/>
              <a:t>Operation Tovar</a:t>
            </a:r>
          </a:p>
          <a:p>
            <a:pPr marL="818073" marR="303696" lvl="1" indent="-403433">
              <a:lnSpc>
                <a:spcPct val="100800"/>
              </a:lnSpc>
              <a:spcBef>
                <a:spcPts val="446"/>
              </a:spcBef>
              <a:buFont typeface="MS UI Gothic"/>
              <a:buChar char="❍"/>
              <a:tabLst>
                <a:tab pos="817513" algn="l"/>
                <a:tab pos="818073" algn="l"/>
              </a:tabLst>
            </a:pPr>
            <a:r>
              <a:rPr sz="1765" spc="-4" dirty="0">
                <a:latin typeface="Arial"/>
                <a:cs typeface="Arial"/>
              </a:rPr>
              <a:t>International collaboration to </a:t>
            </a:r>
            <a:r>
              <a:rPr sz="1765" dirty="0">
                <a:latin typeface="Arial"/>
                <a:cs typeface="Arial"/>
              </a:rPr>
              <a:t>crack down </a:t>
            </a:r>
            <a:r>
              <a:rPr sz="1765" spc="-4" dirty="0">
                <a:latin typeface="Arial"/>
                <a:cs typeface="Arial"/>
              </a:rPr>
              <a:t>Gameover Zeus  botnet and</a:t>
            </a:r>
            <a:r>
              <a:rPr sz="1765" dirty="0">
                <a:latin typeface="Arial"/>
                <a:cs typeface="Arial"/>
              </a:rPr>
              <a:t> </a:t>
            </a:r>
            <a:r>
              <a:rPr sz="1765" spc="-4" dirty="0">
                <a:latin typeface="Arial"/>
                <a:cs typeface="Arial"/>
              </a:rPr>
              <a:t>Cryptolocker</a:t>
            </a:r>
            <a:endParaRPr sz="1765" dirty="0">
              <a:latin typeface="Arial"/>
              <a:cs typeface="Arial"/>
            </a:endParaRPr>
          </a:p>
          <a:p>
            <a:pPr marL="818073" lvl="1" indent="-403433">
              <a:lnSpc>
                <a:spcPct val="100000"/>
              </a:lnSpc>
              <a:spcBef>
                <a:spcPts val="424"/>
              </a:spcBef>
              <a:buFont typeface="MS UI Gothic"/>
              <a:buChar char="❍"/>
              <a:tabLst>
                <a:tab pos="817513" algn="l"/>
                <a:tab pos="818073" algn="l"/>
              </a:tabLst>
            </a:pPr>
            <a:r>
              <a:rPr sz="1765" dirty="0">
                <a:latin typeface="Arial"/>
                <a:cs typeface="Arial"/>
              </a:rPr>
              <a:t>Russian hacker got</a:t>
            </a:r>
            <a:r>
              <a:rPr sz="1765" spc="-18" dirty="0">
                <a:latin typeface="Arial"/>
                <a:cs typeface="Arial"/>
              </a:rPr>
              <a:t> </a:t>
            </a:r>
            <a:r>
              <a:rPr sz="1765" dirty="0">
                <a:latin typeface="Arial"/>
                <a:cs typeface="Arial"/>
              </a:rPr>
              <a:t>charged</a:t>
            </a:r>
          </a:p>
          <a:p>
            <a:pPr marL="818073" marR="4483" lvl="1" indent="-403433">
              <a:lnSpc>
                <a:spcPct val="100800"/>
              </a:lnSpc>
              <a:spcBef>
                <a:spcPts val="335"/>
              </a:spcBef>
              <a:buFont typeface="MS UI Gothic"/>
              <a:buChar char="❍"/>
              <a:tabLst>
                <a:tab pos="817513" algn="l"/>
                <a:tab pos="818073" algn="l"/>
              </a:tabLst>
            </a:pPr>
            <a:r>
              <a:rPr sz="1765" spc="-4" dirty="0">
                <a:latin typeface="Arial"/>
                <a:cs typeface="Arial"/>
              </a:rPr>
              <a:t>The captured information </a:t>
            </a:r>
            <a:r>
              <a:rPr sz="1765" dirty="0">
                <a:latin typeface="Arial"/>
                <a:cs typeface="Arial"/>
              </a:rPr>
              <a:t>allowed </a:t>
            </a:r>
            <a:r>
              <a:rPr sz="1765" spc="-4" dirty="0">
                <a:latin typeface="Arial"/>
                <a:cs typeface="Arial"/>
              </a:rPr>
              <a:t>500,000 victims to find the  </a:t>
            </a:r>
            <a:r>
              <a:rPr sz="1765" dirty="0">
                <a:latin typeface="Arial"/>
                <a:cs typeface="Arial"/>
              </a:rPr>
              <a:t>key </a:t>
            </a:r>
            <a:r>
              <a:rPr sz="1765" spc="-4" dirty="0">
                <a:latin typeface="Arial"/>
                <a:cs typeface="Arial"/>
              </a:rPr>
              <a:t>without </a:t>
            </a:r>
            <a:r>
              <a:rPr sz="1765" dirty="0">
                <a:latin typeface="Arial"/>
                <a:cs typeface="Arial"/>
              </a:rPr>
              <a:t>paying</a:t>
            </a:r>
            <a:r>
              <a:rPr sz="1765" spc="-9" dirty="0">
                <a:latin typeface="Arial"/>
                <a:cs typeface="Arial"/>
              </a:rPr>
              <a:t> </a:t>
            </a:r>
            <a:r>
              <a:rPr sz="1765" dirty="0">
                <a:latin typeface="Arial"/>
                <a:cs typeface="Arial"/>
              </a:rPr>
              <a:t>ransom</a:t>
            </a:r>
          </a:p>
        </p:txBody>
      </p:sp>
      <p:sp>
        <p:nvSpPr>
          <p:cNvPr id="6" name="object 6"/>
          <p:cNvSpPr/>
          <p:nvPr/>
        </p:nvSpPr>
        <p:spPr>
          <a:xfrm>
            <a:off x="6738457" y="1569629"/>
            <a:ext cx="3197279" cy="2504534"/>
          </a:xfrm>
          <a:prstGeom prst="rect">
            <a:avLst/>
          </a:prstGeom>
          <a:blipFill>
            <a:blip r:embed="rId2" cstate="print"/>
            <a:stretch>
              <a:fillRect/>
            </a:stretch>
          </a:blipFill>
        </p:spPr>
        <p:txBody>
          <a:bodyPr wrap="square" lIns="0" tIns="0" rIns="0" bIns="0" rtlCol="0"/>
          <a:lstStyle/>
          <a:p>
            <a:endParaRPr sz="1588"/>
          </a:p>
        </p:txBody>
      </p:sp>
      <p:sp>
        <p:nvSpPr>
          <p:cNvPr id="7" name="object 7"/>
          <p:cNvSpPr txBox="1">
            <a:spLocks noGrp="1"/>
          </p:cNvSpPr>
          <p:nvPr>
            <p:ph type="sldNum" sz="quarter" idx="7"/>
          </p:nvPr>
        </p:nvSpPr>
        <p:spPr>
          <a:xfrm>
            <a:off x="7350257" y="6970320"/>
            <a:ext cx="577215" cy="20955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00CC99"/>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885">
              <a:spcBef>
                <a:spcPts val="100"/>
              </a:spcBef>
            </a:pPr>
            <a:r>
              <a:rPr lang="en-US" spc="-10"/>
              <a:t>Page</a:t>
            </a:r>
            <a:r>
              <a:rPr lang="en-US" spc="-70"/>
              <a:t> </a:t>
            </a:r>
            <a:fld id="{81D60167-4931-47E6-BA6A-407CBD079E47}" type="slidenum">
              <a:rPr smtClean="0"/>
              <a:pPr marL="95885">
                <a:spcBef>
                  <a:spcPts val="100"/>
                </a:spcBef>
              </a:pPr>
              <a:t>68</a:t>
            </a:fld>
            <a:endParaRPr dirty="0"/>
          </a:p>
        </p:txBody>
      </p:sp>
    </p:spTree>
    <p:extLst>
      <p:ext uri="{BB962C8B-B14F-4D97-AF65-F5344CB8AC3E}">
        <p14:creationId xmlns:p14="http://schemas.microsoft.com/office/powerpoint/2010/main" val="3496047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64615" y="98552"/>
            <a:ext cx="3613785" cy="330835"/>
          </a:xfrm>
          <a:prstGeom prst="rect">
            <a:avLst/>
          </a:prstGeom>
        </p:spPr>
        <p:txBody>
          <a:bodyPr vert="horz" wrap="square" lIns="0" tIns="12700" rIns="0" bIns="0" rtlCol="0">
            <a:spAutoFit/>
          </a:bodyPr>
          <a:lstStyle/>
          <a:p>
            <a:pPr marL="12700">
              <a:spcBef>
                <a:spcPts val="100"/>
              </a:spcBef>
            </a:pPr>
            <a:r>
              <a:rPr sz="2000" b="1" dirty="0">
                <a:solidFill>
                  <a:srgbClr val="FFFFFF"/>
                </a:solidFill>
                <a:latin typeface="Arial"/>
                <a:cs typeface="Arial"/>
              </a:rPr>
              <a:t>CSCA0101 Computing</a:t>
            </a:r>
            <a:r>
              <a:rPr sz="2000" b="1" spc="-90" dirty="0">
                <a:solidFill>
                  <a:srgbClr val="FFFFFF"/>
                </a:solidFill>
                <a:latin typeface="Arial"/>
                <a:cs typeface="Arial"/>
              </a:rPr>
              <a:t> </a:t>
            </a:r>
            <a:r>
              <a:rPr sz="2000" b="1" dirty="0">
                <a:solidFill>
                  <a:srgbClr val="FFFFFF"/>
                </a:solidFill>
                <a:latin typeface="Arial"/>
                <a:cs typeface="Arial"/>
              </a:rPr>
              <a:t>Basics</a:t>
            </a:r>
            <a:endParaRPr sz="2000">
              <a:latin typeface="Arial"/>
              <a:cs typeface="Arial"/>
            </a:endParaRPr>
          </a:p>
        </p:txBody>
      </p:sp>
      <p:sp>
        <p:nvSpPr>
          <p:cNvPr id="3" name="object 3"/>
          <p:cNvSpPr txBox="1">
            <a:spLocks noGrp="1"/>
          </p:cNvSpPr>
          <p:nvPr>
            <p:ph type="title"/>
          </p:nvPr>
        </p:nvSpPr>
        <p:spPr>
          <a:xfrm>
            <a:off x="930442" y="98552"/>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5" dirty="0"/>
              <a:t>Malware</a:t>
            </a:r>
          </a:p>
        </p:txBody>
      </p:sp>
      <p:sp>
        <p:nvSpPr>
          <p:cNvPr id="4" name="object 4"/>
          <p:cNvSpPr txBox="1"/>
          <p:nvPr/>
        </p:nvSpPr>
        <p:spPr>
          <a:xfrm>
            <a:off x="1277889" y="1513840"/>
            <a:ext cx="5175885" cy="3830320"/>
          </a:xfrm>
          <a:prstGeom prst="rect">
            <a:avLst/>
          </a:prstGeom>
        </p:spPr>
        <p:txBody>
          <a:bodyPr vert="horz" wrap="square" lIns="0" tIns="12700" rIns="0" bIns="0" rtlCol="0">
            <a:spAutoFit/>
          </a:bodyPr>
          <a:lstStyle/>
          <a:p>
            <a:pPr marL="12700">
              <a:spcBef>
                <a:spcPts val="100"/>
              </a:spcBef>
            </a:pPr>
            <a:r>
              <a:rPr sz="2400" b="1" spc="-10" dirty="0">
                <a:latin typeface="Arial"/>
                <a:cs typeface="Arial"/>
              </a:rPr>
              <a:t>Types </a:t>
            </a:r>
            <a:r>
              <a:rPr sz="2400" b="1" dirty="0">
                <a:latin typeface="Arial"/>
                <a:cs typeface="Arial"/>
              </a:rPr>
              <a:t>of</a:t>
            </a:r>
            <a:r>
              <a:rPr sz="2400" b="1" spc="20" dirty="0">
                <a:latin typeface="Arial"/>
                <a:cs typeface="Arial"/>
              </a:rPr>
              <a:t> </a:t>
            </a:r>
            <a:r>
              <a:rPr sz="2400" b="1" dirty="0">
                <a:latin typeface="Arial"/>
                <a:cs typeface="Arial"/>
              </a:rPr>
              <a:t>Malware</a:t>
            </a:r>
            <a:endParaRPr sz="2400" dirty="0">
              <a:latin typeface="Arial"/>
              <a:cs typeface="Arial"/>
            </a:endParaRPr>
          </a:p>
          <a:p>
            <a:pPr marL="12700">
              <a:spcBef>
                <a:spcPts val="2020"/>
              </a:spcBef>
            </a:pPr>
            <a:r>
              <a:rPr sz="2400" b="1" dirty="0">
                <a:latin typeface="Arial"/>
                <a:cs typeface="Arial"/>
              </a:rPr>
              <a:t>Viruses</a:t>
            </a:r>
            <a:endParaRPr sz="2400" dirty="0">
              <a:latin typeface="Arial"/>
              <a:cs typeface="Arial"/>
            </a:endParaRPr>
          </a:p>
          <a:p>
            <a:pPr marL="469900" indent="-457834">
              <a:spcBef>
                <a:spcPts val="2014"/>
              </a:spcBef>
              <a:buChar char="•"/>
              <a:tabLst>
                <a:tab pos="469900" algn="l"/>
                <a:tab pos="470534" algn="l"/>
              </a:tabLst>
            </a:pPr>
            <a:r>
              <a:rPr sz="2400" spc="-5" dirty="0">
                <a:latin typeface="Arial"/>
                <a:cs typeface="Arial"/>
              </a:rPr>
              <a:t>Examples </a:t>
            </a:r>
            <a:r>
              <a:rPr sz="2400" dirty="0">
                <a:latin typeface="Arial"/>
                <a:cs typeface="Arial"/>
              </a:rPr>
              <a:t>of computer </a:t>
            </a:r>
            <a:r>
              <a:rPr sz="2400" spc="-5" dirty="0">
                <a:latin typeface="Arial"/>
                <a:cs typeface="Arial"/>
              </a:rPr>
              <a:t>viruses</a:t>
            </a:r>
            <a:r>
              <a:rPr sz="2400" spc="-20" dirty="0">
                <a:latin typeface="Arial"/>
                <a:cs typeface="Arial"/>
              </a:rPr>
              <a:t> </a:t>
            </a:r>
            <a:r>
              <a:rPr sz="2400" spc="-5" dirty="0">
                <a:latin typeface="Arial"/>
                <a:cs typeface="Arial"/>
              </a:rPr>
              <a:t>are:</a:t>
            </a:r>
            <a:endParaRPr sz="2400" dirty="0">
              <a:latin typeface="Arial"/>
              <a:cs typeface="Arial"/>
            </a:endParaRPr>
          </a:p>
          <a:p>
            <a:pPr marL="870585" lvl="1" indent="-457834">
              <a:spcBef>
                <a:spcPts val="575"/>
              </a:spcBef>
              <a:buChar char="–"/>
              <a:tabLst>
                <a:tab pos="870585" algn="l"/>
                <a:tab pos="871219" algn="l"/>
              </a:tabLst>
            </a:pPr>
            <a:r>
              <a:rPr sz="2400" spc="-5" dirty="0">
                <a:latin typeface="Arial"/>
                <a:cs typeface="Arial"/>
              </a:rPr>
              <a:t>Macro</a:t>
            </a:r>
            <a:r>
              <a:rPr sz="2400" spc="-25" dirty="0">
                <a:latin typeface="Arial"/>
                <a:cs typeface="Arial"/>
              </a:rPr>
              <a:t> </a:t>
            </a:r>
            <a:r>
              <a:rPr sz="2400" spc="-5" dirty="0">
                <a:latin typeface="Arial"/>
                <a:cs typeface="Arial"/>
              </a:rPr>
              <a:t>virus</a:t>
            </a:r>
            <a:endParaRPr sz="2400" dirty="0">
              <a:latin typeface="Arial"/>
              <a:cs typeface="Arial"/>
            </a:endParaRPr>
          </a:p>
          <a:p>
            <a:pPr marL="870585" lvl="1" indent="-457834">
              <a:spcBef>
                <a:spcPts val="575"/>
              </a:spcBef>
              <a:buChar char="–"/>
              <a:tabLst>
                <a:tab pos="870585" algn="l"/>
                <a:tab pos="871219" algn="l"/>
              </a:tabLst>
            </a:pPr>
            <a:r>
              <a:rPr sz="2400" dirty="0">
                <a:latin typeface="Arial"/>
                <a:cs typeface="Arial"/>
              </a:rPr>
              <a:t>Boot</a:t>
            </a:r>
            <a:r>
              <a:rPr sz="2400" spc="-20" dirty="0">
                <a:latin typeface="Arial"/>
                <a:cs typeface="Arial"/>
              </a:rPr>
              <a:t> </a:t>
            </a:r>
            <a:r>
              <a:rPr sz="2400" spc="-5" dirty="0">
                <a:latin typeface="Arial"/>
                <a:cs typeface="Arial"/>
              </a:rPr>
              <a:t>virus</a:t>
            </a:r>
            <a:endParaRPr sz="2400" dirty="0">
              <a:latin typeface="Arial"/>
              <a:cs typeface="Arial"/>
            </a:endParaRPr>
          </a:p>
          <a:p>
            <a:pPr marL="870585" lvl="1" indent="-457834">
              <a:spcBef>
                <a:spcPts val="580"/>
              </a:spcBef>
              <a:buChar char="–"/>
              <a:tabLst>
                <a:tab pos="870585" algn="l"/>
                <a:tab pos="871219" algn="l"/>
              </a:tabLst>
            </a:pPr>
            <a:r>
              <a:rPr sz="2400" spc="-5" dirty="0">
                <a:latin typeface="Arial"/>
                <a:cs typeface="Arial"/>
              </a:rPr>
              <a:t>Logic Bomb</a:t>
            </a:r>
            <a:r>
              <a:rPr sz="2400" spc="5" dirty="0">
                <a:latin typeface="Arial"/>
                <a:cs typeface="Arial"/>
              </a:rPr>
              <a:t> </a:t>
            </a:r>
            <a:r>
              <a:rPr sz="2400" spc="-5" dirty="0">
                <a:latin typeface="Arial"/>
                <a:cs typeface="Arial"/>
              </a:rPr>
              <a:t>virus</a:t>
            </a:r>
            <a:endParaRPr sz="2400" dirty="0">
              <a:latin typeface="Arial"/>
              <a:cs typeface="Arial"/>
            </a:endParaRPr>
          </a:p>
          <a:p>
            <a:pPr marL="870585" lvl="1" indent="-457834">
              <a:spcBef>
                <a:spcPts val="580"/>
              </a:spcBef>
              <a:buChar char="–"/>
              <a:tabLst>
                <a:tab pos="870585" algn="l"/>
                <a:tab pos="871219" algn="l"/>
              </a:tabLst>
            </a:pPr>
            <a:r>
              <a:rPr sz="2400" dirty="0">
                <a:latin typeface="Arial"/>
                <a:cs typeface="Arial"/>
              </a:rPr>
              <a:t>Directory</a:t>
            </a:r>
            <a:r>
              <a:rPr sz="2400" spc="-90" dirty="0">
                <a:latin typeface="Arial"/>
                <a:cs typeface="Arial"/>
              </a:rPr>
              <a:t> </a:t>
            </a:r>
            <a:r>
              <a:rPr sz="2400" spc="-5" dirty="0">
                <a:latin typeface="Arial"/>
                <a:cs typeface="Arial"/>
              </a:rPr>
              <a:t>virus</a:t>
            </a:r>
            <a:endParaRPr sz="2400" dirty="0">
              <a:latin typeface="Arial"/>
              <a:cs typeface="Arial"/>
            </a:endParaRPr>
          </a:p>
          <a:p>
            <a:pPr marL="870585" lvl="1" indent="-457834">
              <a:spcBef>
                <a:spcPts val="575"/>
              </a:spcBef>
              <a:buChar char="–"/>
              <a:tabLst>
                <a:tab pos="870585" algn="l"/>
                <a:tab pos="871219" algn="l"/>
              </a:tabLst>
            </a:pPr>
            <a:r>
              <a:rPr sz="2400" spc="-5" dirty="0">
                <a:latin typeface="Arial"/>
                <a:cs typeface="Arial"/>
              </a:rPr>
              <a:t>Resident</a:t>
            </a:r>
            <a:r>
              <a:rPr sz="2400" spc="-35" dirty="0">
                <a:latin typeface="Arial"/>
                <a:cs typeface="Arial"/>
              </a:rPr>
              <a:t> </a:t>
            </a:r>
            <a:r>
              <a:rPr sz="2400" spc="-5" dirty="0">
                <a:latin typeface="Arial"/>
                <a:cs typeface="Arial"/>
              </a:rPr>
              <a:t>virus</a:t>
            </a:r>
            <a:endParaRPr sz="2400" dirty="0">
              <a:latin typeface="Arial"/>
              <a:cs typeface="Arial"/>
            </a:endParaRPr>
          </a:p>
        </p:txBody>
      </p:sp>
      <p:sp>
        <p:nvSpPr>
          <p:cNvPr id="5" name="object 5"/>
          <p:cNvSpPr/>
          <p:nvPr/>
        </p:nvSpPr>
        <p:spPr>
          <a:xfrm>
            <a:off x="6743700" y="2997200"/>
            <a:ext cx="2819400" cy="2857500"/>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10195815" y="6482564"/>
            <a:ext cx="178435" cy="294953"/>
          </a:xfrm>
          <a:prstGeom prst="rect">
            <a:avLst/>
          </a:prstGeom>
        </p:spPr>
        <p:txBody>
          <a:bodyPr vert="horz" wrap="square" lIns="0" tIns="0" rIns="0" bIns="0" rtlCol="0">
            <a:spAutoFit/>
          </a:bodyPr>
          <a:lstStyle/>
          <a:p>
            <a:pPr marL="25400">
              <a:lnSpc>
                <a:spcPts val="2285"/>
              </a:lnSpc>
            </a:pPr>
            <a:fld id="{81D60167-4931-47E6-BA6A-407CBD079E47}" type="slidenum">
              <a:rPr sz="2000" b="1" dirty="0">
                <a:solidFill>
                  <a:srgbClr val="FFFFFF"/>
                </a:solidFill>
                <a:latin typeface="Times New Roman"/>
                <a:cs typeface="Times New Roman"/>
              </a:rPr>
              <a:pPr marL="25400">
                <a:lnSpc>
                  <a:spcPts val="2285"/>
                </a:lnSpc>
              </a:pPr>
              <a:t>6</a:t>
            </a:fld>
            <a:endParaRPr sz="2000">
              <a:latin typeface="Times New Roman"/>
              <a:cs typeface="Times New Roman"/>
            </a:endParaRPr>
          </a:p>
        </p:txBody>
      </p:sp>
      <p:sp>
        <p:nvSpPr>
          <p:cNvPr id="7" name="TextBox 6">
            <a:extLst>
              <a:ext uri="{FF2B5EF4-FFF2-40B4-BE49-F238E27FC236}">
                <a16:creationId xmlns:a16="http://schemas.microsoft.com/office/drawing/2014/main" id="{946C54B2-C612-9D46-9522-448AED64C6FE}"/>
              </a:ext>
            </a:extLst>
          </p:cNvPr>
          <p:cNvSpPr txBox="1"/>
          <p:nvPr/>
        </p:nvSpPr>
        <p:spPr>
          <a:xfrm>
            <a:off x="3246177" y="6070157"/>
            <a:ext cx="4064446" cy="369332"/>
          </a:xfrm>
          <a:prstGeom prst="rect">
            <a:avLst/>
          </a:prstGeom>
          <a:noFill/>
        </p:spPr>
        <p:txBody>
          <a:bodyPr wrap="none" rtlCol="0">
            <a:spAutoFit/>
          </a:bodyPr>
          <a:lstStyle/>
          <a:p>
            <a:r>
              <a:rPr lang="en-US" dirty="0">
                <a:solidFill>
                  <a:srgbClr val="FF0000"/>
                </a:solidFill>
              </a:rPr>
              <a:t>We will discuss about virus in detail later!</a:t>
            </a:r>
          </a:p>
        </p:txBody>
      </p:sp>
    </p:spTree>
    <p:extLst>
      <p:ext uri="{BB962C8B-B14F-4D97-AF65-F5344CB8AC3E}">
        <p14:creationId xmlns:p14="http://schemas.microsoft.com/office/powerpoint/2010/main" val="31390139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74559" y="146321"/>
            <a:ext cx="2383490" cy="688424"/>
          </a:xfrm>
          <a:prstGeom prst="rect">
            <a:avLst/>
          </a:prstGeom>
        </p:spPr>
        <p:txBody>
          <a:bodyPr vert="horz" wrap="square" lIns="0" tIns="11206" rIns="0" bIns="0" rtlCol="0" anchor="ctr">
            <a:spAutoFit/>
          </a:bodyPr>
          <a:lstStyle/>
          <a:p>
            <a:pPr marL="11206">
              <a:lnSpc>
                <a:spcPct val="100000"/>
              </a:lnSpc>
              <a:spcBef>
                <a:spcPts val="88"/>
              </a:spcBef>
            </a:pPr>
            <a:r>
              <a:rPr spc="-4" dirty="0"/>
              <a:t>Copycats</a:t>
            </a:r>
          </a:p>
        </p:txBody>
      </p:sp>
      <p:sp>
        <p:nvSpPr>
          <p:cNvPr id="4" name="object 4"/>
          <p:cNvSpPr txBox="1"/>
          <p:nvPr/>
        </p:nvSpPr>
        <p:spPr>
          <a:xfrm>
            <a:off x="1048410" y="1366628"/>
            <a:ext cx="4953000" cy="1037370"/>
          </a:xfrm>
          <a:prstGeom prst="rect">
            <a:avLst/>
          </a:prstGeom>
        </p:spPr>
        <p:txBody>
          <a:bodyPr vert="horz" wrap="square" lIns="0" tIns="64994" rIns="0" bIns="0" rtlCol="0">
            <a:spAutoFit/>
          </a:bodyPr>
          <a:lstStyle/>
          <a:p>
            <a:pPr marL="313781" indent="-302575">
              <a:spcBef>
                <a:spcPts val="512"/>
              </a:spcBef>
              <a:buSzPct val="83333"/>
              <a:buFont typeface="MS UI Gothic"/>
              <a:buChar char="❒"/>
              <a:tabLst>
                <a:tab pos="313221" algn="l"/>
                <a:tab pos="313781" algn="l"/>
              </a:tabLst>
            </a:pPr>
            <a:r>
              <a:rPr sz="2118" spc="-4" dirty="0">
                <a:latin typeface="Arial"/>
                <a:cs typeface="Arial"/>
              </a:rPr>
              <a:t>CryptoDefense</a:t>
            </a:r>
            <a:endParaRPr sz="2118" dirty="0">
              <a:latin typeface="Arial"/>
              <a:cs typeface="Arial"/>
            </a:endParaRPr>
          </a:p>
          <a:p>
            <a:pPr marL="818073" lvl="1" indent="-403433">
              <a:spcBef>
                <a:spcPts val="353"/>
              </a:spcBef>
              <a:buFont typeface="MS UI Gothic"/>
              <a:buChar char="❍"/>
              <a:tabLst>
                <a:tab pos="817513" algn="l"/>
                <a:tab pos="818073" algn="l"/>
              </a:tabLst>
            </a:pPr>
            <a:r>
              <a:rPr sz="1765" spc="-4" dirty="0">
                <a:latin typeface="Arial"/>
                <a:cs typeface="Arial"/>
              </a:rPr>
              <a:t>After </a:t>
            </a:r>
            <a:r>
              <a:rPr sz="1765" dirty="0">
                <a:latin typeface="Arial"/>
                <a:cs typeface="Arial"/>
              </a:rPr>
              <a:t>4 days </a:t>
            </a:r>
            <a:r>
              <a:rPr sz="1765" spc="-4" dirty="0">
                <a:latin typeface="Arial"/>
                <a:cs typeface="Arial"/>
              </a:rPr>
              <a:t>the </a:t>
            </a:r>
            <a:r>
              <a:rPr sz="1765" dirty="0">
                <a:latin typeface="Arial"/>
                <a:cs typeface="Arial"/>
              </a:rPr>
              <a:t>ransom</a:t>
            </a:r>
            <a:r>
              <a:rPr sz="1765" spc="-22" dirty="0">
                <a:latin typeface="Arial"/>
                <a:cs typeface="Arial"/>
              </a:rPr>
              <a:t> </a:t>
            </a:r>
            <a:r>
              <a:rPr sz="1765" dirty="0">
                <a:latin typeface="Arial"/>
                <a:cs typeface="Arial"/>
              </a:rPr>
              <a:t>doubled</a:t>
            </a:r>
          </a:p>
          <a:p>
            <a:pPr marL="818073" lvl="1" indent="-403433">
              <a:spcBef>
                <a:spcPts val="441"/>
              </a:spcBef>
              <a:buFont typeface="MS UI Gothic"/>
              <a:buChar char="❍"/>
              <a:tabLst>
                <a:tab pos="817513" algn="l"/>
                <a:tab pos="818073" algn="l"/>
              </a:tabLst>
            </a:pPr>
            <a:r>
              <a:rPr sz="1765" dirty="0">
                <a:latin typeface="Arial"/>
                <a:cs typeface="Arial"/>
              </a:rPr>
              <a:t>Poorly </a:t>
            </a:r>
            <a:r>
              <a:rPr sz="1765" spc="-4" dirty="0">
                <a:latin typeface="Arial"/>
                <a:cs typeface="Arial"/>
              </a:rPr>
              <a:t>implemented </a:t>
            </a:r>
            <a:r>
              <a:rPr sz="1765" dirty="0">
                <a:latin typeface="Arial"/>
                <a:cs typeface="Arial"/>
              </a:rPr>
              <a:t>- </a:t>
            </a:r>
            <a:r>
              <a:rPr sz="1765" spc="-4" dirty="0">
                <a:latin typeface="Arial"/>
                <a:cs typeface="Arial"/>
              </a:rPr>
              <a:t>Left decryption</a:t>
            </a:r>
            <a:r>
              <a:rPr sz="1765" dirty="0">
                <a:latin typeface="Arial"/>
                <a:cs typeface="Arial"/>
              </a:rPr>
              <a:t> key!</a:t>
            </a:r>
          </a:p>
        </p:txBody>
      </p:sp>
      <p:sp>
        <p:nvSpPr>
          <p:cNvPr id="5" name="object 5"/>
          <p:cNvSpPr txBox="1"/>
          <p:nvPr/>
        </p:nvSpPr>
        <p:spPr>
          <a:xfrm>
            <a:off x="1048410" y="3887891"/>
            <a:ext cx="6460751" cy="2275922"/>
          </a:xfrm>
          <a:prstGeom prst="rect">
            <a:avLst/>
          </a:prstGeom>
        </p:spPr>
        <p:txBody>
          <a:bodyPr vert="horz" wrap="square" lIns="0" tIns="67796" rIns="0" bIns="0" rtlCol="0">
            <a:spAutoFit/>
          </a:bodyPr>
          <a:lstStyle/>
          <a:p>
            <a:pPr marL="313781" indent="-302575">
              <a:spcBef>
                <a:spcPts val="534"/>
              </a:spcBef>
              <a:buSzPct val="83333"/>
              <a:buFont typeface="MS UI Gothic"/>
              <a:buChar char="❒"/>
              <a:tabLst>
                <a:tab pos="313221" algn="l"/>
                <a:tab pos="313781" algn="l"/>
              </a:tabLst>
            </a:pPr>
            <a:r>
              <a:rPr sz="2118" dirty="0">
                <a:latin typeface="Arial"/>
                <a:cs typeface="Arial"/>
              </a:rPr>
              <a:t>2014,</a:t>
            </a:r>
            <a:r>
              <a:rPr sz="2118" spc="-9" dirty="0">
                <a:latin typeface="Arial"/>
                <a:cs typeface="Arial"/>
              </a:rPr>
              <a:t> </a:t>
            </a:r>
            <a:r>
              <a:rPr sz="2118" spc="-4" dirty="0">
                <a:latin typeface="Arial"/>
                <a:cs typeface="Arial"/>
              </a:rPr>
              <a:t>Cryptowall</a:t>
            </a:r>
            <a:endParaRPr sz="2118" dirty="0">
              <a:latin typeface="Arial"/>
              <a:cs typeface="Arial"/>
            </a:endParaRPr>
          </a:p>
          <a:p>
            <a:pPr marL="818073" lvl="1" indent="-403433">
              <a:spcBef>
                <a:spcPts val="375"/>
              </a:spcBef>
              <a:buFont typeface="MS UI Gothic"/>
              <a:buChar char="❍"/>
              <a:tabLst>
                <a:tab pos="817513" algn="l"/>
                <a:tab pos="818073" algn="l"/>
              </a:tabLst>
            </a:pPr>
            <a:r>
              <a:rPr sz="1765" spc="-4" dirty="0">
                <a:latin typeface="Arial"/>
                <a:cs typeface="Arial"/>
              </a:rPr>
              <a:t>Improved </a:t>
            </a:r>
            <a:r>
              <a:rPr sz="1765" dirty="0">
                <a:latin typeface="Arial"/>
                <a:cs typeface="Arial"/>
              </a:rPr>
              <a:t>version</a:t>
            </a:r>
          </a:p>
          <a:p>
            <a:pPr marL="818073" lvl="1" indent="-403433">
              <a:spcBef>
                <a:spcPts val="441"/>
              </a:spcBef>
              <a:buFont typeface="MS UI Gothic"/>
              <a:buChar char="❍"/>
              <a:tabLst>
                <a:tab pos="817513" algn="l"/>
                <a:tab pos="818073" algn="l"/>
              </a:tabLst>
            </a:pPr>
            <a:r>
              <a:rPr sz="1765" spc="-4" dirty="0">
                <a:latin typeface="Arial"/>
                <a:cs typeface="Arial"/>
              </a:rPr>
              <a:t>Contains </a:t>
            </a:r>
            <a:r>
              <a:rPr sz="1765" dirty="0">
                <a:latin typeface="Arial"/>
                <a:cs typeface="Arial"/>
              </a:rPr>
              <a:t>junk code and </a:t>
            </a:r>
            <a:r>
              <a:rPr sz="1765" spc="-4" dirty="0">
                <a:latin typeface="Arial"/>
                <a:cs typeface="Arial"/>
              </a:rPr>
              <a:t>anti-emulation features</a:t>
            </a:r>
            <a:r>
              <a:rPr sz="1765" spc="49" dirty="0">
                <a:latin typeface="Arial"/>
                <a:cs typeface="Arial"/>
              </a:rPr>
              <a:t> </a:t>
            </a:r>
            <a:r>
              <a:rPr sz="1765" spc="-4" dirty="0">
                <a:latin typeface="Arial"/>
                <a:cs typeface="Arial"/>
              </a:rPr>
              <a:t>(anti-AV)</a:t>
            </a:r>
            <a:endParaRPr sz="1765" dirty="0">
              <a:latin typeface="Arial"/>
              <a:cs typeface="Arial"/>
            </a:endParaRPr>
          </a:p>
          <a:p>
            <a:pPr marL="818073" lvl="1" indent="-403433">
              <a:spcBef>
                <a:spcPts val="441"/>
              </a:spcBef>
              <a:buFont typeface="MS UI Gothic"/>
              <a:buChar char="❍"/>
              <a:tabLst>
                <a:tab pos="817513" algn="l"/>
                <a:tab pos="818073" algn="l"/>
              </a:tabLst>
            </a:pPr>
            <a:r>
              <a:rPr sz="1765" dirty="0">
                <a:latin typeface="Arial"/>
                <a:cs typeface="Arial"/>
              </a:rPr>
              <a:t>Demanded $500 in</a:t>
            </a:r>
            <a:r>
              <a:rPr sz="1765" spc="-4" dirty="0">
                <a:latin typeface="Arial"/>
                <a:cs typeface="Arial"/>
              </a:rPr>
              <a:t> Bitcoin</a:t>
            </a:r>
            <a:endParaRPr sz="1765" dirty="0">
              <a:latin typeface="Arial"/>
              <a:cs typeface="Arial"/>
            </a:endParaRPr>
          </a:p>
          <a:p>
            <a:pPr marL="818073" lvl="1" indent="-403433">
              <a:spcBef>
                <a:spcPts val="441"/>
              </a:spcBef>
              <a:buFont typeface="MS UI Gothic"/>
              <a:buChar char="❍"/>
              <a:tabLst>
                <a:tab pos="817513" algn="l"/>
                <a:tab pos="818073" algn="l"/>
              </a:tabLst>
            </a:pPr>
            <a:r>
              <a:rPr sz="1765" dirty="0">
                <a:latin typeface="Arial"/>
                <a:cs typeface="Arial"/>
              </a:rPr>
              <a:t>Provided </a:t>
            </a:r>
            <a:r>
              <a:rPr sz="1765" spc="-4" dirty="0">
                <a:latin typeface="Arial"/>
                <a:cs typeface="Arial"/>
              </a:rPr>
              <a:t>decryption </a:t>
            </a:r>
            <a:r>
              <a:rPr sz="1765" dirty="0">
                <a:latin typeface="Arial"/>
                <a:cs typeface="Arial"/>
              </a:rPr>
              <a:t>of one </a:t>
            </a:r>
            <a:r>
              <a:rPr sz="1765" spc="-4" dirty="0">
                <a:latin typeface="Arial"/>
                <a:cs typeface="Arial"/>
              </a:rPr>
              <a:t>file for verification </a:t>
            </a:r>
            <a:r>
              <a:rPr sz="1765" dirty="0">
                <a:latin typeface="Arial"/>
                <a:cs typeface="Arial"/>
              </a:rPr>
              <a:t>via a</a:t>
            </a:r>
            <a:r>
              <a:rPr sz="1765" spc="26" dirty="0">
                <a:latin typeface="Arial"/>
                <a:cs typeface="Arial"/>
              </a:rPr>
              <a:t> </a:t>
            </a:r>
            <a:r>
              <a:rPr sz="1765" spc="-4" dirty="0">
                <a:latin typeface="Arial"/>
                <a:cs typeface="Arial"/>
              </a:rPr>
              <a:t>TOR</a:t>
            </a:r>
            <a:endParaRPr sz="1765" dirty="0">
              <a:latin typeface="Arial"/>
              <a:cs typeface="Arial"/>
            </a:endParaRPr>
          </a:p>
          <a:p>
            <a:pPr marL="818073" marR="491404" lvl="1" indent="-403433">
              <a:lnSpc>
                <a:spcPts val="2047"/>
              </a:lnSpc>
              <a:spcBef>
                <a:spcPts val="569"/>
              </a:spcBef>
              <a:buFont typeface="MS UI Gothic"/>
              <a:buChar char="❍"/>
              <a:tabLst>
                <a:tab pos="817513" algn="l"/>
                <a:tab pos="818073" algn="l"/>
              </a:tabLst>
            </a:pPr>
            <a:r>
              <a:rPr sz="1765" spc="-4" dirty="0">
                <a:latin typeface="Arial"/>
                <a:cs typeface="Arial"/>
              </a:rPr>
              <a:t>Variants: Cryptorbit, CryptoDefense, Cryptowall 2.0,  Cryptowall 3.0 </a:t>
            </a:r>
            <a:r>
              <a:rPr sz="1765" dirty="0">
                <a:latin typeface="Arial"/>
                <a:cs typeface="Arial"/>
              </a:rPr>
              <a:t>(uses </a:t>
            </a:r>
            <a:r>
              <a:rPr sz="1765" spc="-4" dirty="0">
                <a:latin typeface="Arial"/>
                <a:cs typeface="Arial"/>
              </a:rPr>
              <a:t>I2P network</a:t>
            </a:r>
            <a:r>
              <a:rPr sz="1765" dirty="0">
                <a:latin typeface="Arial"/>
                <a:cs typeface="Arial"/>
              </a:rPr>
              <a:t> proxies)</a:t>
            </a:r>
          </a:p>
        </p:txBody>
      </p:sp>
      <p:sp>
        <p:nvSpPr>
          <p:cNvPr id="6" name="object 6"/>
          <p:cNvSpPr/>
          <p:nvPr/>
        </p:nvSpPr>
        <p:spPr>
          <a:xfrm>
            <a:off x="6001410" y="2644818"/>
            <a:ext cx="3142380" cy="1719330"/>
          </a:xfrm>
          <a:prstGeom prst="rect">
            <a:avLst/>
          </a:prstGeom>
          <a:blipFill>
            <a:blip r:embed="rId2" cstate="print"/>
            <a:stretch>
              <a:fillRect/>
            </a:stretch>
          </a:blipFill>
        </p:spPr>
        <p:txBody>
          <a:bodyPr wrap="square" lIns="0" tIns="0" rIns="0" bIns="0" rtlCol="0"/>
          <a:lstStyle/>
          <a:p>
            <a:endParaRPr sz="1588"/>
          </a:p>
        </p:txBody>
      </p:sp>
      <p:sp>
        <p:nvSpPr>
          <p:cNvPr id="7" name="object 7"/>
          <p:cNvSpPr txBox="1">
            <a:spLocks noGrp="1"/>
          </p:cNvSpPr>
          <p:nvPr>
            <p:ph type="sldNum" sz="quarter" idx="7"/>
          </p:nvPr>
        </p:nvSpPr>
        <p:spPr>
          <a:xfrm>
            <a:off x="7350257" y="6970320"/>
            <a:ext cx="577215" cy="20955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00CC99"/>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885">
              <a:spcBef>
                <a:spcPts val="100"/>
              </a:spcBef>
            </a:pPr>
            <a:r>
              <a:rPr lang="en-US" spc="-10"/>
              <a:t>Page</a:t>
            </a:r>
            <a:r>
              <a:rPr lang="en-US" spc="-70"/>
              <a:t> </a:t>
            </a:r>
            <a:fld id="{81D60167-4931-47E6-BA6A-407CBD079E47}" type="slidenum">
              <a:rPr smtClean="0"/>
              <a:pPr marL="95885">
                <a:spcBef>
                  <a:spcPts val="100"/>
                </a:spcBef>
              </a:pPr>
              <a:t>69</a:t>
            </a:fld>
            <a:endParaRPr dirty="0"/>
          </a:p>
        </p:txBody>
      </p:sp>
    </p:spTree>
    <p:extLst>
      <p:ext uri="{BB962C8B-B14F-4D97-AF65-F5344CB8AC3E}">
        <p14:creationId xmlns:p14="http://schemas.microsoft.com/office/powerpoint/2010/main" val="22000513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51835" y="6071486"/>
            <a:ext cx="6507816" cy="0"/>
          </a:xfrm>
          <a:custGeom>
            <a:avLst/>
            <a:gdLst/>
            <a:ahLst/>
            <a:cxnLst/>
            <a:rect l="l" t="t" r="r" b="b"/>
            <a:pathLst>
              <a:path w="7375525">
                <a:moveTo>
                  <a:pt x="0" y="0"/>
                </a:moveTo>
                <a:lnTo>
                  <a:pt x="7375523" y="0"/>
                </a:lnTo>
              </a:path>
            </a:pathLst>
          </a:custGeom>
          <a:ln w="26988">
            <a:solidFill>
              <a:srgbClr val="DBAA00"/>
            </a:solidFill>
          </a:ln>
        </p:spPr>
        <p:txBody>
          <a:bodyPr wrap="square" lIns="0" tIns="0" rIns="0" bIns="0" rtlCol="0"/>
          <a:lstStyle/>
          <a:p>
            <a:endParaRPr sz="1588"/>
          </a:p>
        </p:txBody>
      </p:sp>
      <p:sp>
        <p:nvSpPr>
          <p:cNvPr id="3" name="object 3"/>
          <p:cNvSpPr txBox="1">
            <a:spLocks noGrp="1"/>
          </p:cNvSpPr>
          <p:nvPr>
            <p:ph type="title"/>
          </p:nvPr>
        </p:nvSpPr>
        <p:spPr>
          <a:xfrm>
            <a:off x="1004902" y="136455"/>
            <a:ext cx="6313659" cy="688424"/>
          </a:xfrm>
          <a:prstGeom prst="rect">
            <a:avLst/>
          </a:prstGeom>
        </p:spPr>
        <p:txBody>
          <a:bodyPr vert="horz" wrap="square" lIns="0" tIns="11206" rIns="0" bIns="0" rtlCol="0" anchor="ctr">
            <a:spAutoFit/>
          </a:bodyPr>
          <a:lstStyle/>
          <a:p>
            <a:pPr marL="11206">
              <a:lnSpc>
                <a:spcPct val="100000"/>
              </a:lnSpc>
              <a:spcBef>
                <a:spcPts val="88"/>
              </a:spcBef>
            </a:pPr>
            <a:r>
              <a:rPr spc="-4" dirty="0"/>
              <a:t>More</a:t>
            </a:r>
            <a:r>
              <a:rPr spc="-22" dirty="0"/>
              <a:t> </a:t>
            </a:r>
            <a:r>
              <a:rPr spc="-4" dirty="0"/>
              <a:t>crypto-ransomware</a:t>
            </a:r>
          </a:p>
        </p:txBody>
      </p:sp>
      <p:sp>
        <p:nvSpPr>
          <p:cNvPr id="4" name="object 4"/>
          <p:cNvSpPr txBox="1"/>
          <p:nvPr/>
        </p:nvSpPr>
        <p:spPr>
          <a:xfrm>
            <a:off x="1004902" y="1279782"/>
            <a:ext cx="4716556" cy="4460935"/>
          </a:xfrm>
          <a:prstGeom prst="rect">
            <a:avLst/>
          </a:prstGeom>
        </p:spPr>
        <p:txBody>
          <a:bodyPr vert="horz" wrap="square" lIns="0" tIns="64994" rIns="0" bIns="0" rtlCol="0">
            <a:spAutoFit/>
          </a:bodyPr>
          <a:lstStyle/>
          <a:p>
            <a:pPr marL="313781" indent="-302575">
              <a:spcBef>
                <a:spcPts val="512"/>
              </a:spcBef>
              <a:buSzPct val="83333"/>
              <a:buFont typeface="MS UI Gothic"/>
              <a:buChar char="❒"/>
              <a:tabLst>
                <a:tab pos="313221" algn="l"/>
                <a:tab pos="313781" algn="l"/>
              </a:tabLst>
            </a:pPr>
            <a:r>
              <a:rPr sz="2118" spc="-4" dirty="0">
                <a:latin typeface="Arial"/>
                <a:cs typeface="Arial"/>
              </a:rPr>
              <a:t>TorrentLocker, 2015</a:t>
            </a:r>
            <a:endParaRPr sz="2118" dirty="0">
              <a:latin typeface="Arial"/>
              <a:cs typeface="Arial"/>
            </a:endParaRPr>
          </a:p>
          <a:p>
            <a:pPr marL="818073" marR="516058" lvl="1" indent="-403433">
              <a:lnSpc>
                <a:spcPts val="2559"/>
              </a:lnSpc>
              <a:spcBef>
                <a:spcPts val="71"/>
              </a:spcBef>
              <a:buFont typeface="MS UI Gothic"/>
              <a:buChar char="❍"/>
              <a:tabLst>
                <a:tab pos="817513" algn="l"/>
                <a:tab pos="818073" algn="l"/>
              </a:tabLst>
            </a:pPr>
            <a:r>
              <a:rPr sz="1765" spc="-4" dirty="0">
                <a:latin typeface="Arial"/>
                <a:cs typeface="Arial"/>
              </a:rPr>
              <a:t>Harvests victims’ </a:t>
            </a:r>
            <a:r>
              <a:rPr sz="1765" dirty="0">
                <a:latin typeface="Arial"/>
                <a:cs typeface="Arial"/>
              </a:rPr>
              <a:t>email</a:t>
            </a:r>
            <a:r>
              <a:rPr sz="1765" spc="-22" dirty="0">
                <a:latin typeface="Arial"/>
                <a:cs typeface="Arial"/>
              </a:rPr>
              <a:t> </a:t>
            </a:r>
            <a:r>
              <a:rPr sz="1765" dirty="0">
                <a:latin typeface="Arial"/>
                <a:cs typeface="Arial"/>
              </a:rPr>
              <a:t>addresses  </a:t>
            </a:r>
            <a:r>
              <a:rPr sz="1765" spc="-4" dirty="0">
                <a:latin typeface="Arial"/>
                <a:cs typeface="Arial"/>
              </a:rPr>
              <a:t>to </a:t>
            </a:r>
            <a:r>
              <a:rPr sz="1765" dirty="0">
                <a:latin typeface="Arial"/>
                <a:cs typeface="Arial"/>
              </a:rPr>
              <a:t>spam </a:t>
            </a:r>
            <a:r>
              <a:rPr sz="1765" spc="-4" dirty="0">
                <a:latin typeface="Arial"/>
                <a:cs typeface="Arial"/>
              </a:rPr>
              <a:t>other</a:t>
            </a:r>
            <a:r>
              <a:rPr sz="1765" spc="-13" dirty="0">
                <a:latin typeface="Arial"/>
                <a:cs typeface="Arial"/>
              </a:rPr>
              <a:t> </a:t>
            </a:r>
            <a:r>
              <a:rPr sz="1765" spc="-4" dirty="0">
                <a:latin typeface="Arial"/>
                <a:cs typeface="Arial"/>
              </a:rPr>
              <a:t>victims</a:t>
            </a:r>
            <a:endParaRPr sz="1765" dirty="0">
              <a:latin typeface="Arial"/>
              <a:cs typeface="Arial"/>
            </a:endParaRPr>
          </a:p>
          <a:p>
            <a:pPr lvl="1">
              <a:spcBef>
                <a:spcPts val="31"/>
              </a:spcBef>
              <a:buFont typeface="MS UI Gothic"/>
              <a:buChar char="❍"/>
            </a:pPr>
            <a:endParaRPr sz="2515" dirty="0">
              <a:latin typeface="Times New Roman"/>
              <a:cs typeface="Times New Roman"/>
            </a:endParaRPr>
          </a:p>
          <a:p>
            <a:pPr marL="313781" indent="-302575">
              <a:buSzPct val="83333"/>
              <a:buFont typeface="MS UI Gothic"/>
              <a:buChar char="❒"/>
              <a:tabLst>
                <a:tab pos="313221" algn="l"/>
                <a:tab pos="313781" algn="l"/>
              </a:tabLst>
            </a:pPr>
            <a:r>
              <a:rPr sz="2118" spc="-4" dirty="0">
                <a:latin typeface="Arial"/>
                <a:cs typeface="Arial"/>
              </a:rPr>
              <a:t>CTB-Locker,</a:t>
            </a:r>
            <a:r>
              <a:rPr sz="2118" spc="-9" dirty="0">
                <a:latin typeface="Arial"/>
                <a:cs typeface="Arial"/>
              </a:rPr>
              <a:t> </a:t>
            </a:r>
            <a:r>
              <a:rPr sz="2118" dirty="0">
                <a:latin typeface="Arial"/>
                <a:cs typeface="Arial"/>
              </a:rPr>
              <a:t>2015</a:t>
            </a:r>
          </a:p>
          <a:p>
            <a:pPr marL="818073" lvl="1" indent="-403433">
              <a:spcBef>
                <a:spcPts val="375"/>
              </a:spcBef>
              <a:buFont typeface="MS UI Gothic"/>
              <a:buChar char="❍"/>
              <a:tabLst>
                <a:tab pos="817513" algn="l"/>
                <a:tab pos="818073" algn="l"/>
              </a:tabLst>
            </a:pPr>
            <a:r>
              <a:rPr sz="1765" spc="-4" dirty="0">
                <a:latin typeface="Arial"/>
                <a:cs typeface="Arial"/>
              </a:rPr>
              <a:t>Curve-TOR-Bitcoin (CBT)</a:t>
            </a:r>
            <a:endParaRPr sz="1765" dirty="0">
              <a:latin typeface="Arial"/>
              <a:cs typeface="Arial"/>
            </a:endParaRPr>
          </a:p>
          <a:p>
            <a:pPr marL="818073" lvl="1" indent="-403433">
              <a:spcBef>
                <a:spcPts val="441"/>
              </a:spcBef>
              <a:buFont typeface="MS UI Gothic"/>
              <a:buChar char="❍"/>
              <a:tabLst>
                <a:tab pos="817513" algn="l"/>
                <a:tab pos="818073" algn="l"/>
              </a:tabLst>
            </a:pPr>
            <a:r>
              <a:rPr sz="1765" dirty="0">
                <a:latin typeface="Arial"/>
                <a:cs typeface="Arial"/>
              </a:rPr>
              <a:t>Uses </a:t>
            </a:r>
            <a:r>
              <a:rPr sz="1765" spc="-4" dirty="0">
                <a:latin typeface="Arial"/>
                <a:cs typeface="Arial"/>
              </a:rPr>
              <a:t>Elliptic </a:t>
            </a:r>
            <a:r>
              <a:rPr sz="1765" dirty="0">
                <a:latin typeface="Arial"/>
                <a:cs typeface="Arial"/>
              </a:rPr>
              <a:t>curve</a:t>
            </a:r>
            <a:r>
              <a:rPr sz="1765" spc="-9" dirty="0">
                <a:latin typeface="Arial"/>
                <a:cs typeface="Arial"/>
              </a:rPr>
              <a:t> </a:t>
            </a:r>
            <a:r>
              <a:rPr sz="1765" spc="-4" dirty="0">
                <a:latin typeface="Arial"/>
                <a:cs typeface="Arial"/>
              </a:rPr>
              <a:t>crypto</a:t>
            </a:r>
            <a:endParaRPr sz="1765" dirty="0">
              <a:latin typeface="Arial"/>
              <a:cs typeface="Arial"/>
            </a:endParaRPr>
          </a:p>
          <a:p>
            <a:pPr marL="818073" lvl="1" indent="-403433">
              <a:spcBef>
                <a:spcPts val="441"/>
              </a:spcBef>
              <a:buFont typeface="MS UI Gothic"/>
              <a:buChar char="❍"/>
              <a:tabLst>
                <a:tab pos="817513" algn="l"/>
                <a:tab pos="818073" algn="l"/>
              </a:tabLst>
            </a:pPr>
            <a:r>
              <a:rPr sz="1765" spc="-4" dirty="0">
                <a:latin typeface="Arial"/>
                <a:cs typeface="Arial"/>
              </a:rPr>
              <a:t>TOR </a:t>
            </a:r>
            <a:r>
              <a:rPr sz="1765" dirty="0">
                <a:latin typeface="Arial"/>
                <a:cs typeface="Arial"/>
              </a:rPr>
              <a:t>component is</a:t>
            </a:r>
            <a:r>
              <a:rPr sz="1765" spc="-22" dirty="0">
                <a:latin typeface="Arial"/>
                <a:cs typeface="Arial"/>
              </a:rPr>
              <a:t> </a:t>
            </a:r>
            <a:r>
              <a:rPr sz="1765" dirty="0">
                <a:latin typeface="Arial"/>
                <a:cs typeface="Arial"/>
              </a:rPr>
              <a:t>embedded</a:t>
            </a:r>
          </a:p>
          <a:p>
            <a:pPr marL="818073" lvl="1" indent="-403433">
              <a:spcBef>
                <a:spcPts val="441"/>
              </a:spcBef>
              <a:buFont typeface="MS UI Gothic"/>
              <a:buChar char="❍"/>
              <a:tabLst>
                <a:tab pos="817513" algn="l"/>
                <a:tab pos="818073" algn="l"/>
              </a:tabLst>
            </a:pPr>
            <a:r>
              <a:rPr sz="1765" spc="-4" dirty="0">
                <a:latin typeface="Arial"/>
                <a:cs typeface="Arial"/>
              </a:rPr>
              <a:t>Facebook/Chrome </a:t>
            </a:r>
            <a:r>
              <a:rPr sz="1765" dirty="0">
                <a:latin typeface="Arial"/>
                <a:cs typeface="Arial"/>
              </a:rPr>
              <a:t>suspension</a:t>
            </a:r>
            <a:r>
              <a:rPr sz="1765" spc="-26" dirty="0">
                <a:latin typeface="Arial"/>
                <a:cs typeface="Arial"/>
              </a:rPr>
              <a:t> </a:t>
            </a:r>
            <a:r>
              <a:rPr sz="1765" dirty="0">
                <a:latin typeface="Arial"/>
                <a:cs typeface="Arial"/>
              </a:rPr>
              <a:t>warning</a:t>
            </a:r>
          </a:p>
          <a:p>
            <a:pPr lvl="1">
              <a:spcBef>
                <a:spcPts val="4"/>
              </a:spcBef>
              <a:buFont typeface="MS UI Gothic"/>
              <a:buChar char="❍"/>
            </a:pPr>
            <a:endParaRPr sz="2603" dirty="0">
              <a:latin typeface="Times New Roman"/>
              <a:cs typeface="Times New Roman"/>
            </a:endParaRPr>
          </a:p>
          <a:p>
            <a:pPr marL="313781" indent="-302575">
              <a:buSzPct val="83333"/>
              <a:buFont typeface="MS UI Gothic"/>
              <a:buChar char="❒"/>
              <a:tabLst>
                <a:tab pos="313221" algn="l"/>
                <a:tab pos="313781" algn="l"/>
              </a:tabLst>
            </a:pPr>
            <a:r>
              <a:rPr sz="2118" spc="-4" dirty="0">
                <a:latin typeface="Arial"/>
                <a:cs typeface="Arial"/>
              </a:rPr>
              <a:t>TeslaCrypt, </a:t>
            </a:r>
            <a:r>
              <a:rPr sz="2118" dirty="0">
                <a:latin typeface="Arial"/>
                <a:cs typeface="Arial"/>
              </a:rPr>
              <a:t>Feb </a:t>
            </a:r>
            <a:r>
              <a:rPr sz="2118" spc="-4" dirty="0">
                <a:latin typeface="Arial"/>
                <a:cs typeface="Arial"/>
              </a:rPr>
              <a:t>2015</a:t>
            </a:r>
            <a:endParaRPr sz="2118" dirty="0">
              <a:latin typeface="Arial"/>
              <a:cs typeface="Arial"/>
            </a:endParaRPr>
          </a:p>
          <a:p>
            <a:pPr marL="818073" lvl="1" indent="-403433">
              <a:spcBef>
                <a:spcPts val="463"/>
              </a:spcBef>
              <a:buFont typeface="MS UI Gothic"/>
              <a:buChar char="❍"/>
              <a:tabLst>
                <a:tab pos="817513" algn="l"/>
                <a:tab pos="818073" algn="l"/>
              </a:tabLst>
            </a:pPr>
            <a:r>
              <a:rPr sz="1765" spc="-4" dirty="0">
                <a:latin typeface="Arial"/>
                <a:cs typeface="Arial"/>
              </a:rPr>
              <a:t>Targeted </a:t>
            </a:r>
            <a:r>
              <a:rPr sz="1765" dirty="0">
                <a:latin typeface="Arial"/>
                <a:cs typeface="Arial"/>
              </a:rPr>
              <a:t>video game</a:t>
            </a:r>
            <a:r>
              <a:rPr sz="1765" spc="-4" dirty="0">
                <a:latin typeface="Arial"/>
                <a:cs typeface="Arial"/>
              </a:rPr>
              <a:t> community</a:t>
            </a:r>
            <a:endParaRPr sz="1765" dirty="0">
              <a:latin typeface="Arial"/>
              <a:cs typeface="Arial"/>
            </a:endParaRPr>
          </a:p>
          <a:p>
            <a:pPr marL="818073" lvl="1" indent="-403433">
              <a:spcBef>
                <a:spcPts val="441"/>
              </a:spcBef>
              <a:buFont typeface="MS UI Gothic"/>
              <a:buChar char="❍"/>
              <a:tabLst>
                <a:tab pos="817513" algn="l"/>
                <a:tab pos="818073" algn="l"/>
              </a:tabLst>
            </a:pPr>
            <a:r>
              <a:rPr sz="1765" spc="-4" dirty="0">
                <a:latin typeface="Arial"/>
                <a:cs typeface="Arial"/>
              </a:rPr>
              <a:t>Deleted </a:t>
            </a:r>
            <a:r>
              <a:rPr sz="1765" dirty="0">
                <a:latin typeface="Arial"/>
                <a:cs typeface="Arial"/>
              </a:rPr>
              <a:t>shadow volume</a:t>
            </a:r>
            <a:r>
              <a:rPr sz="1765" spc="-9" dirty="0">
                <a:latin typeface="Arial"/>
                <a:cs typeface="Arial"/>
              </a:rPr>
              <a:t> </a:t>
            </a:r>
            <a:r>
              <a:rPr sz="1765" dirty="0">
                <a:latin typeface="Arial"/>
                <a:cs typeface="Arial"/>
              </a:rPr>
              <a:t>copies</a:t>
            </a:r>
          </a:p>
        </p:txBody>
      </p:sp>
      <p:sp>
        <p:nvSpPr>
          <p:cNvPr id="6" name="object 6"/>
          <p:cNvSpPr/>
          <p:nvPr/>
        </p:nvSpPr>
        <p:spPr>
          <a:xfrm>
            <a:off x="7543639" y="1573579"/>
            <a:ext cx="2281514" cy="1812536"/>
          </a:xfrm>
          <a:prstGeom prst="rect">
            <a:avLst/>
          </a:prstGeom>
          <a:blipFill>
            <a:blip r:embed="rId2" cstate="print"/>
            <a:stretch>
              <a:fillRect/>
            </a:stretch>
          </a:blipFill>
        </p:spPr>
        <p:txBody>
          <a:bodyPr wrap="square" lIns="0" tIns="0" rIns="0" bIns="0" rtlCol="0"/>
          <a:lstStyle/>
          <a:p>
            <a:endParaRPr sz="1588"/>
          </a:p>
        </p:txBody>
      </p:sp>
      <p:sp>
        <p:nvSpPr>
          <p:cNvPr id="7" name="object 7"/>
          <p:cNvSpPr/>
          <p:nvPr/>
        </p:nvSpPr>
        <p:spPr>
          <a:xfrm>
            <a:off x="7551300" y="3651509"/>
            <a:ext cx="2168238" cy="2363380"/>
          </a:xfrm>
          <a:prstGeom prst="rect">
            <a:avLst/>
          </a:prstGeom>
          <a:blipFill>
            <a:blip r:embed="rId3" cstate="print"/>
            <a:stretch>
              <a:fillRect/>
            </a:stretch>
          </a:blipFill>
        </p:spPr>
        <p:txBody>
          <a:bodyPr wrap="square" lIns="0" tIns="0" rIns="0" bIns="0" rtlCol="0"/>
          <a:lstStyle/>
          <a:p>
            <a:endParaRPr sz="1588"/>
          </a:p>
        </p:txBody>
      </p:sp>
      <p:sp>
        <p:nvSpPr>
          <p:cNvPr id="8" name="object 8"/>
          <p:cNvSpPr txBox="1"/>
          <p:nvPr/>
        </p:nvSpPr>
        <p:spPr>
          <a:xfrm>
            <a:off x="2728815" y="6169583"/>
            <a:ext cx="4842622" cy="174309"/>
          </a:xfrm>
          <a:prstGeom prst="rect">
            <a:avLst/>
          </a:prstGeom>
        </p:spPr>
        <p:txBody>
          <a:bodyPr vert="horz" wrap="square" lIns="0" tIns="11206" rIns="0" bIns="0" rtlCol="0">
            <a:spAutoFit/>
          </a:bodyPr>
          <a:lstStyle/>
          <a:p>
            <a:pPr marL="11206">
              <a:spcBef>
                <a:spcPts val="88"/>
              </a:spcBef>
            </a:pPr>
            <a:r>
              <a:rPr sz="1059" u="sng" spc="-4" dirty="0">
                <a:solidFill>
                  <a:srgbClr val="CCCCFF"/>
                </a:solidFill>
                <a:uFill>
                  <a:solidFill>
                    <a:srgbClr val="D6D7FF"/>
                  </a:solidFill>
                </a:uFill>
                <a:latin typeface="Times New Roman"/>
                <a:cs typeface="Times New Roman"/>
              </a:rPr>
              <a:t>https://</a:t>
            </a:r>
            <a:r>
              <a:rPr sz="1059" u="sng" spc="-4" dirty="0">
                <a:solidFill>
                  <a:srgbClr val="CCCCFF"/>
                </a:solidFill>
                <a:uFill>
                  <a:solidFill>
                    <a:srgbClr val="D6D7FF"/>
                  </a:solidFill>
                </a:uFill>
                <a:latin typeface="Times New Roman"/>
                <a:cs typeface="Times New Roman"/>
                <a:hlinkClick r:id="rId4"/>
              </a:rPr>
              <a:t>www.wired.com/2015/09/hacker-lexicon-guide-ransomware-scary-hack-thats-rise/</a:t>
            </a:r>
            <a:endParaRPr sz="1059">
              <a:latin typeface="Times New Roman"/>
              <a:cs typeface="Times New Roman"/>
            </a:endParaRPr>
          </a:p>
        </p:txBody>
      </p:sp>
    </p:spTree>
    <p:extLst>
      <p:ext uri="{BB962C8B-B14F-4D97-AF65-F5344CB8AC3E}">
        <p14:creationId xmlns:p14="http://schemas.microsoft.com/office/powerpoint/2010/main" val="10464734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51835" y="6071486"/>
            <a:ext cx="6507816" cy="0"/>
          </a:xfrm>
          <a:custGeom>
            <a:avLst/>
            <a:gdLst/>
            <a:ahLst/>
            <a:cxnLst/>
            <a:rect l="l" t="t" r="r" b="b"/>
            <a:pathLst>
              <a:path w="7375525">
                <a:moveTo>
                  <a:pt x="0" y="0"/>
                </a:moveTo>
                <a:lnTo>
                  <a:pt x="7375523" y="0"/>
                </a:lnTo>
              </a:path>
            </a:pathLst>
          </a:custGeom>
          <a:ln w="26988">
            <a:solidFill>
              <a:srgbClr val="DBAA00"/>
            </a:solidFill>
          </a:ln>
        </p:spPr>
        <p:txBody>
          <a:bodyPr wrap="square" lIns="0" tIns="0" rIns="0" bIns="0" rtlCol="0"/>
          <a:lstStyle/>
          <a:p>
            <a:endParaRPr sz="1588"/>
          </a:p>
        </p:txBody>
      </p:sp>
      <p:sp>
        <p:nvSpPr>
          <p:cNvPr id="3" name="object 3"/>
          <p:cNvSpPr txBox="1">
            <a:spLocks noGrp="1"/>
          </p:cNvSpPr>
          <p:nvPr>
            <p:ph type="title"/>
          </p:nvPr>
        </p:nvSpPr>
        <p:spPr>
          <a:xfrm>
            <a:off x="916237" y="185394"/>
            <a:ext cx="6048964" cy="688424"/>
          </a:xfrm>
          <a:prstGeom prst="rect">
            <a:avLst/>
          </a:prstGeom>
        </p:spPr>
        <p:txBody>
          <a:bodyPr vert="horz" wrap="square" lIns="0" tIns="11206" rIns="0" bIns="0" rtlCol="0" anchor="ctr">
            <a:spAutoFit/>
          </a:bodyPr>
          <a:lstStyle/>
          <a:p>
            <a:pPr marL="11206">
              <a:lnSpc>
                <a:spcPct val="100000"/>
              </a:lnSpc>
              <a:spcBef>
                <a:spcPts val="88"/>
              </a:spcBef>
            </a:pPr>
            <a:r>
              <a:rPr spc="-4" dirty="0"/>
              <a:t>More</a:t>
            </a:r>
            <a:r>
              <a:rPr spc="-22" dirty="0"/>
              <a:t> </a:t>
            </a:r>
            <a:r>
              <a:rPr spc="-4" dirty="0"/>
              <a:t>crypto-ransomware</a:t>
            </a:r>
          </a:p>
        </p:txBody>
      </p:sp>
      <p:sp>
        <p:nvSpPr>
          <p:cNvPr id="4" name="object 4"/>
          <p:cNvSpPr txBox="1"/>
          <p:nvPr/>
        </p:nvSpPr>
        <p:spPr>
          <a:xfrm>
            <a:off x="916237" y="1293927"/>
            <a:ext cx="6677585" cy="4460230"/>
          </a:xfrm>
          <a:prstGeom prst="rect">
            <a:avLst/>
          </a:prstGeom>
        </p:spPr>
        <p:txBody>
          <a:bodyPr vert="horz" wrap="square" lIns="0" tIns="64994" rIns="0" bIns="0" rtlCol="0">
            <a:spAutoFit/>
          </a:bodyPr>
          <a:lstStyle/>
          <a:p>
            <a:pPr marL="313781" indent="-302575">
              <a:spcBef>
                <a:spcPts val="512"/>
              </a:spcBef>
              <a:buSzPct val="83333"/>
              <a:buFont typeface="MS UI Gothic"/>
              <a:buChar char="❒"/>
              <a:tabLst>
                <a:tab pos="313221" algn="l"/>
                <a:tab pos="313781" algn="l"/>
              </a:tabLst>
            </a:pPr>
            <a:r>
              <a:rPr sz="2118" spc="-4" dirty="0">
                <a:latin typeface="Arial"/>
                <a:cs typeface="Arial"/>
              </a:rPr>
              <a:t>Locky, </a:t>
            </a:r>
            <a:r>
              <a:rPr sz="2118" dirty="0">
                <a:latin typeface="Arial"/>
                <a:cs typeface="Arial"/>
              </a:rPr>
              <a:t>Feb </a:t>
            </a:r>
            <a:r>
              <a:rPr sz="2118" spc="-4" dirty="0">
                <a:latin typeface="Arial"/>
                <a:cs typeface="Arial"/>
              </a:rPr>
              <a:t>2016</a:t>
            </a:r>
            <a:endParaRPr sz="2118" dirty="0">
              <a:latin typeface="Arial"/>
              <a:cs typeface="Arial"/>
            </a:endParaRPr>
          </a:p>
          <a:p>
            <a:pPr marL="818073" lvl="1" indent="-403433">
              <a:spcBef>
                <a:spcPts val="353"/>
              </a:spcBef>
              <a:buFont typeface="MS UI Gothic"/>
              <a:buChar char="❍"/>
              <a:tabLst>
                <a:tab pos="817513" algn="l"/>
                <a:tab pos="818073" algn="l"/>
              </a:tabLst>
            </a:pPr>
            <a:r>
              <a:rPr sz="1765" spc="-4" dirty="0">
                <a:latin typeface="Arial"/>
                <a:cs typeface="Arial"/>
              </a:rPr>
              <a:t>Distributed </a:t>
            </a:r>
            <a:r>
              <a:rPr sz="1765" dirty="0">
                <a:latin typeface="Arial"/>
                <a:cs typeface="Arial"/>
              </a:rPr>
              <a:t>as a </a:t>
            </a:r>
            <a:r>
              <a:rPr sz="1765" spc="-4" dirty="0">
                <a:latin typeface="Arial"/>
                <a:cs typeface="Arial"/>
              </a:rPr>
              <a:t>Word </a:t>
            </a:r>
            <a:r>
              <a:rPr sz="1765" dirty="0">
                <a:latin typeface="Arial"/>
                <a:cs typeface="Arial"/>
              </a:rPr>
              <a:t>macro</a:t>
            </a:r>
            <a:r>
              <a:rPr sz="1765" spc="4" dirty="0">
                <a:latin typeface="Arial"/>
                <a:cs typeface="Arial"/>
              </a:rPr>
              <a:t> </a:t>
            </a:r>
            <a:r>
              <a:rPr sz="1765" spc="-4" dirty="0">
                <a:latin typeface="Arial"/>
                <a:cs typeface="Arial"/>
              </a:rPr>
              <a:t>attachment</a:t>
            </a:r>
            <a:endParaRPr sz="1765" dirty="0">
              <a:latin typeface="Arial"/>
              <a:cs typeface="Arial"/>
            </a:endParaRPr>
          </a:p>
          <a:p>
            <a:pPr marL="818073" lvl="1" indent="-403433">
              <a:spcBef>
                <a:spcPts val="441"/>
              </a:spcBef>
              <a:buFont typeface="MS UI Gothic"/>
              <a:buChar char="❍"/>
              <a:tabLst>
                <a:tab pos="817513" algn="l"/>
                <a:tab pos="818073" algn="l"/>
              </a:tabLst>
            </a:pPr>
            <a:r>
              <a:rPr sz="1765" spc="-4" dirty="0">
                <a:latin typeface="Arial"/>
                <a:cs typeface="Arial"/>
              </a:rPr>
              <a:t>Deletes </a:t>
            </a:r>
            <a:r>
              <a:rPr sz="1765" dirty="0">
                <a:latin typeface="Arial"/>
                <a:cs typeface="Arial"/>
              </a:rPr>
              <a:t>shadow</a:t>
            </a:r>
            <a:r>
              <a:rPr sz="1765" spc="-4" dirty="0">
                <a:latin typeface="Arial"/>
                <a:cs typeface="Arial"/>
              </a:rPr>
              <a:t> </a:t>
            </a:r>
            <a:r>
              <a:rPr sz="1765" dirty="0">
                <a:latin typeface="Arial"/>
                <a:cs typeface="Arial"/>
              </a:rPr>
              <a:t>copies</a:t>
            </a:r>
          </a:p>
          <a:p>
            <a:pPr marL="818073" lvl="1" indent="-403433">
              <a:spcBef>
                <a:spcPts val="441"/>
              </a:spcBef>
              <a:buFont typeface="MS UI Gothic"/>
              <a:buChar char="❍"/>
              <a:tabLst>
                <a:tab pos="817513" algn="l"/>
                <a:tab pos="818073" algn="l"/>
              </a:tabLst>
            </a:pPr>
            <a:r>
              <a:rPr sz="1765" dirty="0">
                <a:latin typeface="Arial"/>
                <a:cs typeface="Arial"/>
              </a:rPr>
              <a:t>Used in </a:t>
            </a:r>
            <a:r>
              <a:rPr sz="1765" spc="-4" dirty="0">
                <a:latin typeface="Arial"/>
                <a:cs typeface="Arial"/>
              </a:rPr>
              <a:t>healthcare facilities</a:t>
            </a:r>
            <a:endParaRPr sz="1765" dirty="0">
              <a:latin typeface="Arial"/>
              <a:cs typeface="Arial"/>
            </a:endParaRPr>
          </a:p>
          <a:p>
            <a:pPr marL="818073" lvl="1" indent="-403433">
              <a:spcBef>
                <a:spcPts val="441"/>
              </a:spcBef>
              <a:buFont typeface="MS UI Gothic"/>
              <a:buChar char="❍"/>
              <a:tabLst>
                <a:tab pos="817513" algn="l"/>
                <a:tab pos="818073" algn="l"/>
              </a:tabLst>
            </a:pPr>
            <a:r>
              <a:rPr sz="1765" dirty="0">
                <a:latin typeface="Arial"/>
                <a:cs typeface="Arial"/>
              </a:rPr>
              <a:t>Changes </a:t>
            </a:r>
            <a:r>
              <a:rPr sz="1765" spc="-4" dirty="0">
                <a:latin typeface="Arial"/>
                <a:cs typeface="Arial"/>
              </a:rPr>
              <a:t>file extension to</a:t>
            </a:r>
            <a:r>
              <a:rPr sz="1765" dirty="0">
                <a:latin typeface="Arial"/>
                <a:cs typeface="Arial"/>
              </a:rPr>
              <a:t> </a:t>
            </a:r>
            <a:r>
              <a:rPr sz="1765" spc="-4" dirty="0">
                <a:latin typeface="Arial"/>
                <a:cs typeface="Arial"/>
              </a:rPr>
              <a:t>.locky</a:t>
            </a:r>
            <a:endParaRPr sz="1765" dirty="0">
              <a:latin typeface="Arial"/>
              <a:cs typeface="Arial"/>
            </a:endParaRPr>
          </a:p>
          <a:p>
            <a:pPr lvl="1">
              <a:lnSpc>
                <a:spcPct val="100000"/>
              </a:lnSpc>
              <a:buFont typeface="MS UI Gothic"/>
              <a:buChar char="❍"/>
            </a:pPr>
            <a:endParaRPr sz="2603" dirty="0">
              <a:latin typeface="Times New Roman"/>
              <a:cs typeface="Times New Roman"/>
            </a:endParaRPr>
          </a:p>
          <a:p>
            <a:pPr marL="313781" indent="-302575">
              <a:buSzPct val="83333"/>
              <a:buFont typeface="MS UI Gothic"/>
              <a:buChar char="❒"/>
              <a:tabLst>
                <a:tab pos="313221" algn="l"/>
                <a:tab pos="313781" algn="l"/>
              </a:tabLst>
            </a:pPr>
            <a:r>
              <a:rPr sz="2118" spc="-4" dirty="0">
                <a:latin typeface="Arial"/>
                <a:cs typeface="Arial"/>
              </a:rPr>
              <a:t>Petya, </a:t>
            </a:r>
            <a:r>
              <a:rPr sz="2118" dirty="0">
                <a:latin typeface="Arial"/>
                <a:cs typeface="Arial"/>
              </a:rPr>
              <a:t>Mar</a:t>
            </a:r>
            <a:r>
              <a:rPr sz="2118" spc="-9" dirty="0">
                <a:latin typeface="Arial"/>
                <a:cs typeface="Arial"/>
              </a:rPr>
              <a:t> </a:t>
            </a:r>
            <a:r>
              <a:rPr sz="2118" dirty="0">
                <a:latin typeface="Arial"/>
                <a:cs typeface="Arial"/>
              </a:rPr>
              <a:t>2016</a:t>
            </a:r>
          </a:p>
          <a:p>
            <a:pPr marL="818073" lvl="1" indent="-403433">
              <a:spcBef>
                <a:spcPts val="463"/>
              </a:spcBef>
              <a:buFont typeface="MS UI Gothic"/>
              <a:buChar char="❍"/>
              <a:tabLst>
                <a:tab pos="817513" algn="l"/>
                <a:tab pos="818073" algn="l"/>
              </a:tabLst>
            </a:pPr>
            <a:r>
              <a:rPr sz="1765" spc="-4" dirty="0">
                <a:latin typeface="Arial"/>
                <a:cs typeface="Arial"/>
              </a:rPr>
              <a:t>Overwrites master </a:t>
            </a:r>
            <a:r>
              <a:rPr sz="1765" dirty="0">
                <a:latin typeface="Arial"/>
                <a:cs typeface="Arial"/>
              </a:rPr>
              <a:t>boot record (MBR) </a:t>
            </a:r>
            <a:r>
              <a:rPr sz="1765" spc="-93" dirty="0">
                <a:latin typeface="Wingdings"/>
                <a:cs typeface="Wingdings"/>
              </a:rPr>
              <a:t></a:t>
            </a:r>
            <a:r>
              <a:rPr sz="1765" spc="-93" dirty="0">
                <a:latin typeface="Times New Roman"/>
                <a:cs typeface="Times New Roman"/>
              </a:rPr>
              <a:t> </a:t>
            </a:r>
            <a:r>
              <a:rPr sz="1765" b="1" spc="-4" dirty="0">
                <a:latin typeface="Arial"/>
                <a:cs typeface="Arial"/>
              </a:rPr>
              <a:t>disables</a:t>
            </a:r>
            <a:r>
              <a:rPr sz="1765" b="1" spc="-221" dirty="0">
                <a:latin typeface="Arial"/>
                <a:cs typeface="Arial"/>
              </a:rPr>
              <a:t> </a:t>
            </a:r>
            <a:r>
              <a:rPr sz="1765" b="1" spc="-4" dirty="0">
                <a:latin typeface="Arial"/>
                <a:cs typeface="Arial"/>
              </a:rPr>
              <a:t>booting</a:t>
            </a:r>
            <a:endParaRPr sz="1765" dirty="0">
              <a:latin typeface="Arial"/>
              <a:cs typeface="Arial"/>
            </a:endParaRPr>
          </a:p>
          <a:p>
            <a:pPr marL="818073" lvl="1" indent="-403433">
              <a:spcBef>
                <a:spcPts val="441"/>
              </a:spcBef>
              <a:buFont typeface="MS UI Gothic"/>
              <a:buChar char="❍"/>
              <a:tabLst>
                <a:tab pos="817513" algn="l"/>
                <a:tab pos="818073" algn="l"/>
              </a:tabLst>
            </a:pPr>
            <a:r>
              <a:rPr sz="1765" dirty="0">
                <a:latin typeface="Arial"/>
                <a:cs typeface="Arial"/>
              </a:rPr>
              <a:t>Delivered </a:t>
            </a:r>
            <a:r>
              <a:rPr sz="1765" spc="-4" dirty="0">
                <a:latin typeface="Arial"/>
                <a:cs typeface="Arial"/>
              </a:rPr>
              <a:t>through legitimate </a:t>
            </a:r>
            <a:r>
              <a:rPr sz="1765" dirty="0">
                <a:latin typeface="Arial"/>
                <a:cs typeface="Arial"/>
              </a:rPr>
              <a:t>cloud such as</a:t>
            </a:r>
            <a:r>
              <a:rPr sz="1765" spc="-9" dirty="0">
                <a:latin typeface="Arial"/>
                <a:cs typeface="Arial"/>
              </a:rPr>
              <a:t> </a:t>
            </a:r>
            <a:r>
              <a:rPr sz="1765" dirty="0">
                <a:latin typeface="Arial"/>
                <a:cs typeface="Arial"/>
              </a:rPr>
              <a:t>Dropbox</a:t>
            </a:r>
          </a:p>
          <a:p>
            <a:pPr marL="818073" lvl="1" indent="-403433">
              <a:spcBef>
                <a:spcPts val="353"/>
              </a:spcBef>
              <a:buFont typeface="MS UI Gothic"/>
              <a:buChar char="❍"/>
              <a:tabLst>
                <a:tab pos="817513" algn="l"/>
                <a:tab pos="818073" algn="l"/>
              </a:tabLst>
            </a:pPr>
            <a:r>
              <a:rPr sz="1765" spc="-4" dirty="0">
                <a:latin typeface="Arial"/>
                <a:cs typeface="Arial"/>
              </a:rPr>
              <a:t>Decrypted thanks to </a:t>
            </a:r>
            <a:r>
              <a:rPr sz="1765" dirty="0">
                <a:latin typeface="Arial"/>
                <a:cs typeface="Arial"/>
              </a:rPr>
              <a:t>sloppy</a:t>
            </a:r>
            <a:r>
              <a:rPr sz="1765" spc="4" dirty="0">
                <a:latin typeface="Arial"/>
                <a:cs typeface="Arial"/>
              </a:rPr>
              <a:t> </a:t>
            </a:r>
            <a:r>
              <a:rPr sz="1765" spc="-4" dirty="0">
                <a:latin typeface="Arial"/>
                <a:cs typeface="Arial"/>
              </a:rPr>
              <a:t>implementation</a:t>
            </a:r>
            <a:endParaRPr sz="1765" dirty="0">
              <a:latin typeface="Arial"/>
              <a:cs typeface="Arial"/>
            </a:endParaRPr>
          </a:p>
          <a:p>
            <a:pPr lvl="1">
              <a:spcBef>
                <a:spcPts val="40"/>
              </a:spcBef>
              <a:buFont typeface="MS UI Gothic"/>
              <a:buChar char="❍"/>
            </a:pPr>
            <a:endParaRPr sz="2647" dirty="0">
              <a:latin typeface="Times New Roman"/>
              <a:cs typeface="Times New Roman"/>
            </a:endParaRPr>
          </a:p>
          <a:p>
            <a:pPr marL="313781" indent="-302575">
              <a:spcBef>
                <a:spcPts val="4"/>
              </a:spcBef>
              <a:buSzPct val="83333"/>
              <a:buFont typeface="MS UI Gothic"/>
              <a:buChar char="❒"/>
              <a:tabLst>
                <a:tab pos="313221" algn="l"/>
                <a:tab pos="313781" algn="l"/>
              </a:tabLst>
            </a:pPr>
            <a:r>
              <a:rPr sz="2118" spc="-4" dirty="0">
                <a:latin typeface="Arial"/>
                <a:cs typeface="Arial"/>
              </a:rPr>
              <a:t>Cerber, </a:t>
            </a:r>
            <a:r>
              <a:rPr sz="2118" dirty="0">
                <a:latin typeface="Arial"/>
                <a:cs typeface="Arial"/>
              </a:rPr>
              <a:t>Mar,</a:t>
            </a:r>
            <a:r>
              <a:rPr sz="2118" spc="-9" dirty="0">
                <a:latin typeface="Arial"/>
                <a:cs typeface="Arial"/>
              </a:rPr>
              <a:t> </a:t>
            </a:r>
            <a:r>
              <a:rPr sz="2118" dirty="0">
                <a:latin typeface="Arial"/>
                <a:cs typeface="Arial"/>
              </a:rPr>
              <a:t>2016</a:t>
            </a:r>
          </a:p>
          <a:p>
            <a:pPr marL="818073" lvl="1" indent="-403433">
              <a:spcBef>
                <a:spcPts val="459"/>
              </a:spcBef>
              <a:buFont typeface="MS UI Gothic"/>
              <a:buChar char="❍"/>
              <a:tabLst>
                <a:tab pos="817513" algn="l"/>
                <a:tab pos="818073" algn="l"/>
              </a:tabLst>
            </a:pPr>
            <a:r>
              <a:rPr sz="1765" dirty="0">
                <a:latin typeface="Arial"/>
                <a:cs typeface="Arial"/>
              </a:rPr>
              <a:t>Voice</a:t>
            </a:r>
            <a:r>
              <a:rPr sz="1765" spc="-4" dirty="0">
                <a:latin typeface="Arial"/>
                <a:cs typeface="Arial"/>
              </a:rPr>
              <a:t> feature</a:t>
            </a:r>
            <a:endParaRPr sz="1765" dirty="0">
              <a:latin typeface="Arial"/>
              <a:cs typeface="Arial"/>
            </a:endParaRPr>
          </a:p>
        </p:txBody>
      </p:sp>
      <p:sp>
        <p:nvSpPr>
          <p:cNvPr id="6" name="object 6"/>
          <p:cNvSpPr/>
          <p:nvPr/>
        </p:nvSpPr>
        <p:spPr>
          <a:xfrm>
            <a:off x="7861057" y="4694020"/>
            <a:ext cx="1942819" cy="1336661"/>
          </a:xfrm>
          <a:prstGeom prst="rect">
            <a:avLst/>
          </a:prstGeom>
          <a:blipFill>
            <a:blip r:embed="rId2" cstate="print"/>
            <a:stretch>
              <a:fillRect/>
            </a:stretch>
          </a:blipFill>
        </p:spPr>
        <p:txBody>
          <a:bodyPr wrap="square" lIns="0" tIns="0" rIns="0" bIns="0" rtlCol="0"/>
          <a:lstStyle/>
          <a:p>
            <a:endParaRPr sz="1588"/>
          </a:p>
        </p:txBody>
      </p:sp>
      <p:sp>
        <p:nvSpPr>
          <p:cNvPr id="7" name="object 7"/>
          <p:cNvSpPr/>
          <p:nvPr/>
        </p:nvSpPr>
        <p:spPr>
          <a:xfrm>
            <a:off x="7466119" y="1636052"/>
            <a:ext cx="2458165" cy="1697907"/>
          </a:xfrm>
          <a:prstGeom prst="rect">
            <a:avLst/>
          </a:prstGeom>
          <a:blipFill>
            <a:blip r:embed="rId3" cstate="print"/>
            <a:stretch>
              <a:fillRect/>
            </a:stretch>
          </a:blipFill>
        </p:spPr>
        <p:txBody>
          <a:bodyPr wrap="square" lIns="0" tIns="0" rIns="0" bIns="0" rtlCol="0"/>
          <a:lstStyle/>
          <a:p>
            <a:endParaRPr sz="1588"/>
          </a:p>
        </p:txBody>
      </p:sp>
      <p:sp>
        <p:nvSpPr>
          <p:cNvPr id="8" name="object 8"/>
          <p:cNvSpPr txBox="1"/>
          <p:nvPr/>
        </p:nvSpPr>
        <p:spPr>
          <a:xfrm>
            <a:off x="2524310" y="6103529"/>
            <a:ext cx="4440891" cy="300233"/>
          </a:xfrm>
          <a:prstGeom prst="rect">
            <a:avLst/>
          </a:prstGeom>
        </p:spPr>
        <p:txBody>
          <a:bodyPr vert="horz" wrap="square" lIns="0" tIns="17929" rIns="0" bIns="0" rtlCol="0">
            <a:spAutoFit/>
          </a:bodyPr>
          <a:lstStyle/>
          <a:p>
            <a:pPr marL="11206" marR="4483">
              <a:lnSpc>
                <a:spcPts val="1147"/>
              </a:lnSpc>
              <a:spcBef>
                <a:spcPts val="141"/>
              </a:spcBef>
            </a:pPr>
            <a:r>
              <a:rPr sz="971" u="sng" spc="-4" dirty="0">
                <a:solidFill>
                  <a:srgbClr val="CCCCFF"/>
                </a:solidFill>
                <a:uFill>
                  <a:solidFill>
                    <a:srgbClr val="D6D7FF"/>
                  </a:solidFill>
                </a:uFill>
                <a:latin typeface="Times New Roman"/>
                <a:cs typeface="Times New Roman"/>
              </a:rPr>
              <a:t>https://</a:t>
            </a:r>
            <a:r>
              <a:rPr sz="971" u="sng" spc="-4" dirty="0">
                <a:solidFill>
                  <a:srgbClr val="CCCCFF"/>
                </a:solidFill>
                <a:uFill>
                  <a:solidFill>
                    <a:srgbClr val="D6D7FF"/>
                  </a:solidFill>
                </a:uFill>
                <a:latin typeface="Times New Roman"/>
                <a:cs typeface="Times New Roman"/>
                <a:hlinkClick r:id="rId4"/>
              </a:rPr>
              <a:t>www.wired.com/2015/09/hacker-lexicon-guide-ransomware-scary-hack-thats-rise/ </a:t>
            </a:r>
            <a:r>
              <a:rPr sz="971" spc="-4" dirty="0">
                <a:solidFill>
                  <a:srgbClr val="CCCCFF"/>
                </a:solidFill>
                <a:latin typeface="Times New Roman"/>
                <a:cs typeface="Times New Roman"/>
              </a:rPr>
              <a:t> </a:t>
            </a:r>
            <a:r>
              <a:rPr sz="971" u="sng" spc="-4" dirty="0">
                <a:solidFill>
                  <a:srgbClr val="CCCCFF"/>
                </a:solidFill>
                <a:uFill>
                  <a:solidFill>
                    <a:srgbClr val="D6D7FF"/>
                  </a:solidFill>
                </a:uFill>
                <a:latin typeface="Times New Roman"/>
                <a:cs typeface="Times New Roman"/>
                <a:hlinkClick r:id="rId5"/>
              </a:rPr>
              <a:t>http://thehackernews.com/2016/04/ransomware-decrypt-tool.html</a:t>
            </a:r>
            <a:endParaRPr sz="971">
              <a:latin typeface="Times New Roman"/>
              <a:cs typeface="Times New Roman"/>
            </a:endParaRPr>
          </a:p>
        </p:txBody>
      </p:sp>
    </p:spTree>
    <p:extLst>
      <p:ext uri="{BB962C8B-B14F-4D97-AF65-F5344CB8AC3E}">
        <p14:creationId xmlns:p14="http://schemas.microsoft.com/office/powerpoint/2010/main" val="13971903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51835" y="6071486"/>
            <a:ext cx="6507816" cy="0"/>
          </a:xfrm>
          <a:custGeom>
            <a:avLst/>
            <a:gdLst/>
            <a:ahLst/>
            <a:cxnLst/>
            <a:rect l="l" t="t" r="r" b="b"/>
            <a:pathLst>
              <a:path w="7375525">
                <a:moveTo>
                  <a:pt x="0" y="0"/>
                </a:moveTo>
                <a:lnTo>
                  <a:pt x="7375523" y="0"/>
                </a:lnTo>
              </a:path>
            </a:pathLst>
          </a:custGeom>
          <a:ln w="26988">
            <a:solidFill>
              <a:srgbClr val="DBAA00"/>
            </a:solidFill>
          </a:ln>
        </p:spPr>
        <p:txBody>
          <a:bodyPr wrap="square" lIns="0" tIns="0" rIns="0" bIns="0" rtlCol="0"/>
          <a:lstStyle/>
          <a:p>
            <a:endParaRPr sz="1588"/>
          </a:p>
        </p:txBody>
      </p:sp>
      <p:sp>
        <p:nvSpPr>
          <p:cNvPr id="3" name="object 3"/>
          <p:cNvSpPr txBox="1">
            <a:spLocks noGrp="1"/>
          </p:cNvSpPr>
          <p:nvPr>
            <p:ph type="title"/>
          </p:nvPr>
        </p:nvSpPr>
        <p:spPr>
          <a:xfrm>
            <a:off x="888551" y="132315"/>
            <a:ext cx="8068234" cy="688424"/>
          </a:xfrm>
          <a:prstGeom prst="rect">
            <a:avLst/>
          </a:prstGeom>
        </p:spPr>
        <p:txBody>
          <a:bodyPr vert="horz" wrap="square" lIns="0" tIns="11206" rIns="0" bIns="0" rtlCol="0" anchor="ctr">
            <a:spAutoFit/>
          </a:bodyPr>
          <a:lstStyle/>
          <a:p>
            <a:pPr marL="11206">
              <a:lnSpc>
                <a:spcPct val="100000"/>
              </a:lnSpc>
              <a:spcBef>
                <a:spcPts val="88"/>
              </a:spcBef>
            </a:pPr>
            <a:r>
              <a:rPr spc="-4" dirty="0"/>
              <a:t>Free decryption, if you infect</a:t>
            </a:r>
            <a:r>
              <a:rPr spc="-9" dirty="0"/>
              <a:t> </a:t>
            </a:r>
            <a:r>
              <a:rPr spc="-4" dirty="0"/>
              <a:t>two!</a:t>
            </a:r>
          </a:p>
        </p:txBody>
      </p:sp>
      <p:sp>
        <p:nvSpPr>
          <p:cNvPr id="4" name="object 4"/>
          <p:cNvSpPr txBox="1"/>
          <p:nvPr/>
        </p:nvSpPr>
        <p:spPr>
          <a:xfrm>
            <a:off x="1042707" y="1415775"/>
            <a:ext cx="2038350" cy="714461"/>
          </a:xfrm>
          <a:prstGeom prst="rect">
            <a:avLst/>
          </a:prstGeom>
        </p:spPr>
        <p:txBody>
          <a:bodyPr vert="horz" wrap="square" lIns="0" tIns="64994" rIns="0" bIns="0" rtlCol="0">
            <a:spAutoFit/>
          </a:bodyPr>
          <a:lstStyle/>
          <a:p>
            <a:pPr marL="302015" marR="43145" indent="-302015" algn="r">
              <a:spcBef>
                <a:spcPts val="512"/>
              </a:spcBef>
              <a:buSzPct val="83333"/>
              <a:buFont typeface="MS UI Gothic"/>
              <a:buChar char="❒"/>
              <a:tabLst>
                <a:tab pos="302015" algn="l"/>
                <a:tab pos="302575" algn="l"/>
              </a:tabLst>
            </a:pPr>
            <a:r>
              <a:rPr sz="2118" dirty="0">
                <a:latin typeface="Arial"/>
                <a:cs typeface="Arial"/>
              </a:rPr>
              <a:t>Popcorn</a:t>
            </a:r>
            <a:r>
              <a:rPr sz="2118" spc="-75" dirty="0">
                <a:latin typeface="Arial"/>
                <a:cs typeface="Arial"/>
              </a:rPr>
              <a:t> </a:t>
            </a:r>
            <a:r>
              <a:rPr sz="2118" spc="-4" dirty="0">
                <a:latin typeface="Arial"/>
                <a:cs typeface="Arial"/>
              </a:rPr>
              <a:t>Time</a:t>
            </a:r>
            <a:endParaRPr sz="2118" dirty="0">
              <a:latin typeface="Arial"/>
              <a:cs typeface="Arial"/>
            </a:endParaRPr>
          </a:p>
          <a:p>
            <a:pPr marL="402873" marR="4483" lvl="1" indent="-402873" algn="r">
              <a:spcBef>
                <a:spcPts val="353"/>
              </a:spcBef>
              <a:buFont typeface="MS UI Gothic"/>
              <a:buChar char="❍"/>
              <a:tabLst>
                <a:tab pos="402873" algn="l"/>
                <a:tab pos="403433" algn="l"/>
              </a:tabLst>
            </a:pPr>
            <a:r>
              <a:rPr sz="1765" dirty="0">
                <a:latin typeface="Arial"/>
                <a:cs typeface="Arial"/>
              </a:rPr>
              <a:t>Dec 8,</a:t>
            </a:r>
            <a:r>
              <a:rPr sz="1765" spc="-97" dirty="0">
                <a:latin typeface="Arial"/>
                <a:cs typeface="Arial"/>
              </a:rPr>
              <a:t> </a:t>
            </a:r>
            <a:r>
              <a:rPr sz="1765" dirty="0">
                <a:latin typeface="Arial"/>
                <a:cs typeface="Arial"/>
              </a:rPr>
              <a:t>2016</a:t>
            </a:r>
          </a:p>
        </p:txBody>
      </p:sp>
      <p:sp>
        <p:nvSpPr>
          <p:cNvPr id="5" name="object 5"/>
          <p:cNvSpPr/>
          <p:nvPr/>
        </p:nvSpPr>
        <p:spPr>
          <a:xfrm>
            <a:off x="1460304" y="4563703"/>
            <a:ext cx="8068234" cy="1003077"/>
          </a:xfrm>
          <a:prstGeom prst="rect">
            <a:avLst/>
          </a:prstGeom>
          <a:blipFill>
            <a:blip r:embed="rId2" cstate="print"/>
            <a:stretch>
              <a:fillRect/>
            </a:stretch>
          </a:blipFill>
        </p:spPr>
        <p:txBody>
          <a:bodyPr wrap="square" lIns="0" tIns="0" rIns="0" bIns="0" rtlCol="0"/>
          <a:lstStyle/>
          <a:p>
            <a:endParaRPr sz="1588"/>
          </a:p>
        </p:txBody>
      </p:sp>
      <p:sp>
        <p:nvSpPr>
          <p:cNvPr id="6" name="object 6"/>
          <p:cNvSpPr/>
          <p:nvPr/>
        </p:nvSpPr>
        <p:spPr>
          <a:xfrm>
            <a:off x="4207177" y="1514565"/>
            <a:ext cx="4719868" cy="2603302"/>
          </a:xfrm>
          <a:prstGeom prst="rect">
            <a:avLst/>
          </a:prstGeom>
          <a:blipFill>
            <a:blip r:embed="rId3" cstate="print"/>
            <a:stretch>
              <a:fillRect/>
            </a:stretch>
          </a:blipFill>
        </p:spPr>
        <p:txBody>
          <a:bodyPr wrap="square" lIns="0" tIns="0" rIns="0" bIns="0" rtlCol="0"/>
          <a:lstStyle/>
          <a:p>
            <a:endParaRPr sz="1588"/>
          </a:p>
        </p:txBody>
      </p:sp>
      <p:sp>
        <p:nvSpPr>
          <p:cNvPr id="7" name="object 7"/>
          <p:cNvSpPr txBox="1"/>
          <p:nvPr/>
        </p:nvSpPr>
        <p:spPr>
          <a:xfrm>
            <a:off x="2255623" y="6130357"/>
            <a:ext cx="6671422" cy="174181"/>
          </a:xfrm>
          <a:prstGeom prst="rect">
            <a:avLst/>
          </a:prstGeom>
        </p:spPr>
        <p:txBody>
          <a:bodyPr vert="horz" wrap="square" lIns="0" tIns="11206" rIns="0" bIns="0" rtlCol="0">
            <a:spAutoFit/>
          </a:bodyPr>
          <a:lstStyle/>
          <a:p>
            <a:pPr marL="33619">
              <a:spcBef>
                <a:spcPts val="88"/>
              </a:spcBef>
            </a:pPr>
            <a:r>
              <a:rPr sz="971" u="sng" spc="-31" dirty="0">
                <a:solidFill>
                  <a:srgbClr val="CCCCFF"/>
                </a:solidFill>
                <a:uFill>
                  <a:solidFill>
                    <a:srgbClr val="D6D7FF"/>
                  </a:solidFill>
                </a:uFill>
                <a:latin typeface="Times New Roman"/>
                <a:cs typeface="Times New Roman"/>
              </a:rPr>
              <a:t>https://</a:t>
            </a:r>
            <a:r>
              <a:rPr sz="971" u="sng" spc="-31" dirty="0">
                <a:solidFill>
                  <a:srgbClr val="CCCCFF"/>
                </a:solidFill>
                <a:uFill>
                  <a:solidFill>
                    <a:srgbClr val="D6D7FF"/>
                  </a:solidFill>
                </a:uFill>
                <a:latin typeface="Times New Roman"/>
                <a:cs typeface="Times New Roman"/>
                <a:hlinkClick r:id="rId4"/>
              </a:rPr>
              <a:t>www.bleepingcomputer.com/news/security/new-scheme-spread-popcorn-time-ransomware-get-chance-of-free-d</a:t>
            </a:r>
            <a:r>
              <a:rPr sz="1588" u="sng" spc="-46" baseline="-9259" dirty="0">
                <a:solidFill>
                  <a:srgbClr val="00CC99"/>
                </a:solidFill>
                <a:uFill>
                  <a:solidFill>
                    <a:srgbClr val="D6D7FF"/>
                  </a:solidFill>
                </a:uFill>
                <a:latin typeface="Tahoma"/>
                <a:cs typeface="Tahoma"/>
                <a:hlinkClick r:id="rId4"/>
              </a:rPr>
              <a:t>P</a:t>
            </a:r>
            <a:r>
              <a:rPr sz="971" u="sng" spc="-31" dirty="0">
                <a:solidFill>
                  <a:srgbClr val="CCCCFF"/>
                </a:solidFill>
                <a:uFill>
                  <a:solidFill>
                    <a:srgbClr val="D6D7FF"/>
                  </a:solidFill>
                </a:uFill>
                <a:latin typeface="Times New Roman"/>
                <a:cs typeface="Times New Roman"/>
                <a:hlinkClick r:id="rId4"/>
              </a:rPr>
              <a:t>e</a:t>
            </a:r>
            <a:r>
              <a:rPr sz="1588" u="sng" spc="-46" baseline="-9259" dirty="0">
                <a:solidFill>
                  <a:srgbClr val="00CC99"/>
                </a:solidFill>
                <a:uFill>
                  <a:solidFill>
                    <a:srgbClr val="D6D7FF"/>
                  </a:solidFill>
                </a:uFill>
                <a:latin typeface="Tahoma"/>
                <a:cs typeface="Tahoma"/>
                <a:hlinkClick r:id="rId4"/>
              </a:rPr>
              <a:t>a</a:t>
            </a:r>
            <a:r>
              <a:rPr sz="971" u="sng" spc="-31" dirty="0">
                <a:solidFill>
                  <a:srgbClr val="CCCCFF"/>
                </a:solidFill>
                <a:uFill>
                  <a:solidFill>
                    <a:srgbClr val="D6D7FF"/>
                  </a:solidFill>
                </a:uFill>
                <a:latin typeface="Times New Roman"/>
                <a:cs typeface="Times New Roman"/>
                <a:hlinkClick r:id="rId4"/>
              </a:rPr>
              <a:t>cr</a:t>
            </a:r>
            <a:r>
              <a:rPr sz="1588" u="sng" spc="-46" baseline="-9259" dirty="0">
                <a:solidFill>
                  <a:srgbClr val="00CC99"/>
                </a:solidFill>
                <a:uFill>
                  <a:solidFill>
                    <a:srgbClr val="D6D7FF"/>
                  </a:solidFill>
                </a:uFill>
                <a:latin typeface="Tahoma"/>
                <a:cs typeface="Tahoma"/>
                <a:hlinkClick r:id="rId4"/>
              </a:rPr>
              <a:t>g</a:t>
            </a:r>
            <a:r>
              <a:rPr sz="971" u="sng" spc="-31" dirty="0">
                <a:solidFill>
                  <a:srgbClr val="CCCCFF"/>
                </a:solidFill>
                <a:uFill>
                  <a:solidFill>
                    <a:srgbClr val="D6D7FF"/>
                  </a:solidFill>
                </a:uFill>
                <a:latin typeface="Times New Roman"/>
                <a:cs typeface="Times New Roman"/>
                <a:hlinkClick r:id="rId4"/>
              </a:rPr>
              <a:t>y</a:t>
            </a:r>
            <a:r>
              <a:rPr sz="1588" u="sng" spc="-46" baseline="-9259" dirty="0">
                <a:solidFill>
                  <a:srgbClr val="00CC99"/>
                </a:solidFill>
                <a:uFill>
                  <a:solidFill>
                    <a:srgbClr val="D6D7FF"/>
                  </a:solidFill>
                </a:uFill>
                <a:latin typeface="Tahoma"/>
                <a:cs typeface="Tahoma"/>
                <a:hlinkClick r:id="rId4"/>
              </a:rPr>
              <a:t>e</a:t>
            </a:r>
            <a:r>
              <a:rPr sz="971" u="sng" spc="-31" dirty="0">
                <a:solidFill>
                  <a:srgbClr val="CCCCFF"/>
                </a:solidFill>
                <a:uFill>
                  <a:solidFill>
                    <a:srgbClr val="D6D7FF"/>
                  </a:solidFill>
                </a:uFill>
                <a:latin typeface="Times New Roman"/>
                <a:cs typeface="Times New Roman"/>
                <a:hlinkClick r:id="rId4"/>
              </a:rPr>
              <a:t>pti</a:t>
            </a:r>
            <a:r>
              <a:rPr sz="1588" u="sng" spc="-46" baseline="-9259" dirty="0">
                <a:solidFill>
                  <a:srgbClr val="00CC99"/>
                </a:solidFill>
                <a:uFill>
                  <a:solidFill>
                    <a:srgbClr val="D6D7FF"/>
                  </a:solidFill>
                </a:uFill>
                <a:latin typeface="Tahoma"/>
                <a:cs typeface="Tahoma"/>
                <a:hlinkClick r:id="rId4"/>
              </a:rPr>
              <a:t>2</a:t>
            </a:r>
            <a:r>
              <a:rPr sz="971" u="sng" spc="-31" dirty="0">
                <a:solidFill>
                  <a:srgbClr val="CCCCFF"/>
                </a:solidFill>
                <a:uFill>
                  <a:solidFill>
                    <a:srgbClr val="D6D7FF"/>
                  </a:solidFill>
                </a:uFill>
                <a:latin typeface="Times New Roman"/>
                <a:cs typeface="Times New Roman"/>
                <a:hlinkClick r:id="rId4"/>
              </a:rPr>
              <a:t>o</a:t>
            </a:r>
            <a:r>
              <a:rPr sz="1588" u="sng" spc="-46" baseline="-9259" dirty="0">
                <a:solidFill>
                  <a:srgbClr val="00CC99"/>
                </a:solidFill>
                <a:uFill>
                  <a:solidFill>
                    <a:srgbClr val="D6D7FF"/>
                  </a:solidFill>
                </a:uFill>
                <a:latin typeface="Tahoma"/>
                <a:cs typeface="Tahoma"/>
                <a:hlinkClick r:id="rId4"/>
              </a:rPr>
              <a:t>6</a:t>
            </a:r>
            <a:r>
              <a:rPr sz="971" u="sng" spc="-31" dirty="0">
                <a:solidFill>
                  <a:srgbClr val="CCCCFF"/>
                </a:solidFill>
                <a:uFill>
                  <a:solidFill>
                    <a:srgbClr val="D6D7FF"/>
                  </a:solidFill>
                </a:uFill>
                <a:latin typeface="Times New Roman"/>
                <a:cs typeface="Times New Roman"/>
                <a:hlinkClick r:id="rId4"/>
              </a:rPr>
              <a:t>n-key/</a:t>
            </a:r>
            <a:endParaRPr sz="971">
              <a:latin typeface="Times New Roman"/>
              <a:cs typeface="Times New Roman"/>
            </a:endParaRPr>
          </a:p>
        </p:txBody>
      </p:sp>
    </p:spTree>
    <p:extLst>
      <p:ext uri="{BB962C8B-B14F-4D97-AF65-F5344CB8AC3E}">
        <p14:creationId xmlns:p14="http://schemas.microsoft.com/office/powerpoint/2010/main" val="21813325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56599" y="123118"/>
            <a:ext cx="5190711" cy="688424"/>
          </a:xfrm>
          <a:prstGeom prst="rect">
            <a:avLst/>
          </a:prstGeom>
        </p:spPr>
        <p:txBody>
          <a:bodyPr vert="horz" wrap="square" lIns="0" tIns="11206" rIns="0" bIns="0" rtlCol="0" anchor="ctr">
            <a:spAutoFit/>
          </a:bodyPr>
          <a:lstStyle/>
          <a:p>
            <a:pPr marL="11206">
              <a:lnSpc>
                <a:spcPct val="100000"/>
              </a:lnSpc>
              <a:spcBef>
                <a:spcPts val="88"/>
              </a:spcBef>
            </a:pPr>
            <a:r>
              <a:rPr spc="-4" dirty="0"/>
              <a:t>Ransomware for</a:t>
            </a:r>
            <a:r>
              <a:rPr spc="-44" dirty="0"/>
              <a:t> </a:t>
            </a:r>
            <a:r>
              <a:rPr dirty="0"/>
              <a:t>Mac</a:t>
            </a:r>
          </a:p>
        </p:txBody>
      </p:sp>
      <p:sp>
        <p:nvSpPr>
          <p:cNvPr id="4" name="object 4"/>
          <p:cNvSpPr txBox="1"/>
          <p:nvPr/>
        </p:nvSpPr>
        <p:spPr>
          <a:xfrm>
            <a:off x="1040225" y="1283748"/>
            <a:ext cx="6310032" cy="2423258"/>
          </a:xfrm>
          <a:prstGeom prst="rect">
            <a:avLst/>
          </a:prstGeom>
        </p:spPr>
        <p:txBody>
          <a:bodyPr vert="horz" wrap="square" lIns="0" tIns="11206" rIns="0" bIns="0" rtlCol="0">
            <a:spAutoFit/>
          </a:bodyPr>
          <a:lstStyle/>
          <a:p>
            <a:pPr marL="313781" indent="-302575">
              <a:spcBef>
                <a:spcPts val="88"/>
              </a:spcBef>
              <a:buSzPct val="83333"/>
              <a:buFont typeface="MS UI Gothic"/>
              <a:buChar char="❒"/>
              <a:tabLst>
                <a:tab pos="313221" algn="l"/>
                <a:tab pos="313781" algn="l"/>
              </a:tabLst>
            </a:pPr>
            <a:r>
              <a:rPr sz="2118" dirty="0">
                <a:latin typeface="Arial"/>
                <a:cs typeface="Arial"/>
              </a:rPr>
              <a:t>Mac: only </a:t>
            </a:r>
            <a:r>
              <a:rPr sz="2118" spc="-4" dirty="0">
                <a:latin typeface="Arial"/>
                <a:cs typeface="Arial"/>
              </a:rPr>
              <a:t>7.4% </a:t>
            </a:r>
            <a:r>
              <a:rPr sz="2118" dirty="0">
                <a:latin typeface="Arial"/>
                <a:cs typeface="Arial"/>
              </a:rPr>
              <a:t>of global market share of</a:t>
            </a:r>
            <a:r>
              <a:rPr sz="2118" spc="-53" dirty="0">
                <a:latin typeface="Arial"/>
                <a:cs typeface="Arial"/>
              </a:rPr>
              <a:t> </a:t>
            </a:r>
            <a:r>
              <a:rPr sz="2118" dirty="0">
                <a:latin typeface="Arial"/>
                <a:cs typeface="Arial"/>
              </a:rPr>
              <a:t>PC</a:t>
            </a:r>
          </a:p>
          <a:p>
            <a:pPr>
              <a:spcBef>
                <a:spcPts val="22"/>
              </a:spcBef>
              <a:buFont typeface="MS UI Gothic"/>
              <a:buChar char="❒"/>
            </a:pPr>
            <a:endParaRPr sz="3044" dirty="0">
              <a:latin typeface="Times New Roman"/>
              <a:cs typeface="Times New Roman"/>
            </a:endParaRPr>
          </a:p>
          <a:p>
            <a:pPr marL="313781" indent="-302575">
              <a:buSzPct val="83333"/>
              <a:buFont typeface="MS UI Gothic"/>
              <a:buChar char="❒"/>
              <a:tabLst>
                <a:tab pos="313221" algn="l"/>
                <a:tab pos="313781" algn="l"/>
              </a:tabLst>
            </a:pPr>
            <a:r>
              <a:rPr sz="2118" dirty="0">
                <a:latin typeface="Arial"/>
                <a:cs typeface="Arial"/>
              </a:rPr>
              <a:t>March,</a:t>
            </a:r>
            <a:r>
              <a:rPr sz="2118" spc="-9" dirty="0">
                <a:latin typeface="Arial"/>
                <a:cs typeface="Arial"/>
              </a:rPr>
              <a:t> </a:t>
            </a:r>
            <a:r>
              <a:rPr sz="2118" dirty="0">
                <a:latin typeface="Arial"/>
                <a:cs typeface="Arial"/>
              </a:rPr>
              <a:t>2016</a:t>
            </a:r>
          </a:p>
          <a:p>
            <a:pPr marL="818073" lvl="1" indent="-403433">
              <a:spcBef>
                <a:spcPts val="375"/>
              </a:spcBef>
              <a:buFont typeface="MS UI Gothic"/>
              <a:buChar char="❍"/>
              <a:tabLst>
                <a:tab pos="817513" algn="l"/>
                <a:tab pos="818073" algn="l"/>
              </a:tabLst>
            </a:pPr>
            <a:r>
              <a:rPr sz="1765" spc="-4" dirty="0">
                <a:latin typeface="Arial"/>
                <a:cs typeface="Arial"/>
              </a:rPr>
              <a:t>First </a:t>
            </a:r>
            <a:r>
              <a:rPr sz="1765" dirty="0">
                <a:latin typeface="Arial"/>
                <a:cs typeface="Arial"/>
              </a:rPr>
              <a:t>live Ransomware </a:t>
            </a:r>
            <a:r>
              <a:rPr sz="1765" spc="-4" dirty="0">
                <a:latin typeface="Arial"/>
                <a:cs typeface="Arial"/>
              </a:rPr>
              <a:t>for </a:t>
            </a:r>
            <a:r>
              <a:rPr sz="1765" dirty="0">
                <a:latin typeface="Arial"/>
                <a:cs typeface="Arial"/>
              </a:rPr>
              <a:t>Mac </a:t>
            </a:r>
            <a:r>
              <a:rPr sz="1765" spc="-4" dirty="0">
                <a:latin typeface="Arial"/>
                <a:cs typeface="Arial"/>
              </a:rPr>
              <a:t>found:</a:t>
            </a:r>
            <a:r>
              <a:rPr sz="1765" spc="-26" dirty="0">
                <a:latin typeface="Arial"/>
                <a:cs typeface="Arial"/>
              </a:rPr>
              <a:t> </a:t>
            </a:r>
            <a:r>
              <a:rPr sz="1765" b="1" dirty="0">
                <a:latin typeface="Arial"/>
                <a:cs typeface="Arial"/>
              </a:rPr>
              <a:t>KeRanger</a:t>
            </a:r>
            <a:endParaRPr sz="1765" dirty="0">
              <a:latin typeface="Arial"/>
              <a:cs typeface="Arial"/>
            </a:endParaRPr>
          </a:p>
          <a:p>
            <a:pPr marL="818073" lvl="1" indent="-403433">
              <a:spcBef>
                <a:spcPts val="441"/>
              </a:spcBef>
              <a:buFont typeface="MS UI Gothic"/>
              <a:buChar char="❍"/>
              <a:tabLst>
                <a:tab pos="817513" algn="l"/>
                <a:tab pos="818073" algn="l"/>
              </a:tabLst>
            </a:pPr>
            <a:r>
              <a:rPr sz="1765" dirty="0">
                <a:latin typeface="Arial"/>
                <a:cs typeface="Arial"/>
              </a:rPr>
              <a:t>Compromised </a:t>
            </a:r>
            <a:r>
              <a:rPr sz="1765" spc="-4" dirty="0">
                <a:latin typeface="Arial"/>
                <a:cs typeface="Arial"/>
              </a:rPr>
              <a:t>Transmission, </a:t>
            </a:r>
            <a:r>
              <a:rPr sz="1765" dirty="0">
                <a:latin typeface="Arial"/>
                <a:cs typeface="Arial"/>
              </a:rPr>
              <a:t>a popular </a:t>
            </a:r>
            <a:r>
              <a:rPr sz="1765" spc="-4" dirty="0">
                <a:latin typeface="Arial"/>
                <a:cs typeface="Arial"/>
              </a:rPr>
              <a:t>BitTorrent</a:t>
            </a:r>
            <a:r>
              <a:rPr sz="1765" spc="-9" dirty="0">
                <a:latin typeface="Arial"/>
                <a:cs typeface="Arial"/>
              </a:rPr>
              <a:t> </a:t>
            </a:r>
            <a:r>
              <a:rPr sz="1765" dirty="0">
                <a:latin typeface="Arial"/>
                <a:cs typeface="Arial"/>
              </a:rPr>
              <a:t>client</a:t>
            </a:r>
          </a:p>
          <a:p>
            <a:pPr marL="818073" lvl="1" indent="-403433">
              <a:spcBef>
                <a:spcPts val="441"/>
              </a:spcBef>
              <a:buFont typeface="MS UI Gothic"/>
              <a:buChar char="❍"/>
              <a:tabLst>
                <a:tab pos="817513" algn="l"/>
                <a:tab pos="818073" algn="l"/>
              </a:tabLst>
            </a:pPr>
            <a:r>
              <a:rPr sz="1765" dirty="0">
                <a:latin typeface="Arial"/>
                <a:cs typeface="Arial"/>
              </a:rPr>
              <a:t>Sleeps 3 days </a:t>
            </a:r>
            <a:r>
              <a:rPr sz="1765" spc="-4" dirty="0">
                <a:latin typeface="Arial"/>
                <a:cs typeface="Arial"/>
              </a:rPr>
              <a:t>before</a:t>
            </a:r>
            <a:r>
              <a:rPr sz="1765" spc="-13" dirty="0">
                <a:latin typeface="Arial"/>
                <a:cs typeface="Arial"/>
              </a:rPr>
              <a:t> </a:t>
            </a:r>
            <a:r>
              <a:rPr sz="1765" spc="-4" dirty="0">
                <a:latin typeface="Arial"/>
                <a:cs typeface="Arial"/>
              </a:rPr>
              <a:t>activation</a:t>
            </a:r>
            <a:endParaRPr sz="1765" dirty="0">
              <a:latin typeface="Arial"/>
              <a:cs typeface="Arial"/>
            </a:endParaRPr>
          </a:p>
          <a:p>
            <a:pPr marL="818073" lvl="1" indent="-403433">
              <a:spcBef>
                <a:spcPts val="441"/>
              </a:spcBef>
              <a:buFont typeface="MS UI Gothic"/>
              <a:buChar char="❍"/>
              <a:tabLst>
                <a:tab pos="817513" algn="l"/>
                <a:tab pos="818073" algn="l"/>
              </a:tabLst>
            </a:pPr>
            <a:r>
              <a:rPr sz="1765" dirty="0">
                <a:latin typeface="Arial"/>
                <a:cs typeface="Arial"/>
              </a:rPr>
              <a:t>Demand 1 </a:t>
            </a:r>
            <a:r>
              <a:rPr sz="1765" spc="-4" dirty="0">
                <a:latin typeface="Arial"/>
                <a:cs typeface="Arial"/>
              </a:rPr>
              <a:t>bitcoin </a:t>
            </a:r>
            <a:r>
              <a:rPr sz="1765" dirty="0">
                <a:latin typeface="Arial"/>
                <a:cs typeface="Arial"/>
              </a:rPr>
              <a:t>(~$400)</a:t>
            </a:r>
          </a:p>
        </p:txBody>
      </p:sp>
      <p:sp>
        <p:nvSpPr>
          <p:cNvPr id="5" name="object 5"/>
          <p:cNvSpPr/>
          <p:nvPr/>
        </p:nvSpPr>
        <p:spPr>
          <a:xfrm>
            <a:off x="4957837" y="3707006"/>
            <a:ext cx="3548252" cy="2015406"/>
          </a:xfrm>
          <a:prstGeom prst="rect">
            <a:avLst/>
          </a:prstGeom>
          <a:blipFill>
            <a:blip r:embed="rId2" cstate="print"/>
            <a:stretch>
              <a:fillRect/>
            </a:stretch>
          </a:blipFill>
        </p:spPr>
        <p:txBody>
          <a:bodyPr wrap="square" lIns="0" tIns="0" rIns="0" bIns="0" rtlCol="0"/>
          <a:lstStyle/>
          <a:p>
            <a:endParaRPr sz="1588"/>
          </a:p>
        </p:txBody>
      </p:sp>
    </p:spTree>
    <p:extLst>
      <p:ext uri="{BB962C8B-B14F-4D97-AF65-F5344CB8AC3E}">
        <p14:creationId xmlns:p14="http://schemas.microsoft.com/office/powerpoint/2010/main" val="35831170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53309" y="168788"/>
            <a:ext cx="5481504" cy="688424"/>
          </a:xfrm>
          <a:prstGeom prst="rect">
            <a:avLst/>
          </a:prstGeom>
        </p:spPr>
        <p:txBody>
          <a:bodyPr vert="horz" wrap="square" lIns="0" tIns="11206" rIns="0" bIns="0" rtlCol="0" anchor="ctr">
            <a:spAutoFit/>
          </a:bodyPr>
          <a:lstStyle/>
          <a:p>
            <a:pPr marL="11206">
              <a:lnSpc>
                <a:spcPct val="100000"/>
              </a:lnSpc>
              <a:spcBef>
                <a:spcPts val="88"/>
              </a:spcBef>
            </a:pPr>
            <a:r>
              <a:rPr spc="-4" dirty="0"/>
              <a:t>Ransomware for</a:t>
            </a:r>
            <a:r>
              <a:rPr spc="-40" dirty="0"/>
              <a:t> </a:t>
            </a:r>
            <a:r>
              <a:rPr spc="-4" dirty="0"/>
              <a:t>Linux</a:t>
            </a:r>
          </a:p>
        </p:txBody>
      </p:sp>
      <p:sp>
        <p:nvSpPr>
          <p:cNvPr id="4" name="object 4"/>
          <p:cNvSpPr txBox="1"/>
          <p:nvPr/>
        </p:nvSpPr>
        <p:spPr>
          <a:xfrm>
            <a:off x="853309" y="1475932"/>
            <a:ext cx="5214657" cy="2913011"/>
          </a:xfrm>
          <a:prstGeom prst="rect">
            <a:avLst/>
          </a:prstGeom>
        </p:spPr>
        <p:txBody>
          <a:bodyPr vert="horz" wrap="square" lIns="0" tIns="64994" rIns="0" bIns="0" rtlCol="0">
            <a:spAutoFit/>
          </a:bodyPr>
          <a:lstStyle/>
          <a:p>
            <a:pPr marL="313781" indent="-302575">
              <a:spcBef>
                <a:spcPts val="512"/>
              </a:spcBef>
              <a:buSzPct val="83333"/>
              <a:buFont typeface="MS UI Gothic"/>
              <a:buChar char="❒"/>
              <a:tabLst>
                <a:tab pos="313221" algn="l"/>
                <a:tab pos="313781" algn="l"/>
              </a:tabLst>
            </a:pPr>
            <a:r>
              <a:rPr sz="2118" dirty="0">
                <a:latin typeface="Arial"/>
                <a:cs typeface="Arial"/>
              </a:rPr>
              <a:t>November,</a:t>
            </a:r>
            <a:r>
              <a:rPr sz="2118" spc="-9" dirty="0">
                <a:latin typeface="Arial"/>
                <a:cs typeface="Arial"/>
              </a:rPr>
              <a:t> </a:t>
            </a:r>
            <a:r>
              <a:rPr sz="2118" dirty="0">
                <a:latin typeface="Arial"/>
                <a:cs typeface="Arial"/>
              </a:rPr>
              <a:t>2015</a:t>
            </a:r>
          </a:p>
          <a:p>
            <a:pPr marL="818073" lvl="1" indent="-403433">
              <a:spcBef>
                <a:spcPts val="353"/>
              </a:spcBef>
              <a:buFont typeface="MS UI Gothic"/>
              <a:buChar char="❍"/>
              <a:tabLst>
                <a:tab pos="817513" algn="l"/>
                <a:tab pos="818073" algn="l"/>
              </a:tabLst>
            </a:pPr>
            <a:r>
              <a:rPr sz="1765" spc="-4" dirty="0">
                <a:latin typeface="Arial"/>
                <a:cs typeface="Arial"/>
              </a:rPr>
              <a:t>Linux.Encoder.1 </a:t>
            </a:r>
            <a:r>
              <a:rPr sz="1765" dirty="0">
                <a:latin typeface="Arial"/>
                <a:cs typeface="Arial"/>
              </a:rPr>
              <a:t>ransomware</a:t>
            </a:r>
          </a:p>
          <a:p>
            <a:pPr marL="818073" lvl="1" indent="-403433">
              <a:spcBef>
                <a:spcPts val="441"/>
              </a:spcBef>
              <a:buFont typeface="MS UI Gothic"/>
              <a:buChar char="❍"/>
              <a:tabLst>
                <a:tab pos="817513" algn="l"/>
                <a:tab pos="818073" algn="l"/>
              </a:tabLst>
            </a:pPr>
            <a:r>
              <a:rPr sz="1765" spc="-4" dirty="0">
                <a:latin typeface="Arial"/>
                <a:cs typeface="Arial"/>
              </a:rPr>
              <a:t>Infects Magento</a:t>
            </a:r>
            <a:endParaRPr sz="1765" dirty="0">
              <a:latin typeface="Arial"/>
              <a:cs typeface="Arial"/>
            </a:endParaRPr>
          </a:p>
          <a:p>
            <a:pPr lvl="1">
              <a:spcBef>
                <a:spcPts val="9"/>
              </a:spcBef>
              <a:buFont typeface="MS UI Gothic"/>
              <a:buChar char="❍"/>
            </a:pPr>
            <a:endParaRPr sz="1677" dirty="0">
              <a:latin typeface="Times New Roman"/>
              <a:cs typeface="Times New Roman"/>
            </a:endParaRPr>
          </a:p>
          <a:p>
            <a:pPr marL="313781" indent="-302575">
              <a:buSzPct val="83333"/>
              <a:buFont typeface="MS UI Gothic"/>
              <a:buChar char="❒"/>
              <a:tabLst>
                <a:tab pos="313221" algn="l"/>
                <a:tab pos="313781" algn="l"/>
              </a:tabLst>
            </a:pPr>
            <a:r>
              <a:rPr sz="2118" dirty="0">
                <a:latin typeface="Arial"/>
                <a:cs typeface="Arial"/>
              </a:rPr>
              <a:t>January,</a:t>
            </a:r>
            <a:r>
              <a:rPr sz="2118" spc="-9" dirty="0">
                <a:latin typeface="Arial"/>
                <a:cs typeface="Arial"/>
              </a:rPr>
              <a:t> </a:t>
            </a:r>
            <a:r>
              <a:rPr sz="2118" dirty="0">
                <a:latin typeface="Arial"/>
                <a:cs typeface="Arial"/>
              </a:rPr>
              <a:t>2017</a:t>
            </a:r>
          </a:p>
          <a:p>
            <a:pPr marL="818073" lvl="1" indent="-403433">
              <a:spcBef>
                <a:spcPts val="375"/>
              </a:spcBef>
              <a:buFont typeface="MS UI Gothic"/>
              <a:buChar char="❍"/>
              <a:tabLst>
                <a:tab pos="817513" algn="l"/>
                <a:tab pos="818073" algn="l"/>
              </a:tabLst>
            </a:pPr>
            <a:r>
              <a:rPr sz="1765" dirty="0">
                <a:latin typeface="Arial"/>
                <a:cs typeface="Arial"/>
              </a:rPr>
              <a:t>KillDisk Ransomware </a:t>
            </a:r>
            <a:r>
              <a:rPr sz="1765" spc="-4" dirty="0">
                <a:latin typeface="Arial"/>
                <a:cs typeface="Arial"/>
              </a:rPr>
              <a:t>targets</a:t>
            </a:r>
            <a:r>
              <a:rPr sz="1765" spc="-22" dirty="0">
                <a:latin typeface="Arial"/>
                <a:cs typeface="Arial"/>
              </a:rPr>
              <a:t> </a:t>
            </a:r>
            <a:r>
              <a:rPr sz="1765" dirty="0">
                <a:latin typeface="Arial"/>
                <a:cs typeface="Arial"/>
              </a:rPr>
              <a:t>Linux</a:t>
            </a:r>
          </a:p>
          <a:p>
            <a:pPr marL="818073" lvl="1" indent="-403433">
              <a:spcBef>
                <a:spcPts val="441"/>
              </a:spcBef>
              <a:buFont typeface="MS UI Gothic"/>
              <a:buChar char="❍"/>
              <a:tabLst>
                <a:tab pos="817513" algn="l"/>
                <a:tab pos="818073" algn="l"/>
              </a:tabLst>
            </a:pPr>
            <a:r>
              <a:rPr sz="1765" spc="-4" dirty="0">
                <a:latin typeface="Arial"/>
                <a:cs typeface="Arial"/>
              </a:rPr>
              <a:t>Wipes</a:t>
            </a:r>
            <a:r>
              <a:rPr sz="1765" spc="-9" dirty="0">
                <a:latin typeface="Arial"/>
                <a:cs typeface="Arial"/>
              </a:rPr>
              <a:t> </a:t>
            </a:r>
            <a:r>
              <a:rPr sz="1765" dirty="0">
                <a:latin typeface="Arial"/>
                <a:cs typeface="Arial"/>
              </a:rPr>
              <a:t>disk</a:t>
            </a:r>
          </a:p>
          <a:p>
            <a:pPr marL="818073" lvl="1" indent="-403433">
              <a:spcBef>
                <a:spcPts val="441"/>
              </a:spcBef>
              <a:buFont typeface="MS UI Gothic"/>
              <a:buChar char="❍"/>
              <a:tabLst>
                <a:tab pos="817513" algn="l"/>
                <a:tab pos="818073" algn="l"/>
              </a:tabLst>
            </a:pPr>
            <a:r>
              <a:rPr sz="1765" dirty="0">
                <a:latin typeface="Arial"/>
                <a:cs typeface="Arial"/>
              </a:rPr>
              <a:t>Demand 222 </a:t>
            </a:r>
            <a:r>
              <a:rPr sz="1765" spc="-4" dirty="0">
                <a:latin typeface="Arial"/>
                <a:cs typeface="Arial"/>
              </a:rPr>
              <a:t>Bitcoins (~$218,000)</a:t>
            </a:r>
            <a:r>
              <a:rPr sz="1765" spc="-13" dirty="0">
                <a:latin typeface="Arial"/>
                <a:cs typeface="Arial"/>
              </a:rPr>
              <a:t> </a:t>
            </a:r>
            <a:r>
              <a:rPr sz="1765" dirty="0">
                <a:latin typeface="Arial"/>
                <a:cs typeface="Arial"/>
              </a:rPr>
              <a:t>!</a:t>
            </a:r>
          </a:p>
          <a:p>
            <a:pPr marL="818073" lvl="1" indent="-403433">
              <a:spcBef>
                <a:spcPts val="441"/>
              </a:spcBef>
              <a:buFont typeface="MS UI Gothic"/>
              <a:buChar char="❍"/>
              <a:tabLst>
                <a:tab pos="817513" algn="l"/>
                <a:tab pos="818073" algn="l"/>
              </a:tabLst>
            </a:pPr>
            <a:r>
              <a:rPr sz="1765" dirty="0">
                <a:latin typeface="Arial"/>
                <a:cs typeface="Arial"/>
              </a:rPr>
              <a:t>Researchers </a:t>
            </a:r>
            <a:r>
              <a:rPr sz="1765" spc="-4" dirty="0">
                <a:latin typeface="Arial"/>
                <a:cs typeface="Arial"/>
              </a:rPr>
              <a:t>found </a:t>
            </a:r>
            <a:r>
              <a:rPr sz="1765" dirty="0">
                <a:latin typeface="Arial"/>
                <a:cs typeface="Arial"/>
              </a:rPr>
              <a:t>a way </a:t>
            </a:r>
            <a:r>
              <a:rPr sz="1765" spc="-4" dirty="0">
                <a:latin typeface="Arial"/>
                <a:cs typeface="Arial"/>
              </a:rPr>
              <a:t>to </a:t>
            </a:r>
            <a:r>
              <a:rPr sz="1765" dirty="0">
                <a:latin typeface="Arial"/>
                <a:cs typeface="Arial"/>
              </a:rPr>
              <a:t>recover </a:t>
            </a:r>
            <a:r>
              <a:rPr sz="1765" spc="-4" dirty="0">
                <a:latin typeface="Arial"/>
                <a:cs typeface="Arial"/>
              </a:rPr>
              <a:t>the</a:t>
            </a:r>
            <a:r>
              <a:rPr sz="1765" spc="-62" dirty="0">
                <a:latin typeface="Arial"/>
                <a:cs typeface="Arial"/>
              </a:rPr>
              <a:t> </a:t>
            </a:r>
            <a:r>
              <a:rPr sz="1765" dirty="0">
                <a:latin typeface="Arial"/>
                <a:cs typeface="Arial"/>
              </a:rPr>
              <a:t>key</a:t>
            </a:r>
          </a:p>
        </p:txBody>
      </p:sp>
      <p:sp>
        <p:nvSpPr>
          <p:cNvPr id="5" name="object 5"/>
          <p:cNvSpPr/>
          <p:nvPr/>
        </p:nvSpPr>
        <p:spPr>
          <a:xfrm>
            <a:off x="6433514" y="3875422"/>
            <a:ext cx="4820930" cy="1620368"/>
          </a:xfrm>
          <a:prstGeom prst="rect">
            <a:avLst/>
          </a:prstGeom>
          <a:blipFill>
            <a:blip r:embed="rId2" cstate="print"/>
            <a:stretch>
              <a:fillRect/>
            </a:stretch>
          </a:blipFill>
        </p:spPr>
        <p:txBody>
          <a:bodyPr wrap="square" lIns="0" tIns="0" rIns="0" bIns="0" rtlCol="0"/>
          <a:lstStyle/>
          <a:p>
            <a:endParaRPr sz="1588"/>
          </a:p>
        </p:txBody>
      </p:sp>
      <p:sp>
        <p:nvSpPr>
          <p:cNvPr id="6" name="object 6"/>
          <p:cNvSpPr/>
          <p:nvPr/>
        </p:nvSpPr>
        <p:spPr>
          <a:xfrm>
            <a:off x="6638599" y="1593926"/>
            <a:ext cx="3279194" cy="1501255"/>
          </a:xfrm>
          <a:prstGeom prst="rect">
            <a:avLst/>
          </a:prstGeom>
          <a:blipFill>
            <a:blip r:embed="rId3" cstate="print"/>
            <a:stretch>
              <a:fillRect/>
            </a:stretch>
          </a:blipFill>
        </p:spPr>
        <p:txBody>
          <a:bodyPr wrap="square" lIns="0" tIns="0" rIns="0" bIns="0" rtlCol="0"/>
          <a:lstStyle/>
          <a:p>
            <a:endParaRPr sz="1588"/>
          </a:p>
        </p:txBody>
      </p:sp>
    </p:spTree>
    <p:extLst>
      <p:ext uri="{BB962C8B-B14F-4D97-AF65-F5344CB8AC3E}">
        <p14:creationId xmlns:p14="http://schemas.microsoft.com/office/powerpoint/2010/main" val="30218914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51835" y="6071486"/>
            <a:ext cx="6507816" cy="0"/>
          </a:xfrm>
          <a:custGeom>
            <a:avLst/>
            <a:gdLst/>
            <a:ahLst/>
            <a:cxnLst/>
            <a:rect l="l" t="t" r="r" b="b"/>
            <a:pathLst>
              <a:path w="7375525">
                <a:moveTo>
                  <a:pt x="0" y="0"/>
                </a:moveTo>
                <a:lnTo>
                  <a:pt x="7375523" y="0"/>
                </a:lnTo>
              </a:path>
            </a:pathLst>
          </a:custGeom>
          <a:ln w="26988">
            <a:solidFill>
              <a:srgbClr val="DBAA00"/>
            </a:solidFill>
          </a:ln>
        </p:spPr>
        <p:txBody>
          <a:bodyPr wrap="square" lIns="0" tIns="0" rIns="0" bIns="0" rtlCol="0"/>
          <a:lstStyle/>
          <a:p>
            <a:endParaRPr sz="1588"/>
          </a:p>
        </p:txBody>
      </p:sp>
      <p:sp>
        <p:nvSpPr>
          <p:cNvPr id="3" name="object 3"/>
          <p:cNvSpPr txBox="1">
            <a:spLocks noGrp="1"/>
          </p:cNvSpPr>
          <p:nvPr>
            <p:ph type="title"/>
          </p:nvPr>
        </p:nvSpPr>
        <p:spPr>
          <a:xfrm>
            <a:off x="962526" y="158353"/>
            <a:ext cx="5225773" cy="688424"/>
          </a:xfrm>
          <a:prstGeom prst="rect">
            <a:avLst/>
          </a:prstGeom>
        </p:spPr>
        <p:txBody>
          <a:bodyPr vert="horz" wrap="square" lIns="0" tIns="11206" rIns="0" bIns="0" rtlCol="0" anchor="ctr">
            <a:spAutoFit/>
          </a:bodyPr>
          <a:lstStyle/>
          <a:p>
            <a:pPr marL="11206">
              <a:lnSpc>
                <a:spcPct val="100000"/>
              </a:lnSpc>
              <a:spcBef>
                <a:spcPts val="88"/>
              </a:spcBef>
            </a:pPr>
            <a:r>
              <a:rPr spc="-4" dirty="0"/>
              <a:t>Mobile</a:t>
            </a:r>
            <a:r>
              <a:rPr spc="-44" dirty="0"/>
              <a:t> </a:t>
            </a:r>
            <a:r>
              <a:rPr spc="-4" dirty="0"/>
              <a:t>Ransomware</a:t>
            </a:r>
          </a:p>
        </p:txBody>
      </p:sp>
      <p:sp>
        <p:nvSpPr>
          <p:cNvPr id="4" name="object 4"/>
          <p:cNvSpPr txBox="1"/>
          <p:nvPr/>
        </p:nvSpPr>
        <p:spPr>
          <a:xfrm>
            <a:off x="1061798" y="1314580"/>
            <a:ext cx="6747622" cy="1353384"/>
          </a:xfrm>
          <a:prstGeom prst="rect">
            <a:avLst/>
          </a:prstGeom>
        </p:spPr>
        <p:txBody>
          <a:bodyPr vert="horz" wrap="square" lIns="0" tIns="66675" rIns="0" bIns="0" rtlCol="0">
            <a:spAutoFit/>
          </a:bodyPr>
          <a:lstStyle/>
          <a:p>
            <a:pPr marL="313781" indent="-302575">
              <a:spcBef>
                <a:spcPts val="525"/>
              </a:spcBef>
              <a:buSzPct val="83333"/>
              <a:buFont typeface="MS UI Gothic"/>
              <a:buChar char="❒"/>
              <a:tabLst>
                <a:tab pos="313221" algn="l"/>
                <a:tab pos="313781" algn="l"/>
              </a:tabLst>
            </a:pPr>
            <a:r>
              <a:rPr sz="2118" b="1" spc="-4" dirty="0">
                <a:latin typeface="Arial"/>
                <a:cs typeface="Arial"/>
              </a:rPr>
              <a:t>50% </a:t>
            </a:r>
            <a:r>
              <a:rPr sz="2118" b="1" dirty="0">
                <a:latin typeface="Arial"/>
                <a:cs typeface="Arial"/>
              </a:rPr>
              <a:t>increase </a:t>
            </a:r>
            <a:r>
              <a:rPr sz="2118" dirty="0">
                <a:latin typeface="Arial"/>
                <a:cs typeface="Arial"/>
              </a:rPr>
              <a:t>in one year </a:t>
            </a:r>
            <a:r>
              <a:rPr sz="2118" spc="-4" dirty="0">
                <a:latin typeface="Arial"/>
                <a:cs typeface="Arial"/>
              </a:rPr>
              <a:t>(Feb </a:t>
            </a:r>
            <a:r>
              <a:rPr sz="2118" dirty="0">
                <a:latin typeface="Arial"/>
                <a:cs typeface="Arial"/>
              </a:rPr>
              <a:t>2017),</a:t>
            </a:r>
            <a:r>
              <a:rPr sz="2118" spc="-35" dirty="0">
                <a:latin typeface="Arial"/>
                <a:cs typeface="Arial"/>
              </a:rPr>
              <a:t> </a:t>
            </a:r>
            <a:r>
              <a:rPr sz="2118" spc="-4" dirty="0">
                <a:latin typeface="Arial"/>
                <a:cs typeface="Arial"/>
              </a:rPr>
              <a:t>ZDnet</a:t>
            </a:r>
            <a:endParaRPr sz="2118" dirty="0">
              <a:latin typeface="Arial"/>
              <a:cs typeface="Arial"/>
            </a:endParaRPr>
          </a:p>
          <a:p>
            <a:pPr marL="313781" indent="-302575">
              <a:spcBef>
                <a:spcPts val="437"/>
              </a:spcBef>
              <a:buSzPct val="83333"/>
              <a:buFont typeface="MS UI Gothic"/>
              <a:buChar char="❒"/>
              <a:tabLst>
                <a:tab pos="313221" algn="l"/>
                <a:tab pos="313781" algn="l"/>
              </a:tabLst>
            </a:pPr>
            <a:r>
              <a:rPr sz="2118" dirty="0">
                <a:latin typeface="Arial"/>
                <a:cs typeface="Arial"/>
              </a:rPr>
              <a:t>Android</a:t>
            </a:r>
          </a:p>
          <a:p>
            <a:pPr marL="818073" marR="4483" lvl="1" indent="-403433">
              <a:lnSpc>
                <a:spcPct val="100800"/>
              </a:lnSpc>
              <a:spcBef>
                <a:spcPts val="446"/>
              </a:spcBef>
              <a:buFont typeface="MS UI Gothic"/>
              <a:buChar char="❍"/>
              <a:tabLst>
                <a:tab pos="817513" algn="l"/>
                <a:tab pos="818073" algn="l"/>
              </a:tabLst>
            </a:pPr>
            <a:r>
              <a:rPr sz="1765" dirty="0">
                <a:latin typeface="Arial"/>
                <a:cs typeface="Arial"/>
              </a:rPr>
              <a:t>Porn Droid app locks </a:t>
            </a:r>
            <a:r>
              <a:rPr sz="1765" spc="-4" dirty="0">
                <a:latin typeface="Arial"/>
                <a:cs typeface="Arial"/>
              </a:rPr>
              <a:t>the </a:t>
            </a:r>
            <a:r>
              <a:rPr sz="1765" dirty="0">
                <a:latin typeface="Arial"/>
                <a:cs typeface="Arial"/>
              </a:rPr>
              <a:t>phone and change </a:t>
            </a:r>
            <a:r>
              <a:rPr sz="1765" spc="-4" dirty="0">
                <a:latin typeface="Arial"/>
                <a:cs typeface="Arial"/>
              </a:rPr>
              <a:t>its PIN</a:t>
            </a:r>
            <a:r>
              <a:rPr sz="1765" spc="-62" dirty="0">
                <a:latin typeface="Arial"/>
                <a:cs typeface="Arial"/>
              </a:rPr>
              <a:t> </a:t>
            </a:r>
            <a:r>
              <a:rPr sz="1765" dirty="0">
                <a:latin typeface="Arial"/>
                <a:cs typeface="Arial"/>
              </a:rPr>
              <a:t>number  while demanding a $500 ransom </a:t>
            </a:r>
            <a:r>
              <a:rPr sz="1765" spc="-4" dirty="0">
                <a:latin typeface="Arial"/>
                <a:cs typeface="Arial"/>
              </a:rPr>
              <a:t>from</a:t>
            </a:r>
            <a:r>
              <a:rPr sz="1765" spc="-22" dirty="0">
                <a:latin typeface="Arial"/>
                <a:cs typeface="Arial"/>
              </a:rPr>
              <a:t> </a:t>
            </a:r>
            <a:r>
              <a:rPr sz="1765" spc="-4" dirty="0">
                <a:latin typeface="Arial"/>
                <a:cs typeface="Arial"/>
              </a:rPr>
              <a:t>victims.</a:t>
            </a:r>
            <a:endParaRPr sz="1765" dirty="0">
              <a:latin typeface="Arial"/>
              <a:cs typeface="Arial"/>
            </a:endParaRPr>
          </a:p>
        </p:txBody>
      </p:sp>
      <p:sp>
        <p:nvSpPr>
          <p:cNvPr id="6" name="object 6"/>
          <p:cNvSpPr/>
          <p:nvPr/>
        </p:nvSpPr>
        <p:spPr>
          <a:xfrm>
            <a:off x="2351835" y="3099387"/>
            <a:ext cx="5037050" cy="2843495"/>
          </a:xfrm>
          <a:prstGeom prst="rect">
            <a:avLst/>
          </a:prstGeom>
          <a:blipFill>
            <a:blip r:embed="rId2" cstate="print"/>
            <a:stretch>
              <a:fillRect/>
            </a:stretch>
          </a:blipFill>
        </p:spPr>
        <p:txBody>
          <a:bodyPr wrap="square" lIns="0" tIns="0" rIns="0" bIns="0" rtlCol="0"/>
          <a:lstStyle/>
          <a:p>
            <a:endParaRPr sz="1588"/>
          </a:p>
        </p:txBody>
      </p:sp>
      <p:sp>
        <p:nvSpPr>
          <p:cNvPr id="7" name="object 7"/>
          <p:cNvSpPr/>
          <p:nvPr/>
        </p:nvSpPr>
        <p:spPr>
          <a:xfrm>
            <a:off x="7809420" y="4623102"/>
            <a:ext cx="2212805" cy="1319780"/>
          </a:xfrm>
          <a:prstGeom prst="rect">
            <a:avLst/>
          </a:prstGeom>
          <a:blipFill>
            <a:blip r:embed="rId3" cstate="print"/>
            <a:stretch>
              <a:fillRect/>
            </a:stretch>
          </a:blipFill>
        </p:spPr>
        <p:txBody>
          <a:bodyPr wrap="square" lIns="0" tIns="0" rIns="0" bIns="0" rtlCol="0"/>
          <a:lstStyle/>
          <a:p>
            <a:endParaRPr sz="1588"/>
          </a:p>
        </p:txBody>
      </p:sp>
      <p:sp>
        <p:nvSpPr>
          <p:cNvPr id="8" name="object 8"/>
          <p:cNvSpPr txBox="1"/>
          <p:nvPr/>
        </p:nvSpPr>
        <p:spPr>
          <a:xfrm>
            <a:off x="2870362" y="6103529"/>
            <a:ext cx="4778188" cy="300233"/>
          </a:xfrm>
          <a:prstGeom prst="rect">
            <a:avLst/>
          </a:prstGeom>
        </p:spPr>
        <p:txBody>
          <a:bodyPr vert="horz" wrap="square" lIns="0" tIns="17929" rIns="0" bIns="0" rtlCol="0">
            <a:spAutoFit/>
          </a:bodyPr>
          <a:lstStyle/>
          <a:p>
            <a:pPr marL="11206" marR="4483" indent="168658">
              <a:lnSpc>
                <a:spcPts val="1147"/>
              </a:lnSpc>
              <a:spcBef>
                <a:spcPts val="141"/>
              </a:spcBef>
            </a:pPr>
            <a:r>
              <a:rPr sz="971" u="sng" spc="-4" dirty="0">
                <a:solidFill>
                  <a:srgbClr val="CCCCFF"/>
                </a:solidFill>
                <a:uFill>
                  <a:solidFill>
                    <a:srgbClr val="D6D7FF"/>
                  </a:solidFill>
                </a:uFill>
                <a:latin typeface="Times New Roman"/>
                <a:cs typeface="Times New Roman"/>
              </a:rPr>
              <a:t>https://</a:t>
            </a:r>
            <a:r>
              <a:rPr sz="971" u="sng" spc="-4" dirty="0">
                <a:solidFill>
                  <a:srgbClr val="CCCCFF"/>
                </a:solidFill>
                <a:uFill>
                  <a:solidFill>
                    <a:srgbClr val="D6D7FF"/>
                  </a:solidFill>
                </a:uFill>
                <a:latin typeface="Times New Roman"/>
                <a:cs typeface="Times New Roman"/>
                <a:hlinkClick r:id="rId4"/>
              </a:rPr>
              <a:t>www.wired.com/2015/09/hacker-lexicon-guide-ransomware-scary-hack-thats-rise/ </a:t>
            </a:r>
            <a:r>
              <a:rPr sz="971" spc="-4" dirty="0">
                <a:solidFill>
                  <a:srgbClr val="CCCCFF"/>
                </a:solidFill>
                <a:latin typeface="Times New Roman"/>
                <a:cs typeface="Times New Roman"/>
              </a:rPr>
              <a:t> </a:t>
            </a:r>
            <a:r>
              <a:rPr sz="971" u="sng" spc="-4" dirty="0">
                <a:solidFill>
                  <a:srgbClr val="CCCCFF"/>
                </a:solidFill>
                <a:uFill>
                  <a:solidFill>
                    <a:srgbClr val="D6D7FF"/>
                  </a:solidFill>
                </a:uFill>
                <a:latin typeface="Times New Roman"/>
                <a:cs typeface="Times New Roman"/>
                <a:hlinkClick r:id="rId5"/>
              </a:rPr>
              <a:t>http://www.zdnet.com/article/android-ransomware-attacks-have-grown-by-50-percent-in-a-year/</a:t>
            </a:r>
            <a:endParaRPr sz="971">
              <a:latin typeface="Times New Roman"/>
              <a:cs typeface="Times New Roman"/>
            </a:endParaRPr>
          </a:p>
        </p:txBody>
      </p:sp>
    </p:spTree>
    <p:extLst>
      <p:ext uri="{BB962C8B-B14F-4D97-AF65-F5344CB8AC3E}">
        <p14:creationId xmlns:p14="http://schemas.microsoft.com/office/powerpoint/2010/main" val="23749315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14400" y="97063"/>
            <a:ext cx="5536148" cy="688424"/>
          </a:xfrm>
          <a:prstGeom prst="rect">
            <a:avLst/>
          </a:prstGeom>
        </p:spPr>
        <p:txBody>
          <a:bodyPr vert="horz" wrap="square" lIns="0" tIns="11206" rIns="0" bIns="0" rtlCol="0" anchor="ctr">
            <a:spAutoFit/>
          </a:bodyPr>
          <a:lstStyle/>
          <a:p>
            <a:pPr marL="11206">
              <a:lnSpc>
                <a:spcPct val="100000"/>
              </a:lnSpc>
              <a:spcBef>
                <a:spcPts val="88"/>
              </a:spcBef>
            </a:pPr>
            <a:r>
              <a:rPr spc="-4" dirty="0"/>
              <a:t>Ransomware for</a:t>
            </a:r>
            <a:r>
              <a:rPr spc="-35" dirty="0"/>
              <a:t> </a:t>
            </a:r>
            <a:r>
              <a:rPr spc="-4" dirty="0"/>
              <a:t>Cloud</a:t>
            </a:r>
          </a:p>
        </p:txBody>
      </p:sp>
      <p:sp>
        <p:nvSpPr>
          <p:cNvPr id="4" name="object 4"/>
          <p:cNvSpPr txBox="1"/>
          <p:nvPr/>
        </p:nvSpPr>
        <p:spPr>
          <a:xfrm>
            <a:off x="1234823" y="1243344"/>
            <a:ext cx="6703919" cy="1856458"/>
          </a:xfrm>
          <a:prstGeom prst="rect">
            <a:avLst/>
          </a:prstGeom>
        </p:spPr>
        <p:txBody>
          <a:bodyPr vert="horz" wrap="square" lIns="0" tIns="29135" rIns="0" bIns="0" rtlCol="0">
            <a:spAutoFit/>
          </a:bodyPr>
          <a:lstStyle/>
          <a:p>
            <a:pPr marL="313781" marR="313221" indent="-302575">
              <a:lnSpc>
                <a:spcPts val="2471"/>
              </a:lnSpc>
              <a:spcBef>
                <a:spcPts val="229"/>
              </a:spcBef>
              <a:buSzPct val="83333"/>
              <a:buFont typeface="MS UI Gothic"/>
              <a:buChar char="❒"/>
              <a:tabLst>
                <a:tab pos="313221" algn="l"/>
                <a:tab pos="313781" algn="l"/>
              </a:tabLst>
            </a:pPr>
            <a:r>
              <a:rPr sz="2118" dirty="0">
                <a:latin typeface="Arial"/>
                <a:cs typeface="Arial"/>
              </a:rPr>
              <a:t>Cloud </a:t>
            </a:r>
            <a:r>
              <a:rPr sz="2118" spc="-4" dirty="0">
                <a:latin typeface="Arial"/>
                <a:cs typeface="Arial"/>
              </a:rPr>
              <a:t>storage </a:t>
            </a:r>
            <a:r>
              <a:rPr sz="2118" dirty="0">
                <a:latin typeface="Arial"/>
                <a:cs typeface="Arial"/>
              </a:rPr>
              <a:t>ransomware usually </a:t>
            </a:r>
            <a:r>
              <a:rPr sz="2118" spc="-4" dirty="0">
                <a:latin typeface="Arial"/>
                <a:cs typeface="Arial"/>
              </a:rPr>
              <a:t>self-propagates  after </a:t>
            </a:r>
            <a:r>
              <a:rPr sz="2118" dirty="0">
                <a:latin typeface="Arial"/>
                <a:cs typeface="Arial"/>
              </a:rPr>
              <a:t>being </a:t>
            </a:r>
            <a:r>
              <a:rPr sz="2118" spc="-4" dirty="0">
                <a:latin typeface="Arial"/>
                <a:cs typeface="Arial"/>
              </a:rPr>
              <a:t>installed </a:t>
            </a:r>
            <a:r>
              <a:rPr sz="2118" dirty="0">
                <a:latin typeface="Arial"/>
                <a:cs typeface="Arial"/>
              </a:rPr>
              <a:t>on cloud</a:t>
            </a:r>
            <a:r>
              <a:rPr sz="2118" spc="-4" dirty="0">
                <a:latin typeface="Arial"/>
                <a:cs typeface="Arial"/>
              </a:rPr>
              <a:t> </a:t>
            </a:r>
            <a:r>
              <a:rPr sz="2118" dirty="0">
                <a:latin typeface="Arial"/>
                <a:cs typeface="Arial"/>
              </a:rPr>
              <a:t>servers</a:t>
            </a:r>
          </a:p>
          <a:p>
            <a:pPr marL="818073" lvl="1" indent="-403433">
              <a:spcBef>
                <a:spcPts val="371"/>
              </a:spcBef>
              <a:buFont typeface="MS UI Gothic"/>
              <a:buChar char="❍"/>
              <a:tabLst>
                <a:tab pos="817513" algn="l"/>
                <a:tab pos="818073" algn="l"/>
              </a:tabLst>
            </a:pPr>
            <a:r>
              <a:rPr sz="1765" spc="-4" dirty="0">
                <a:latin typeface="Arial"/>
                <a:cs typeface="Arial"/>
              </a:rPr>
              <a:t>With </a:t>
            </a:r>
            <a:r>
              <a:rPr sz="1765" dirty="0">
                <a:latin typeface="Arial"/>
                <a:cs typeface="Arial"/>
              </a:rPr>
              <a:t>Cloud synch, cloud</a:t>
            </a:r>
            <a:r>
              <a:rPr sz="1765" spc="-4" dirty="0">
                <a:latin typeface="Arial"/>
                <a:cs typeface="Arial"/>
              </a:rPr>
              <a:t> collaboration</a:t>
            </a:r>
            <a:endParaRPr sz="1765" dirty="0">
              <a:latin typeface="Arial"/>
              <a:cs typeface="Arial"/>
            </a:endParaRPr>
          </a:p>
          <a:p>
            <a:pPr marL="818073" lvl="1" indent="-403433">
              <a:spcBef>
                <a:spcPts val="441"/>
              </a:spcBef>
              <a:buFont typeface="MS UI Gothic"/>
              <a:buChar char="❍"/>
              <a:tabLst>
                <a:tab pos="817513" algn="l"/>
                <a:tab pos="818073" algn="l"/>
              </a:tabLst>
            </a:pPr>
            <a:r>
              <a:rPr sz="1765" spc="-4" dirty="0">
                <a:latin typeface="Arial"/>
                <a:cs typeface="Arial"/>
              </a:rPr>
              <a:t>E.g., </a:t>
            </a:r>
            <a:r>
              <a:rPr sz="1765" dirty="0">
                <a:latin typeface="Arial"/>
                <a:cs typeface="Arial"/>
              </a:rPr>
              <a:t>Virlock (2014) (2016cloud</a:t>
            </a:r>
            <a:r>
              <a:rPr sz="1765" spc="-13" dirty="0">
                <a:latin typeface="Arial"/>
                <a:cs typeface="Arial"/>
              </a:rPr>
              <a:t> </a:t>
            </a:r>
            <a:r>
              <a:rPr sz="1765" dirty="0">
                <a:latin typeface="Arial"/>
                <a:cs typeface="Arial"/>
              </a:rPr>
              <a:t>version)</a:t>
            </a:r>
          </a:p>
          <a:p>
            <a:pPr marL="1120648" marR="4483" lvl="2" indent="-201717">
              <a:spcBef>
                <a:spcPts val="397"/>
              </a:spcBef>
              <a:buChar char="•"/>
              <a:tabLst>
                <a:tab pos="1120088" algn="l"/>
                <a:tab pos="1120648" algn="l"/>
              </a:tabLst>
            </a:pPr>
            <a:r>
              <a:rPr sz="1588" spc="-4" dirty="0">
                <a:latin typeface="Arial"/>
                <a:cs typeface="Arial"/>
              </a:rPr>
              <a:t>It impersonates FBI authorities </a:t>
            </a:r>
            <a:r>
              <a:rPr sz="1588" dirty="0">
                <a:latin typeface="Arial"/>
                <a:cs typeface="Arial"/>
              </a:rPr>
              <a:t>and </a:t>
            </a:r>
            <a:r>
              <a:rPr sz="1588" spc="-4" dirty="0">
                <a:latin typeface="Arial"/>
                <a:cs typeface="Arial"/>
              </a:rPr>
              <a:t>requests victims to </a:t>
            </a:r>
            <a:r>
              <a:rPr sz="1588" dirty="0">
                <a:latin typeface="Arial"/>
                <a:cs typeface="Arial"/>
              </a:rPr>
              <a:t>pay </a:t>
            </a:r>
            <a:r>
              <a:rPr sz="1588" spc="-4" dirty="0">
                <a:latin typeface="Arial"/>
                <a:cs typeface="Arial"/>
              </a:rPr>
              <a:t>the  fine </a:t>
            </a:r>
            <a:r>
              <a:rPr sz="1588" dirty="0">
                <a:latin typeface="Arial"/>
                <a:cs typeface="Arial"/>
              </a:rPr>
              <a:t>of $250 due </a:t>
            </a:r>
            <a:r>
              <a:rPr sz="1588" spc="-4" dirty="0">
                <a:latin typeface="Arial"/>
                <a:cs typeface="Arial"/>
              </a:rPr>
              <a:t>to </a:t>
            </a:r>
            <a:r>
              <a:rPr sz="1588" dirty="0">
                <a:latin typeface="Arial"/>
                <a:cs typeface="Arial"/>
              </a:rPr>
              <a:t>alleged </a:t>
            </a:r>
            <a:r>
              <a:rPr sz="1588" spc="-4" dirty="0">
                <a:latin typeface="Arial"/>
                <a:cs typeface="Arial"/>
              </a:rPr>
              <a:t>misconduct.</a:t>
            </a:r>
            <a:endParaRPr sz="1588" dirty="0">
              <a:latin typeface="Arial"/>
              <a:cs typeface="Arial"/>
            </a:endParaRPr>
          </a:p>
        </p:txBody>
      </p:sp>
      <p:sp>
        <p:nvSpPr>
          <p:cNvPr id="6" name="object 6"/>
          <p:cNvSpPr/>
          <p:nvPr/>
        </p:nvSpPr>
        <p:spPr>
          <a:xfrm>
            <a:off x="3682474" y="3429000"/>
            <a:ext cx="3427324" cy="2514854"/>
          </a:xfrm>
          <a:prstGeom prst="rect">
            <a:avLst/>
          </a:prstGeom>
          <a:blipFill>
            <a:blip r:embed="rId2" cstate="print"/>
            <a:stretch>
              <a:fillRect/>
            </a:stretch>
          </a:blipFill>
        </p:spPr>
        <p:txBody>
          <a:bodyPr wrap="square" lIns="0" tIns="0" rIns="0" bIns="0" rtlCol="0"/>
          <a:lstStyle/>
          <a:p>
            <a:endParaRPr sz="1588"/>
          </a:p>
        </p:txBody>
      </p:sp>
    </p:spTree>
    <p:extLst>
      <p:ext uri="{BB962C8B-B14F-4D97-AF65-F5344CB8AC3E}">
        <p14:creationId xmlns:p14="http://schemas.microsoft.com/office/powerpoint/2010/main" val="19253886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36476" y="2095086"/>
            <a:ext cx="6433297" cy="1673309"/>
          </a:xfrm>
          <a:prstGeom prst="rect">
            <a:avLst/>
          </a:prstGeom>
        </p:spPr>
        <p:txBody>
          <a:bodyPr vert="horz" wrap="square" lIns="0" tIns="11206" rIns="0" bIns="0" rtlCol="0" anchor="ctr">
            <a:spAutoFit/>
          </a:bodyPr>
          <a:lstStyle/>
          <a:p>
            <a:pPr marL="11206" algn="ctr">
              <a:lnSpc>
                <a:spcPct val="100000"/>
              </a:lnSpc>
              <a:spcBef>
                <a:spcPts val="88"/>
              </a:spcBef>
            </a:pPr>
            <a:r>
              <a:rPr sz="5400" spc="-4" dirty="0"/>
              <a:t>Ransomware Incident</a:t>
            </a:r>
            <a:r>
              <a:rPr sz="5400" spc="-40" dirty="0"/>
              <a:t> </a:t>
            </a:r>
            <a:r>
              <a:rPr sz="5400" spc="-4" dirty="0"/>
              <a:t>handling</a:t>
            </a:r>
          </a:p>
        </p:txBody>
      </p:sp>
      <p:sp>
        <p:nvSpPr>
          <p:cNvPr id="3" name="object 3"/>
          <p:cNvSpPr txBox="1">
            <a:spLocks noGrp="1"/>
          </p:cNvSpPr>
          <p:nvPr>
            <p:ph type="sldNum" sz="quarter" idx="7"/>
          </p:nvPr>
        </p:nvSpPr>
        <p:spPr>
          <a:xfrm>
            <a:off x="7350257" y="6970320"/>
            <a:ext cx="577215" cy="20955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00CC99"/>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885">
              <a:spcBef>
                <a:spcPts val="100"/>
              </a:spcBef>
            </a:pPr>
            <a:r>
              <a:rPr lang="en-US" spc="-10"/>
              <a:t>Page</a:t>
            </a:r>
            <a:r>
              <a:rPr lang="en-US" spc="-70"/>
              <a:t> </a:t>
            </a:r>
            <a:fld id="{81D60167-4931-47E6-BA6A-407CBD079E47}" type="slidenum">
              <a:rPr smtClean="0"/>
              <a:pPr marL="95885">
                <a:spcBef>
                  <a:spcPts val="100"/>
                </a:spcBef>
              </a:pPr>
              <a:t>77</a:t>
            </a:fld>
            <a:endParaRPr dirty="0"/>
          </a:p>
        </p:txBody>
      </p:sp>
    </p:spTree>
    <p:extLst>
      <p:ext uri="{BB962C8B-B14F-4D97-AF65-F5344CB8AC3E}">
        <p14:creationId xmlns:p14="http://schemas.microsoft.com/office/powerpoint/2010/main" val="29490532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890921" y="133833"/>
            <a:ext cx="4908529" cy="688424"/>
          </a:xfrm>
          <a:prstGeom prst="rect">
            <a:avLst/>
          </a:prstGeom>
        </p:spPr>
        <p:txBody>
          <a:bodyPr vert="horz" wrap="square" lIns="0" tIns="11206" rIns="0" bIns="0" rtlCol="0" anchor="ctr">
            <a:spAutoFit/>
          </a:bodyPr>
          <a:lstStyle/>
          <a:p>
            <a:pPr marL="11206">
              <a:lnSpc>
                <a:spcPct val="100000"/>
              </a:lnSpc>
              <a:spcBef>
                <a:spcPts val="88"/>
              </a:spcBef>
            </a:pPr>
            <a:r>
              <a:rPr spc="-4" dirty="0"/>
              <a:t>Infected! What</a:t>
            </a:r>
            <a:r>
              <a:rPr spc="-53" dirty="0"/>
              <a:t> </a:t>
            </a:r>
            <a:r>
              <a:rPr spc="-4" dirty="0"/>
              <a:t>now?</a:t>
            </a:r>
          </a:p>
        </p:txBody>
      </p:sp>
      <p:sp>
        <p:nvSpPr>
          <p:cNvPr id="3" name="object 3"/>
          <p:cNvSpPr txBox="1"/>
          <p:nvPr/>
        </p:nvSpPr>
        <p:spPr>
          <a:xfrm>
            <a:off x="6819993" y="1720623"/>
            <a:ext cx="2220446" cy="2915316"/>
          </a:xfrm>
          <a:prstGeom prst="rect">
            <a:avLst/>
          </a:prstGeom>
        </p:spPr>
        <p:txBody>
          <a:bodyPr vert="horz" wrap="square" lIns="0" tIns="11206" rIns="0" bIns="0" rtlCol="0">
            <a:spAutoFit/>
          </a:bodyPr>
          <a:lstStyle/>
          <a:p>
            <a:pPr marL="11206">
              <a:spcBef>
                <a:spcPts val="88"/>
              </a:spcBef>
            </a:pPr>
            <a:r>
              <a:rPr sz="2471" dirty="0">
                <a:solidFill>
                  <a:srgbClr val="0000FF"/>
                </a:solidFill>
                <a:latin typeface="Arial"/>
                <a:cs typeface="Arial"/>
              </a:rPr>
              <a:t>Do</a:t>
            </a:r>
            <a:r>
              <a:rPr sz="2471" spc="-44" dirty="0">
                <a:solidFill>
                  <a:srgbClr val="0000FF"/>
                </a:solidFill>
                <a:latin typeface="Arial"/>
                <a:cs typeface="Arial"/>
              </a:rPr>
              <a:t> </a:t>
            </a:r>
            <a:r>
              <a:rPr sz="2471" spc="-4" dirty="0">
                <a:solidFill>
                  <a:srgbClr val="0000FF"/>
                </a:solidFill>
                <a:latin typeface="Arial"/>
                <a:cs typeface="Arial"/>
              </a:rPr>
              <a:t>something!!!</a:t>
            </a:r>
            <a:endParaRPr sz="2471">
              <a:latin typeface="Arial"/>
              <a:cs typeface="Arial"/>
            </a:endParaRPr>
          </a:p>
          <a:p>
            <a:pPr marL="11206" marR="388305" algn="just">
              <a:lnSpc>
                <a:spcPct val="232100"/>
              </a:lnSpc>
              <a:spcBef>
                <a:spcPts val="150"/>
              </a:spcBef>
            </a:pPr>
            <a:r>
              <a:rPr sz="2471" spc="-4" dirty="0">
                <a:solidFill>
                  <a:srgbClr val="0000FF"/>
                </a:solidFill>
                <a:latin typeface="Arial"/>
                <a:cs typeface="Arial"/>
              </a:rPr>
              <a:t>Restore files  </a:t>
            </a:r>
            <a:r>
              <a:rPr sz="2471" dirty="0">
                <a:solidFill>
                  <a:srgbClr val="0000FF"/>
                </a:solidFill>
                <a:latin typeface="Arial"/>
                <a:cs typeface="Arial"/>
              </a:rPr>
              <a:t>Recover</a:t>
            </a:r>
            <a:r>
              <a:rPr sz="2471" spc="-75" dirty="0">
                <a:solidFill>
                  <a:srgbClr val="0000FF"/>
                </a:solidFill>
                <a:latin typeface="Arial"/>
                <a:cs typeface="Arial"/>
              </a:rPr>
              <a:t> </a:t>
            </a:r>
            <a:r>
              <a:rPr sz="2471" spc="-4" dirty="0">
                <a:solidFill>
                  <a:srgbClr val="0000FF"/>
                </a:solidFill>
                <a:latin typeface="Arial"/>
                <a:cs typeface="Arial"/>
              </a:rPr>
              <a:t>files  </a:t>
            </a:r>
            <a:r>
              <a:rPr sz="2471" dirty="0">
                <a:solidFill>
                  <a:srgbClr val="FF0000"/>
                </a:solidFill>
                <a:latin typeface="Arial"/>
                <a:cs typeface="Arial"/>
              </a:rPr>
              <a:t>Pay</a:t>
            </a:r>
            <a:r>
              <a:rPr sz="2471" spc="-40" dirty="0">
                <a:solidFill>
                  <a:srgbClr val="FF0000"/>
                </a:solidFill>
                <a:latin typeface="Arial"/>
                <a:cs typeface="Arial"/>
              </a:rPr>
              <a:t> </a:t>
            </a:r>
            <a:r>
              <a:rPr sz="2471" dirty="0">
                <a:solidFill>
                  <a:srgbClr val="FF0000"/>
                </a:solidFill>
                <a:latin typeface="Arial"/>
                <a:cs typeface="Arial"/>
              </a:rPr>
              <a:t>ransom</a:t>
            </a:r>
            <a:endParaRPr sz="2471">
              <a:latin typeface="Arial"/>
              <a:cs typeface="Arial"/>
            </a:endParaRPr>
          </a:p>
        </p:txBody>
      </p:sp>
      <p:sp>
        <p:nvSpPr>
          <p:cNvPr id="4" name="object 4"/>
          <p:cNvSpPr txBox="1"/>
          <p:nvPr/>
        </p:nvSpPr>
        <p:spPr>
          <a:xfrm>
            <a:off x="6819993" y="5269750"/>
            <a:ext cx="1871943" cy="391548"/>
          </a:xfrm>
          <a:prstGeom prst="rect">
            <a:avLst/>
          </a:prstGeom>
        </p:spPr>
        <p:txBody>
          <a:bodyPr vert="horz" wrap="square" lIns="0" tIns="11206" rIns="0" bIns="0" rtlCol="0">
            <a:spAutoFit/>
          </a:bodyPr>
          <a:lstStyle/>
          <a:p>
            <a:pPr marL="11206">
              <a:spcBef>
                <a:spcPts val="88"/>
              </a:spcBef>
            </a:pPr>
            <a:r>
              <a:rPr sz="2471" dirty="0">
                <a:solidFill>
                  <a:srgbClr val="FF0000"/>
                </a:solidFill>
                <a:latin typeface="Arial"/>
                <a:cs typeface="Arial"/>
              </a:rPr>
              <a:t>Lose </a:t>
            </a:r>
            <a:r>
              <a:rPr sz="2471" spc="-4" dirty="0">
                <a:solidFill>
                  <a:srgbClr val="FF0000"/>
                </a:solidFill>
                <a:latin typeface="Arial"/>
                <a:cs typeface="Arial"/>
              </a:rPr>
              <a:t>the</a:t>
            </a:r>
            <a:r>
              <a:rPr sz="2471" spc="-62" dirty="0">
                <a:solidFill>
                  <a:srgbClr val="FF0000"/>
                </a:solidFill>
                <a:latin typeface="Arial"/>
                <a:cs typeface="Arial"/>
              </a:rPr>
              <a:t> </a:t>
            </a:r>
            <a:r>
              <a:rPr sz="2471" spc="-4" dirty="0">
                <a:solidFill>
                  <a:srgbClr val="FF0000"/>
                </a:solidFill>
                <a:latin typeface="Arial"/>
                <a:cs typeface="Arial"/>
              </a:rPr>
              <a:t>files</a:t>
            </a:r>
            <a:endParaRPr sz="2471">
              <a:latin typeface="Arial"/>
              <a:cs typeface="Arial"/>
            </a:endParaRPr>
          </a:p>
        </p:txBody>
      </p:sp>
      <p:sp>
        <p:nvSpPr>
          <p:cNvPr id="5" name="object 5"/>
          <p:cNvSpPr txBox="1"/>
          <p:nvPr/>
        </p:nvSpPr>
        <p:spPr>
          <a:xfrm>
            <a:off x="2589309" y="1691124"/>
            <a:ext cx="3939988" cy="2251993"/>
          </a:xfrm>
          <a:prstGeom prst="rect">
            <a:avLst/>
          </a:prstGeom>
        </p:spPr>
        <p:txBody>
          <a:bodyPr vert="horz" wrap="square" lIns="0" tIns="11206" rIns="0" bIns="0" rtlCol="0">
            <a:spAutoFit/>
          </a:bodyPr>
          <a:lstStyle/>
          <a:p>
            <a:pPr marL="465069" indent="-453862">
              <a:spcBef>
                <a:spcPts val="88"/>
              </a:spcBef>
              <a:buSzPct val="83928"/>
              <a:buAutoNum type="arabicPeriod"/>
              <a:tabLst>
                <a:tab pos="464509" algn="l"/>
                <a:tab pos="465069" algn="l"/>
                <a:tab pos="3569264" algn="l"/>
              </a:tabLst>
            </a:pPr>
            <a:r>
              <a:rPr sz="2471" dirty="0">
                <a:latin typeface="Arial"/>
                <a:cs typeface="Arial"/>
              </a:rPr>
              <a:t>Can you </a:t>
            </a:r>
            <a:r>
              <a:rPr sz="2471" spc="-4" dirty="0">
                <a:latin typeface="Arial"/>
                <a:cs typeface="Arial"/>
              </a:rPr>
              <a:t>stop</a:t>
            </a:r>
            <a:r>
              <a:rPr sz="2471" spc="4" dirty="0">
                <a:latin typeface="Arial"/>
                <a:cs typeface="Arial"/>
              </a:rPr>
              <a:t> </a:t>
            </a:r>
            <a:r>
              <a:rPr sz="2471" dirty="0">
                <a:latin typeface="Arial"/>
                <a:cs typeface="Arial"/>
              </a:rPr>
              <a:t>it now?	</a:t>
            </a:r>
            <a:r>
              <a:rPr sz="2471" spc="-128" dirty="0">
                <a:latin typeface="Wingdings"/>
                <a:cs typeface="Wingdings"/>
              </a:rPr>
              <a:t></a:t>
            </a:r>
            <a:endParaRPr sz="2471">
              <a:latin typeface="Wingdings"/>
              <a:cs typeface="Wingdings"/>
            </a:endParaRPr>
          </a:p>
          <a:p>
            <a:pPr>
              <a:spcBef>
                <a:spcPts val="9"/>
              </a:spcBef>
              <a:buFont typeface="Arial"/>
              <a:buAutoNum type="arabicPeriod"/>
            </a:pPr>
            <a:endParaRPr sz="3530">
              <a:latin typeface="Times New Roman"/>
              <a:cs typeface="Times New Roman"/>
            </a:endParaRPr>
          </a:p>
          <a:p>
            <a:pPr marL="465069" indent="-453862">
              <a:buSzPct val="83928"/>
              <a:buAutoNum type="arabicPeriod"/>
              <a:tabLst>
                <a:tab pos="464509" algn="l"/>
                <a:tab pos="465069" algn="l"/>
                <a:tab pos="3587194" algn="l"/>
              </a:tabLst>
            </a:pPr>
            <a:r>
              <a:rPr sz="2471" spc="-4" dirty="0">
                <a:latin typeface="Arial"/>
                <a:cs typeface="Arial"/>
              </a:rPr>
              <a:t>Got </a:t>
            </a:r>
            <a:r>
              <a:rPr sz="2471" dirty="0">
                <a:latin typeface="Arial"/>
                <a:cs typeface="Arial"/>
              </a:rPr>
              <a:t>backup?	</a:t>
            </a:r>
            <a:r>
              <a:rPr sz="2471" spc="-128" dirty="0">
                <a:latin typeface="Wingdings"/>
                <a:cs typeface="Wingdings"/>
              </a:rPr>
              <a:t></a:t>
            </a:r>
            <a:endParaRPr sz="2471">
              <a:latin typeface="Wingdings"/>
              <a:cs typeface="Wingdings"/>
            </a:endParaRPr>
          </a:p>
          <a:p>
            <a:pPr>
              <a:spcBef>
                <a:spcPts val="22"/>
              </a:spcBef>
              <a:buFont typeface="Arial"/>
              <a:buAutoNum type="arabicPeriod"/>
            </a:pPr>
            <a:endParaRPr sz="3618">
              <a:latin typeface="Times New Roman"/>
              <a:cs typeface="Times New Roman"/>
            </a:endParaRPr>
          </a:p>
          <a:p>
            <a:pPr marL="465069" indent="-453862">
              <a:buSzPct val="83928"/>
              <a:buAutoNum type="arabicPeriod"/>
              <a:tabLst>
                <a:tab pos="464509" algn="l"/>
                <a:tab pos="465069" algn="l"/>
                <a:tab pos="3621373" algn="l"/>
              </a:tabLst>
            </a:pPr>
            <a:r>
              <a:rPr sz="2471" dirty="0">
                <a:latin typeface="Arial"/>
                <a:cs typeface="Arial"/>
              </a:rPr>
              <a:t>Recovery</a:t>
            </a:r>
            <a:r>
              <a:rPr sz="2471" spc="-4" dirty="0">
                <a:latin typeface="Arial"/>
                <a:cs typeface="Arial"/>
              </a:rPr>
              <a:t> t</a:t>
            </a:r>
            <a:r>
              <a:rPr sz="2471" dirty="0">
                <a:latin typeface="Arial"/>
                <a:cs typeface="Arial"/>
              </a:rPr>
              <a:t>ools</a:t>
            </a:r>
            <a:r>
              <a:rPr sz="2471" spc="-4" dirty="0">
                <a:latin typeface="Arial"/>
                <a:cs typeface="Arial"/>
              </a:rPr>
              <a:t> </a:t>
            </a:r>
            <a:r>
              <a:rPr sz="2471" dirty="0">
                <a:latin typeface="Arial"/>
                <a:cs typeface="Arial"/>
              </a:rPr>
              <a:t>exis</a:t>
            </a:r>
            <a:r>
              <a:rPr sz="2471" spc="-4" dirty="0">
                <a:latin typeface="Arial"/>
                <a:cs typeface="Arial"/>
              </a:rPr>
              <a:t>t</a:t>
            </a:r>
            <a:r>
              <a:rPr sz="2471" dirty="0">
                <a:latin typeface="Arial"/>
                <a:cs typeface="Arial"/>
              </a:rPr>
              <a:t>?	</a:t>
            </a:r>
            <a:r>
              <a:rPr sz="2471" spc="-128" dirty="0">
                <a:latin typeface="Wingdings"/>
                <a:cs typeface="Wingdings"/>
              </a:rPr>
              <a:t></a:t>
            </a:r>
            <a:endParaRPr sz="2471">
              <a:latin typeface="Wingdings"/>
              <a:cs typeface="Wingdings"/>
            </a:endParaRPr>
          </a:p>
        </p:txBody>
      </p:sp>
      <p:sp>
        <p:nvSpPr>
          <p:cNvPr id="6" name="object 6"/>
          <p:cNvSpPr txBox="1"/>
          <p:nvPr/>
        </p:nvSpPr>
        <p:spPr>
          <a:xfrm>
            <a:off x="2589309" y="4848044"/>
            <a:ext cx="2324100" cy="391548"/>
          </a:xfrm>
          <a:prstGeom prst="rect">
            <a:avLst/>
          </a:prstGeom>
        </p:spPr>
        <p:txBody>
          <a:bodyPr vert="horz" wrap="square" lIns="0" tIns="11206" rIns="0" bIns="0" rtlCol="0">
            <a:spAutoFit/>
          </a:bodyPr>
          <a:lstStyle/>
          <a:p>
            <a:pPr marL="11206">
              <a:spcBef>
                <a:spcPts val="88"/>
              </a:spcBef>
              <a:tabLst>
                <a:tab pos="464509" algn="l"/>
              </a:tabLst>
            </a:pPr>
            <a:r>
              <a:rPr sz="2074" spc="9" dirty="0">
                <a:latin typeface="Arial"/>
                <a:cs typeface="Arial"/>
              </a:rPr>
              <a:t>4.	</a:t>
            </a:r>
            <a:r>
              <a:rPr sz="2471" dirty="0">
                <a:latin typeface="Arial"/>
                <a:cs typeface="Arial"/>
              </a:rPr>
              <a:t>Ummm,</a:t>
            </a:r>
            <a:r>
              <a:rPr sz="2471" spc="-71" dirty="0">
                <a:latin typeface="Arial"/>
                <a:cs typeface="Arial"/>
              </a:rPr>
              <a:t> </a:t>
            </a:r>
            <a:r>
              <a:rPr sz="2471" spc="-4" dirty="0">
                <a:latin typeface="Arial"/>
                <a:cs typeface="Arial"/>
              </a:rPr>
              <a:t>no…</a:t>
            </a:r>
            <a:endParaRPr sz="2471">
              <a:latin typeface="Arial"/>
              <a:cs typeface="Arial"/>
            </a:endParaRPr>
          </a:p>
        </p:txBody>
      </p:sp>
      <p:sp>
        <p:nvSpPr>
          <p:cNvPr id="7" name="object 7"/>
          <p:cNvSpPr/>
          <p:nvPr/>
        </p:nvSpPr>
        <p:spPr>
          <a:xfrm>
            <a:off x="5046199" y="4607021"/>
            <a:ext cx="1405778" cy="427504"/>
          </a:xfrm>
          <a:custGeom>
            <a:avLst/>
            <a:gdLst/>
            <a:ahLst/>
            <a:cxnLst/>
            <a:rect l="l" t="t" r="r" b="b"/>
            <a:pathLst>
              <a:path w="1593214" h="484504">
                <a:moveTo>
                  <a:pt x="0" y="483883"/>
                </a:moveTo>
                <a:lnTo>
                  <a:pt x="1592911" y="0"/>
                </a:lnTo>
              </a:path>
            </a:pathLst>
          </a:custGeom>
          <a:ln w="28574">
            <a:solidFill>
              <a:srgbClr val="000000"/>
            </a:solidFill>
          </a:ln>
        </p:spPr>
        <p:txBody>
          <a:bodyPr wrap="square" lIns="0" tIns="0" rIns="0" bIns="0" rtlCol="0"/>
          <a:lstStyle/>
          <a:p>
            <a:endParaRPr sz="1588"/>
          </a:p>
        </p:txBody>
      </p:sp>
      <p:sp>
        <p:nvSpPr>
          <p:cNvPr id="8" name="object 8"/>
          <p:cNvSpPr/>
          <p:nvPr/>
        </p:nvSpPr>
        <p:spPr>
          <a:xfrm>
            <a:off x="6352637" y="4572915"/>
            <a:ext cx="123011" cy="112287"/>
          </a:xfrm>
          <a:prstGeom prst="rect">
            <a:avLst/>
          </a:prstGeom>
          <a:blipFill>
            <a:blip r:embed="rId2" cstate="print"/>
            <a:stretch>
              <a:fillRect/>
            </a:stretch>
          </a:blipFill>
        </p:spPr>
        <p:txBody>
          <a:bodyPr wrap="square" lIns="0" tIns="0" rIns="0" bIns="0" rtlCol="0"/>
          <a:lstStyle/>
          <a:p>
            <a:endParaRPr sz="1588"/>
          </a:p>
        </p:txBody>
      </p:sp>
      <p:sp>
        <p:nvSpPr>
          <p:cNvPr id="9" name="object 9"/>
          <p:cNvSpPr/>
          <p:nvPr/>
        </p:nvSpPr>
        <p:spPr>
          <a:xfrm>
            <a:off x="5042522" y="5209692"/>
            <a:ext cx="1465729" cy="232522"/>
          </a:xfrm>
          <a:custGeom>
            <a:avLst/>
            <a:gdLst/>
            <a:ahLst/>
            <a:cxnLst/>
            <a:rect l="l" t="t" r="r" b="b"/>
            <a:pathLst>
              <a:path w="1661160" h="263525">
                <a:moveTo>
                  <a:pt x="0" y="0"/>
                </a:moveTo>
                <a:lnTo>
                  <a:pt x="1661093" y="263058"/>
                </a:lnTo>
              </a:path>
            </a:pathLst>
          </a:custGeom>
          <a:ln w="28574">
            <a:solidFill>
              <a:srgbClr val="000000"/>
            </a:solidFill>
          </a:ln>
        </p:spPr>
        <p:txBody>
          <a:bodyPr wrap="square" lIns="0" tIns="0" rIns="0" bIns="0" rtlCol="0"/>
          <a:lstStyle/>
          <a:p>
            <a:endParaRPr sz="1588"/>
          </a:p>
        </p:txBody>
      </p:sp>
      <p:sp>
        <p:nvSpPr>
          <p:cNvPr id="10" name="object 10"/>
          <p:cNvSpPr/>
          <p:nvPr/>
        </p:nvSpPr>
        <p:spPr>
          <a:xfrm>
            <a:off x="6412309" y="5372223"/>
            <a:ext cx="120595" cy="115601"/>
          </a:xfrm>
          <a:prstGeom prst="rect">
            <a:avLst/>
          </a:prstGeom>
          <a:blipFill>
            <a:blip r:embed="rId3" cstate="print"/>
            <a:stretch>
              <a:fillRect/>
            </a:stretch>
          </a:blipFill>
        </p:spPr>
        <p:txBody>
          <a:bodyPr wrap="square" lIns="0" tIns="0" rIns="0" bIns="0" rtlCol="0"/>
          <a:lstStyle/>
          <a:p>
            <a:endParaRPr sz="1588"/>
          </a:p>
        </p:txBody>
      </p:sp>
    </p:spTree>
    <p:extLst>
      <p:ext uri="{BB962C8B-B14F-4D97-AF65-F5344CB8AC3E}">
        <p14:creationId xmlns:p14="http://schemas.microsoft.com/office/powerpoint/2010/main" val="1564191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64615" y="98552"/>
            <a:ext cx="3613785" cy="330835"/>
          </a:xfrm>
          <a:prstGeom prst="rect">
            <a:avLst/>
          </a:prstGeom>
        </p:spPr>
        <p:txBody>
          <a:bodyPr vert="horz" wrap="square" lIns="0" tIns="12700" rIns="0" bIns="0" rtlCol="0">
            <a:spAutoFit/>
          </a:bodyPr>
          <a:lstStyle/>
          <a:p>
            <a:pPr marL="12700">
              <a:spcBef>
                <a:spcPts val="100"/>
              </a:spcBef>
            </a:pPr>
            <a:r>
              <a:rPr sz="2000" b="1" dirty="0">
                <a:solidFill>
                  <a:srgbClr val="FFFFFF"/>
                </a:solidFill>
                <a:latin typeface="Arial"/>
                <a:cs typeface="Arial"/>
              </a:rPr>
              <a:t>CSCA0101 Computing</a:t>
            </a:r>
            <a:r>
              <a:rPr sz="2000" b="1" spc="-90" dirty="0">
                <a:solidFill>
                  <a:srgbClr val="FFFFFF"/>
                </a:solidFill>
                <a:latin typeface="Arial"/>
                <a:cs typeface="Arial"/>
              </a:rPr>
              <a:t> </a:t>
            </a:r>
            <a:r>
              <a:rPr sz="2000" b="1" dirty="0">
                <a:solidFill>
                  <a:srgbClr val="FFFFFF"/>
                </a:solidFill>
                <a:latin typeface="Arial"/>
                <a:cs typeface="Arial"/>
              </a:rPr>
              <a:t>Basics</a:t>
            </a:r>
            <a:endParaRPr sz="2000">
              <a:latin typeface="Arial"/>
              <a:cs typeface="Arial"/>
            </a:endParaRPr>
          </a:p>
        </p:txBody>
      </p:sp>
      <p:sp>
        <p:nvSpPr>
          <p:cNvPr id="5" name="object 5"/>
          <p:cNvSpPr txBox="1"/>
          <p:nvPr/>
        </p:nvSpPr>
        <p:spPr>
          <a:xfrm>
            <a:off x="10195815" y="6482564"/>
            <a:ext cx="178435" cy="294953"/>
          </a:xfrm>
          <a:prstGeom prst="rect">
            <a:avLst/>
          </a:prstGeom>
        </p:spPr>
        <p:txBody>
          <a:bodyPr vert="horz" wrap="square" lIns="0" tIns="0" rIns="0" bIns="0" rtlCol="0">
            <a:spAutoFit/>
          </a:bodyPr>
          <a:lstStyle/>
          <a:p>
            <a:pPr marL="25400">
              <a:lnSpc>
                <a:spcPts val="2285"/>
              </a:lnSpc>
            </a:pPr>
            <a:fld id="{81D60167-4931-47E6-BA6A-407CBD079E47}" type="slidenum">
              <a:rPr sz="2000" b="1" dirty="0">
                <a:solidFill>
                  <a:srgbClr val="FFFFFF"/>
                </a:solidFill>
                <a:latin typeface="Times New Roman"/>
                <a:cs typeface="Times New Roman"/>
              </a:rPr>
              <a:pPr marL="25400">
                <a:lnSpc>
                  <a:spcPts val="2285"/>
                </a:lnSpc>
              </a:pPr>
              <a:t>7</a:t>
            </a:fld>
            <a:endParaRPr sz="2000">
              <a:latin typeface="Times New Roman"/>
              <a:cs typeface="Times New Roman"/>
            </a:endParaRPr>
          </a:p>
        </p:txBody>
      </p:sp>
      <p:sp>
        <p:nvSpPr>
          <p:cNvPr id="3" name="object 3"/>
          <p:cNvSpPr txBox="1">
            <a:spLocks noGrp="1"/>
          </p:cNvSpPr>
          <p:nvPr>
            <p:ph type="title"/>
          </p:nvPr>
        </p:nvSpPr>
        <p:spPr>
          <a:xfrm>
            <a:off x="954506" y="98552"/>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5" dirty="0"/>
              <a:t>Malware</a:t>
            </a:r>
          </a:p>
        </p:txBody>
      </p:sp>
      <p:sp>
        <p:nvSpPr>
          <p:cNvPr id="4" name="object 4"/>
          <p:cNvSpPr txBox="1"/>
          <p:nvPr/>
        </p:nvSpPr>
        <p:spPr>
          <a:xfrm>
            <a:off x="954506" y="1212769"/>
            <a:ext cx="7324521" cy="5147310"/>
          </a:xfrm>
          <a:prstGeom prst="rect">
            <a:avLst/>
          </a:prstGeom>
        </p:spPr>
        <p:txBody>
          <a:bodyPr vert="horz" wrap="square" lIns="0" tIns="12700" rIns="0" bIns="0" rtlCol="0">
            <a:spAutoFit/>
          </a:bodyPr>
          <a:lstStyle/>
          <a:p>
            <a:pPr marL="12700">
              <a:spcBef>
                <a:spcPts val="100"/>
              </a:spcBef>
            </a:pPr>
            <a:r>
              <a:rPr sz="2400" b="1" spc="-10" dirty="0">
                <a:latin typeface="Arial"/>
                <a:cs typeface="Arial"/>
              </a:rPr>
              <a:t>Types </a:t>
            </a:r>
            <a:r>
              <a:rPr sz="2400" b="1" dirty="0">
                <a:latin typeface="Arial"/>
                <a:cs typeface="Arial"/>
              </a:rPr>
              <a:t>of</a:t>
            </a:r>
            <a:r>
              <a:rPr sz="2400" b="1" spc="20" dirty="0">
                <a:latin typeface="Arial"/>
                <a:cs typeface="Arial"/>
              </a:rPr>
              <a:t> </a:t>
            </a:r>
            <a:r>
              <a:rPr sz="2400" b="1" dirty="0">
                <a:latin typeface="Arial"/>
                <a:cs typeface="Arial"/>
              </a:rPr>
              <a:t>Malware</a:t>
            </a:r>
            <a:endParaRPr sz="2400" dirty="0">
              <a:latin typeface="Arial"/>
              <a:cs typeface="Arial"/>
            </a:endParaRPr>
          </a:p>
          <a:p>
            <a:pPr marL="12700">
              <a:spcBef>
                <a:spcPts val="2020"/>
              </a:spcBef>
            </a:pPr>
            <a:r>
              <a:rPr sz="2400" b="1" dirty="0">
                <a:latin typeface="Arial"/>
                <a:cs typeface="Arial"/>
              </a:rPr>
              <a:t>Trojan</a:t>
            </a:r>
            <a:r>
              <a:rPr sz="2400" b="1" spc="-25" dirty="0">
                <a:latin typeface="Arial"/>
                <a:cs typeface="Arial"/>
              </a:rPr>
              <a:t> </a:t>
            </a:r>
            <a:r>
              <a:rPr sz="2400" b="1" dirty="0">
                <a:latin typeface="Arial"/>
                <a:cs typeface="Arial"/>
              </a:rPr>
              <a:t>Horses</a:t>
            </a:r>
            <a:endParaRPr sz="2400" dirty="0">
              <a:latin typeface="Arial"/>
              <a:cs typeface="Arial"/>
            </a:endParaRPr>
          </a:p>
          <a:p>
            <a:pPr marL="469900" marR="8255" indent="-457834" algn="just">
              <a:spcBef>
                <a:spcPts val="2014"/>
              </a:spcBef>
              <a:buChar char="•"/>
              <a:tabLst>
                <a:tab pos="470534" algn="l"/>
              </a:tabLst>
            </a:pPr>
            <a:r>
              <a:rPr sz="2400" dirty="0">
                <a:latin typeface="Arial"/>
                <a:cs typeface="Arial"/>
              </a:rPr>
              <a:t>A Trojan </a:t>
            </a:r>
            <a:r>
              <a:rPr sz="2400" spc="-5" dirty="0">
                <a:latin typeface="Arial"/>
                <a:cs typeface="Arial"/>
              </a:rPr>
              <a:t>Horse </a:t>
            </a:r>
            <a:r>
              <a:rPr sz="2400" dirty="0">
                <a:latin typeface="Arial"/>
                <a:cs typeface="Arial"/>
              </a:rPr>
              <a:t>program </a:t>
            </a:r>
            <a:r>
              <a:rPr sz="2400" spc="-5" dirty="0">
                <a:latin typeface="Arial"/>
                <a:cs typeface="Arial"/>
              </a:rPr>
              <a:t>has </a:t>
            </a:r>
            <a:r>
              <a:rPr sz="2400" dirty="0">
                <a:latin typeface="Arial"/>
                <a:cs typeface="Arial"/>
              </a:rPr>
              <a:t>the appearance of  </a:t>
            </a:r>
            <a:r>
              <a:rPr sz="2400" spc="-5" dirty="0">
                <a:latin typeface="Arial"/>
                <a:cs typeface="Arial"/>
              </a:rPr>
              <a:t>having a useful and desired</a:t>
            </a:r>
            <a:r>
              <a:rPr sz="2400" spc="35" dirty="0">
                <a:latin typeface="Arial"/>
                <a:cs typeface="Arial"/>
              </a:rPr>
              <a:t> </a:t>
            </a:r>
            <a:r>
              <a:rPr sz="2400" spc="-5" dirty="0">
                <a:latin typeface="Arial"/>
                <a:cs typeface="Arial"/>
              </a:rPr>
              <a:t>function.</a:t>
            </a:r>
            <a:endParaRPr sz="2400" dirty="0">
              <a:latin typeface="Arial"/>
              <a:cs typeface="Arial"/>
            </a:endParaRPr>
          </a:p>
          <a:p>
            <a:pPr marL="469900" marR="6985" indent="-457834" algn="just">
              <a:spcBef>
                <a:spcPts val="575"/>
              </a:spcBef>
              <a:buChar char="•"/>
              <a:tabLst>
                <a:tab pos="470534" algn="l"/>
              </a:tabLst>
            </a:pPr>
            <a:r>
              <a:rPr sz="2400" dirty="0">
                <a:latin typeface="Arial"/>
                <a:cs typeface="Arial"/>
              </a:rPr>
              <a:t>A Trojan </a:t>
            </a:r>
            <a:r>
              <a:rPr sz="2400" spc="-5" dirty="0">
                <a:latin typeface="Arial"/>
                <a:cs typeface="Arial"/>
              </a:rPr>
              <a:t>Horse </a:t>
            </a:r>
            <a:r>
              <a:rPr sz="2400" dirty="0">
                <a:latin typeface="Arial"/>
                <a:cs typeface="Arial"/>
              </a:rPr>
              <a:t>neither replicates </a:t>
            </a:r>
            <a:r>
              <a:rPr sz="2400" spc="-5" dirty="0">
                <a:latin typeface="Arial"/>
                <a:cs typeface="Arial"/>
              </a:rPr>
              <a:t>nor copies </a:t>
            </a:r>
            <a:r>
              <a:rPr sz="2400" dirty="0">
                <a:latin typeface="Arial"/>
                <a:cs typeface="Arial"/>
              </a:rPr>
              <a:t>itself,  but </a:t>
            </a:r>
            <a:r>
              <a:rPr sz="2400" spc="-5" dirty="0">
                <a:latin typeface="Arial"/>
                <a:cs typeface="Arial"/>
              </a:rPr>
              <a:t>causes damage </a:t>
            </a:r>
            <a:r>
              <a:rPr sz="2400" dirty="0">
                <a:latin typeface="Arial"/>
                <a:cs typeface="Arial"/>
              </a:rPr>
              <a:t>or compromises the </a:t>
            </a:r>
            <a:r>
              <a:rPr sz="2400" spc="-5" dirty="0">
                <a:latin typeface="Arial"/>
                <a:cs typeface="Arial"/>
              </a:rPr>
              <a:t>security </a:t>
            </a:r>
            <a:r>
              <a:rPr sz="2400" spc="-15" dirty="0">
                <a:latin typeface="Arial"/>
                <a:cs typeface="Arial"/>
              </a:rPr>
              <a:t>of </a:t>
            </a:r>
            <a:r>
              <a:rPr sz="2400" spc="635" dirty="0">
                <a:latin typeface="Arial"/>
                <a:cs typeface="Arial"/>
              </a:rPr>
              <a:t> </a:t>
            </a:r>
            <a:r>
              <a:rPr sz="2400" dirty="0">
                <a:latin typeface="Arial"/>
                <a:cs typeface="Arial"/>
              </a:rPr>
              <a:t>the</a:t>
            </a:r>
            <a:r>
              <a:rPr sz="2400" spc="-25" dirty="0">
                <a:latin typeface="Arial"/>
                <a:cs typeface="Arial"/>
              </a:rPr>
              <a:t> </a:t>
            </a:r>
            <a:r>
              <a:rPr sz="2400" dirty="0">
                <a:latin typeface="Arial"/>
                <a:cs typeface="Arial"/>
              </a:rPr>
              <a:t>computer.</a:t>
            </a:r>
          </a:p>
          <a:p>
            <a:pPr marL="469900" marR="5080" indent="-457834" algn="just">
              <a:spcBef>
                <a:spcPts val="580"/>
              </a:spcBef>
              <a:buChar char="•"/>
              <a:tabLst>
                <a:tab pos="470534" algn="l"/>
              </a:tabLst>
            </a:pPr>
            <a:r>
              <a:rPr sz="2400" dirty="0">
                <a:latin typeface="Arial"/>
                <a:cs typeface="Arial"/>
              </a:rPr>
              <a:t>A Trojan </a:t>
            </a:r>
            <a:r>
              <a:rPr sz="2400" spc="-5" dirty="0">
                <a:latin typeface="Arial"/>
                <a:cs typeface="Arial"/>
              </a:rPr>
              <a:t>Horse </a:t>
            </a:r>
            <a:r>
              <a:rPr sz="2400" dirty="0">
                <a:latin typeface="Arial"/>
                <a:cs typeface="Arial"/>
              </a:rPr>
              <a:t>must </a:t>
            </a:r>
            <a:r>
              <a:rPr sz="2400" spc="-5" dirty="0">
                <a:latin typeface="Arial"/>
                <a:cs typeface="Arial"/>
              </a:rPr>
              <a:t>be </a:t>
            </a:r>
            <a:r>
              <a:rPr sz="2400" dirty="0">
                <a:latin typeface="Arial"/>
                <a:cs typeface="Arial"/>
              </a:rPr>
              <a:t>sent </a:t>
            </a:r>
            <a:r>
              <a:rPr sz="2400" spc="-5" dirty="0">
                <a:latin typeface="Arial"/>
                <a:cs typeface="Arial"/>
              </a:rPr>
              <a:t>by </a:t>
            </a:r>
            <a:r>
              <a:rPr sz="2400" dirty="0">
                <a:latin typeface="Arial"/>
                <a:cs typeface="Arial"/>
              </a:rPr>
              <a:t>someone </a:t>
            </a:r>
            <a:r>
              <a:rPr sz="2400" spc="-5" dirty="0">
                <a:latin typeface="Arial"/>
                <a:cs typeface="Arial"/>
              </a:rPr>
              <a:t>or </a:t>
            </a:r>
            <a:r>
              <a:rPr sz="2400" dirty="0">
                <a:latin typeface="Arial"/>
                <a:cs typeface="Arial"/>
              </a:rPr>
              <a:t>carried  </a:t>
            </a:r>
            <a:r>
              <a:rPr sz="2400" spc="-5" dirty="0">
                <a:latin typeface="Arial"/>
                <a:cs typeface="Arial"/>
              </a:rPr>
              <a:t>by </a:t>
            </a:r>
            <a:r>
              <a:rPr sz="2400" dirty="0">
                <a:latin typeface="Arial"/>
                <a:cs typeface="Arial"/>
              </a:rPr>
              <a:t>another program and </a:t>
            </a:r>
            <a:r>
              <a:rPr sz="2400" spc="-5" dirty="0">
                <a:latin typeface="Arial"/>
                <a:cs typeface="Arial"/>
              </a:rPr>
              <a:t>may </a:t>
            </a:r>
            <a:r>
              <a:rPr sz="2400" dirty="0">
                <a:latin typeface="Arial"/>
                <a:cs typeface="Arial"/>
              </a:rPr>
              <a:t>arrive </a:t>
            </a:r>
            <a:r>
              <a:rPr sz="2400" spc="-5" dirty="0">
                <a:latin typeface="Arial"/>
                <a:cs typeface="Arial"/>
              </a:rPr>
              <a:t>in </a:t>
            </a:r>
            <a:r>
              <a:rPr sz="2400" dirty="0">
                <a:latin typeface="Arial"/>
                <a:cs typeface="Arial"/>
              </a:rPr>
              <a:t>the form of </a:t>
            </a:r>
            <a:r>
              <a:rPr sz="2400" spc="-5" dirty="0">
                <a:latin typeface="Arial"/>
                <a:cs typeface="Arial"/>
              </a:rPr>
              <a:t>a  joke </a:t>
            </a:r>
            <a:r>
              <a:rPr sz="2400" dirty="0">
                <a:latin typeface="Arial"/>
                <a:cs typeface="Arial"/>
              </a:rPr>
              <a:t>program </a:t>
            </a:r>
            <a:r>
              <a:rPr sz="2400" spc="-5" dirty="0">
                <a:latin typeface="Arial"/>
                <a:cs typeface="Arial"/>
              </a:rPr>
              <a:t>or </a:t>
            </a:r>
            <a:r>
              <a:rPr sz="2400" dirty="0">
                <a:latin typeface="Arial"/>
                <a:cs typeface="Arial"/>
              </a:rPr>
              <a:t>software of some</a:t>
            </a:r>
            <a:r>
              <a:rPr sz="2400" spc="-35" dirty="0">
                <a:latin typeface="Arial"/>
                <a:cs typeface="Arial"/>
              </a:rPr>
              <a:t> </a:t>
            </a:r>
            <a:r>
              <a:rPr sz="2400" dirty="0">
                <a:latin typeface="Arial"/>
                <a:cs typeface="Arial"/>
              </a:rPr>
              <a:t>sort.</a:t>
            </a:r>
          </a:p>
          <a:p>
            <a:pPr marL="469900" indent="-457834" algn="just">
              <a:spcBef>
                <a:spcPts val="580"/>
              </a:spcBef>
              <a:buChar char="•"/>
              <a:tabLst>
                <a:tab pos="470534" algn="l"/>
              </a:tabLst>
            </a:pPr>
            <a:r>
              <a:rPr sz="2400" dirty="0">
                <a:latin typeface="Arial"/>
                <a:cs typeface="Arial"/>
              </a:rPr>
              <a:t>These are </a:t>
            </a:r>
            <a:r>
              <a:rPr sz="2400" spc="-5" dirty="0">
                <a:latin typeface="Arial"/>
                <a:cs typeface="Arial"/>
              </a:rPr>
              <a:t>often </a:t>
            </a:r>
            <a:r>
              <a:rPr sz="2400" dirty="0">
                <a:latin typeface="Arial"/>
                <a:cs typeface="Arial"/>
              </a:rPr>
              <a:t>used to capture your </a:t>
            </a:r>
            <a:r>
              <a:rPr sz="2400" spc="-5" dirty="0">
                <a:latin typeface="Arial"/>
                <a:cs typeface="Arial"/>
              </a:rPr>
              <a:t>logins</a:t>
            </a:r>
            <a:r>
              <a:rPr sz="2400" spc="459" dirty="0">
                <a:latin typeface="Arial"/>
                <a:cs typeface="Arial"/>
              </a:rPr>
              <a:t> </a:t>
            </a:r>
            <a:r>
              <a:rPr sz="2400" spc="-5" dirty="0">
                <a:latin typeface="Arial"/>
                <a:cs typeface="Arial"/>
              </a:rPr>
              <a:t>and</a:t>
            </a:r>
            <a:endParaRPr sz="2400" dirty="0">
              <a:latin typeface="Arial"/>
              <a:cs typeface="Arial"/>
            </a:endParaRPr>
          </a:p>
          <a:p>
            <a:pPr marL="469900"/>
            <a:r>
              <a:rPr sz="2400" spc="-5" dirty="0">
                <a:latin typeface="Arial"/>
                <a:cs typeface="Arial"/>
              </a:rPr>
              <a:t>passwords.</a:t>
            </a:r>
            <a:endParaRPr sz="2400" dirty="0">
              <a:latin typeface="Arial"/>
              <a:cs typeface="Arial"/>
            </a:endParaRPr>
          </a:p>
        </p:txBody>
      </p:sp>
      <p:pic>
        <p:nvPicPr>
          <p:cNvPr id="6" name="Picture 5">
            <a:extLst>
              <a:ext uri="{FF2B5EF4-FFF2-40B4-BE49-F238E27FC236}">
                <a16:creationId xmlns:a16="http://schemas.microsoft.com/office/drawing/2014/main" id="{B22A3A0D-9B5A-FC45-AD4F-28B882DB0F37}"/>
              </a:ext>
            </a:extLst>
          </p:cNvPr>
          <p:cNvPicPr>
            <a:picLocks noChangeAspect="1"/>
          </p:cNvPicPr>
          <p:nvPr/>
        </p:nvPicPr>
        <p:blipFill>
          <a:blip r:embed="rId2"/>
          <a:stretch>
            <a:fillRect/>
          </a:stretch>
        </p:blipFill>
        <p:spPr>
          <a:xfrm>
            <a:off x="8118389" y="80483"/>
            <a:ext cx="3845987" cy="2433327"/>
          </a:xfrm>
          <a:prstGeom prst="rect">
            <a:avLst/>
          </a:prstGeom>
        </p:spPr>
      </p:pic>
    </p:spTree>
    <p:extLst>
      <p:ext uri="{BB962C8B-B14F-4D97-AF65-F5344CB8AC3E}">
        <p14:creationId xmlns:p14="http://schemas.microsoft.com/office/powerpoint/2010/main" val="17835609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74558" y="122259"/>
            <a:ext cx="4271092" cy="688424"/>
          </a:xfrm>
          <a:prstGeom prst="rect">
            <a:avLst/>
          </a:prstGeom>
        </p:spPr>
        <p:txBody>
          <a:bodyPr vert="horz" wrap="square" lIns="0" tIns="11206" rIns="0" bIns="0" rtlCol="0" anchor="ctr">
            <a:spAutoFit/>
          </a:bodyPr>
          <a:lstStyle/>
          <a:p>
            <a:pPr marL="11206">
              <a:lnSpc>
                <a:spcPct val="100000"/>
              </a:lnSpc>
              <a:spcBef>
                <a:spcPts val="88"/>
              </a:spcBef>
            </a:pPr>
            <a:r>
              <a:rPr dirty="0"/>
              <a:t>1. Do</a:t>
            </a:r>
            <a:r>
              <a:rPr spc="-75" dirty="0"/>
              <a:t> </a:t>
            </a:r>
            <a:r>
              <a:rPr spc="-4" dirty="0"/>
              <a:t>Something!!</a:t>
            </a:r>
          </a:p>
        </p:txBody>
      </p:sp>
      <p:sp>
        <p:nvSpPr>
          <p:cNvPr id="4" name="object 4"/>
          <p:cNvSpPr txBox="1"/>
          <p:nvPr/>
        </p:nvSpPr>
        <p:spPr>
          <a:xfrm>
            <a:off x="974558" y="1469563"/>
            <a:ext cx="6509497" cy="4296143"/>
          </a:xfrm>
          <a:prstGeom prst="rect">
            <a:avLst/>
          </a:prstGeom>
        </p:spPr>
        <p:txBody>
          <a:bodyPr vert="horz" wrap="square" lIns="0" tIns="11206" rIns="0" bIns="0" rtlCol="0">
            <a:spAutoFit/>
          </a:bodyPr>
          <a:lstStyle/>
          <a:p>
            <a:pPr marL="313781" indent="-302575">
              <a:spcBef>
                <a:spcPts val="88"/>
              </a:spcBef>
              <a:buSzPct val="83333"/>
              <a:buFont typeface="MS UI Gothic"/>
              <a:buChar char="❒"/>
              <a:tabLst>
                <a:tab pos="313221" algn="l"/>
                <a:tab pos="313781" algn="l"/>
              </a:tabLst>
            </a:pPr>
            <a:r>
              <a:rPr sz="2118" dirty="0">
                <a:latin typeface="Arial"/>
                <a:cs typeface="Arial"/>
              </a:rPr>
              <a:t>By </a:t>
            </a:r>
            <a:r>
              <a:rPr sz="2118" spc="-4" dirty="0">
                <a:latin typeface="Arial"/>
                <a:cs typeface="Arial"/>
              </a:rPr>
              <a:t>the time the </a:t>
            </a:r>
            <a:r>
              <a:rPr sz="2118" dirty="0">
                <a:latin typeface="Arial"/>
                <a:cs typeface="Arial"/>
              </a:rPr>
              <a:t>ransom </a:t>
            </a:r>
            <a:r>
              <a:rPr sz="2118" spc="-4" dirty="0">
                <a:latin typeface="Arial"/>
                <a:cs typeface="Arial"/>
              </a:rPr>
              <a:t>notice </a:t>
            </a:r>
            <a:r>
              <a:rPr sz="2118" dirty="0">
                <a:latin typeface="Arial"/>
                <a:cs typeface="Arial"/>
              </a:rPr>
              <a:t>pops up, it is </a:t>
            </a:r>
            <a:r>
              <a:rPr sz="2118" spc="-4" dirty="0">
                <a:latin typeface="Arial"/>
                <a:cs typeface="Arial"/>
              </a:rPr>
              <a:t>too</a:t>
            </a:r>
            <a:r>
              <a:rPr sz="2118" spc="-18" dirty="0">
                <a:latin typeface="Arial"/>
                <a:cs typeface="Arial"/>
              </a:rPr>
              <a:t> </a:t>
            </a:r>
            <a:r>
              <a:rPr sz="2118" spc="-4" dirty="0">
                <a:latin typeface="Arial"/>
                <a:cs typeface="Arial"/>
              </a:rPr>
              <a:t>late</a:t>
            </a:r>
            <a:endParaRPr sz="2118" dirty="0">
              <a:latin typeface="Arial"/>
              <a:cs typeface="Arial"/>
            </a:endParaRPr>
          </a:p>
          <a:p>
            <a:pPr>
              <a:lnSpc>
                <a:spcPct val="100000"/>
              </a:lnSpc>
              <a:buFont typeface="MS UI Gothic"/>
              <a:buChar char="❒"/>
            </a:pPr>
            <a:endParaRPr sz="2603" dirty="0">
              <a:latin typeface="Times New Roman"/>
              <a:cs typeface="Times New Roman"/>
            </a:endParaRPr>
          </a:p>
          <a:p>
            <a:pPr marL="313781" indent="-302575">
              <a:buSzPct val="83333"/>
              <a:buFont typeface="MS UI Gothic"/>
              <a:buChar char="❒"/>
              <a:tabLst>
                <a:tab pos="313221" algn="l"/>
                <a:tab pos="313781" algn="l"/>
              </a:tabLst>
            </a:pPr>
            <a:r>
              <a:rPr sz="2118" dirty="0">
                <a:latin typeface="Arial"/>
                <a:cs typeface="Arial"/>
              </a:rPr>
              <a:t>Kill </a:t>
            </a:r>
            <a:r>
              <a:rPr sz="2118" spc="-4" dirty="0">
                <a:latin typeface="Arial"/>
                <a:cs typeface="Arial"/>
              </a:rPr>
              <a:t>the </a:t>
            </a:r>
            <a:r>
              <a:rPr sz="2118" dirty="0">
                <a:latin typeface="Arial"/>
                <a:cs typeface="Arial"/>
              </a:rPr>
              <a:t>suspicious</a:t>
            </a:r>
            <a:r>
              <a:rPr sz="2118" spc="-9" dirty="0">
                <a:latin typeface="Arial"/>
                <a:cs typeface="Arial"/>
              </a:rPr>
              <a:t> </a:t>
            </a:r>
            <a:r>
              <a:rPr sz="2118" dirty="0">
                <a:latin typeface="Arial"/>
                <a:cs typeface="Arial"/>
              </a:rPr>
              <a:t>programs</a:t>
            </a:r>
          </a:p>
          <a:p>
            <a:pPr marL="818073" lvl="1" indent="-403433">
              <a:spcBef>
                <a:spcPts val="463"/>
              </a:spcBef>
              <a:buFont typeface="MS UI Gothic"/>
              <a:buChar char="❍"/>
              <a:tabLst>
                <a:tab pos="817513" algn="l"/>
                <a:tab pos="818073" algn="l"/>
              </a:tabLst>
            </a:pPr>
            <a:r>
              <a:rPr sz="1765" spc="-4" dirty="0">
                <a:latin typeface="Arial"/>
                <a:cs typeface="Arial"/>
              </a:rPr>
              <a:t>E.g., ransom.exe</a:t>
            </a:r>
            <a:endParaRPr sz="1765" dirty="0">
              <a:latin typeface="Arial"/>
              <a:cs typeface="Arial"/>
            </a:endParaRPr>
          </a:p>
          <a:p>
            <a:pPr lvl="1">
              <a:spcBef>
                <a:spcPts val="18"/>
              </a:spcBef>
              <a:buFont typeface="MS UI Gothic"/>
              <a:buChar char="❍"/>
            </a:pPr>
            <a:endParaRPr sz="2559" dirty="0">
              <a:latin typeface="Times New Roman"/>
              <a:cs typeface="Times New Roman"/>
            </a:endParaRPr>
          </a:p>
          <a:p>
            <a:pPr marL="313781" marR="192751" indent="-302575">
              <a:lnSpc>
                <a:spcPct val="101499"/>
              </a:lnSpc>
              <a:buSzPct val="83333"/>
              <a:buFont typeface="MS UI Gothic"/>
              <a:buChar char="❒"/>
              <a:tabLst>
                <a:tab pos="313221" algn="l"/>
                <a:tab pos="313781" algn="l"/>
              </a:tabLst>
            </a:pPr>
            <a:r>
              <a:rPr sz="2118" dirty="0">
                <a:latin typeface="Arial"/>
                <a:cs typeface="Arial"/>
              </a:rPr>
              <a:t>Change </a:t>
            </a:r>
            <a:r>
              <a:rPr sz="2118" spc="-4" dirty="0">
                <a:latin typeface="Arial"/>
                <a:cs typeface="Arial"/>
              </a:rPr>
              <a:t>file extensions to uninteresting extensions  (e.g., .pdf </a:t>
            </a:r>
            <a:r>
              <a:rPr sz="2118" spc="-110" dirty="0">
                <a:latin typeface="Wingdings"/>
                <a:cs typeface="Wingdings"/>
              </a:rPr>
              <a:t></a:t>
            </a:r>
            <a:r>
              <a:rPr sz="2118" spc="-110" dirty="0">
                <a:latin typeface="Times New Roman"/>
                <a:cs typeface="Times New Roman"/>
              </a:rPr>
              <a:t> </a:t>
            </a:r>
            <a:r>
              <a:rPr sz="2118" dirty="0">
                <a:latin typeface="Arial"/>
                <a:cs typeface="Arial"/>
              </a:rPr>
              <a:t>myp) </a:t>
            </a:r>
            <a:r>
              <a:rPr sz="2118" spc="-4" dirty="0">
                <a:latin typeface="Arial"/>
                <a:cs typeface="Arial"/>
              </a:rPr>
              <a:t>to </a:t>
            </a:r>
            <a:r>
              <a:rPr sz="2118" dirty="0">
                <a:latin typeface="Arial"/>
                <a:cs typeface="Arial"/>
              </a:rPr>
              <a:t>hide </a:t>
            </a:r>
            <a:r>
              <a:rPr sz="2118" spc="-4" dirty="0">
                <a:latin typeface="Arial"/>
                <a:cs typeface="Arial"/>
              </a:rPr>
              <a:t>them from</a:t>
            </a:r>
            <a:r>
              <a:rPr sz="2118" spc="-278" dirty="0">
                <a:latin typeface="Arial"/>
                <a:cs typeface="Arial"/>
              </a:rPr>
              <a:t> </a:t>
            </a:r>
            <a:r>
              <a:rPr sz="2118" dirty="0">
                <a:latin typeface="Arial"/>
                <a:cs typeface="Arial"/>
              </a:rPr>
              <a:t>ransomware</a:t>
            </a:r>
          </a:p>
          <a:p>
            <a:pPr marL="818073" lvl="1" indent="-403433">
              <a:spcBef>
                <a:spcPts val="441"/>
              </a:spcBef>
              <a:buFont typeface="MS UI Gothic"/>
              <a:buChar char="❍"/>
              <a:tabLst>
                <a:tab pos="817513" algn="l"/>
                <a:tab pos="818073" algn="l"/>
              </a:tabLst>
            </a:pPr>
            <a:r>
              <a:rPr sz="1765" spc="-4" dirty="0">
                <a:latin typeface="Arial"/>
                <a:cs typeface="Arial"/>
              </a:rPr>
              <a:t>It </a:t>
            </a:r>
            <a:r>
              <a:rPr sz="1765" dirty="0">
                <a:latin typeface="Arial"/>
                <a:cs typeface="Arial"/>
              </a:rPr>
              <a:t>can be done in advance as a</a:t>
            </a:r>
            <a:r>
              <a:rPr sz="1765" spc="-18" dirty="0">
                <a:latin typeface="Arial"/>
                <a:cs typeface="Arial"/>
              </a:rPr>
              <a:t> </a:t>
            </a:r>
            <a:r>
              <a:rPr sz="1765" spc="-4" dirty="0">
                <a:latin typeface="Arial"/>
                <a:cs typeface="Arial"/>
              </a:rPr>
              <a:t>preparation</a:t>
            </a:r>
            <a:endParaRPr sz="1765" dirty="0">
              <a:latin typeface="Arial"/>
              <a:cs typeface="Arial"/>
            </a:endParaRPr>
          </a:p>
          <a:p>
            <a:pPr marL="818073" lvl="1" indent="-403433">
              <a:spcBef>
                <a:spcPts val="353"/>
              </a:spcBef>
              <a:buFont typeface="MS UI Gothic"/>
              <a:buChar char="❍"/>
              <a:tabLst>
                <a:tab pos="817513" algn="l"/>
                <a:tab pos="818073" algn="l"/>
              </a:tabLst>
            </a:pPr>
            <a:r>
              <a:rPr sz="1765" dirty="0">
                <a:latin typeface="Arial"/>
                <a:cs typeface="Arial"/>
              </a:rPr>
              <a:t>You can </a:t>
            </a:r>
            <a:r>
              <a:rPr sz="1765" spc="-4" dirty="0">
                <a:latin typeface="Arial"/>
                <a:cs typeface="Arial"/>
              </a:rPr>
              <a:t>write </a:t>
            </a:r>
            <a:r>
              <a:rPr sz="1765" dirty="0">
                <a:latin typeface="Arial"/>
                <a:cs typeface="Arial"/>
              </a:rPr>
              <a:t>a emergency script in</a:t>
            </a:r>
            <a:r>
              <a:rPr sz="1765" spc="-26" dirty="0">
                <a:latin typeface="Arial"/>
                <a:cs typeface="Arial"/>
              </a:rPr>
              <a:t> </a:t>
            </a:r>
            <a:r>
              <a:rPr sz="1765" dirty="0">
                <a:latin typeface="Arial"/>
                <a:cs typeface="Arial"/>
              </a:rPr>
              <a:t>advance</a:t>
            </a:r>
          </a:p>
          <a:p>
            <a:pPr lvl="1">
              <a:lnSpc>
                <a:spcPct val="100000"/>
              </a:lnSpc>
              <a:buFont typeface="MS UI Gothic"/>
              <a:buChar char="❍"/>
            </a:pPr>
            <a:endParaRPr sz="1941" dirty="0">
              <a:latin typeface="Times New Roman"/>
              <a:cs typeface="Times New Roman"/>
            </a:endParaRPr>
          </a:p>
          <a:p>
            <a:pPr lvl="1">
              <a:spcBef>
                <a:spcPts val="31"/>
              </a:spcBef>
              <a:buFont typeface="MS UI Gothic"/>
              <a:buChar char="❍"/>
            </a:pPr>
            <a:endParaRPr sz="1632" dirty="0">
              <a:latin typeface="Times New Roman"/>
              <a:cs typeface="Times New Roman"/>
            </a:endParaRPr>
          </a:p>
          <a:p>
            <a:pPr marL="313781" indent="-302575">
              <a:spcBef>
                <a:spcPts val="4"/>
              </a:spcBef>
              <a:buSzPct val="83333"/>
              <a:buFont typeface="MS UI Gothic"/>
              <a:buChar char="❒"/>
              <a:tabLst>
                <a:tab pos="313221" algn="l"/>
                <a:tab pos="313781" algn="l"/>
              </a:tabLst>
            </a:pPr>
            <a:r>
              <a:rPr sz="2118" dirty="0">
                <a:latin typeface="Arial"/>
                <a:cs typeface="Arial"/>
              </a:rPr>
              <a:t>But can you </a:t>
            </a:r>
            <a:r>
              <a:rPr sz="2118" spc="-4" dirty="0">
                <a:latin typeface="Arial"/>
                <a:cs typeface="Arial"/>
              </a:rPr>
              <a:t>stay </a:t>
            </a:r>
            <a:r>
              <a:rPr sz="2118" dirty="0">
                <a:latin typeface="Arial"/>
                <a:cs typeface="Arial"/>
              </a:rPr>
              <a:t>calm</a:t>
            </a:r>
            <a:r>
              <a:rPr sz="2118" spc="-22" dirty="0">
                <a:latin typeface="Arial"/>
                <a:cs typeface="Arial"/>
              </a:rPr>
              <a:t> </a:t>
            </a:r>
            <a:r>
              <a:rPr sz="2118" dirty="0">
                <a:latin typeface="Arial"/>
                <a:cs typeface="Arial"/>
              </a:rPr>
              <a:t>enough?</a:t>
            </a:r>
          </a:p>
          <a:p>
            <a:pPr marL="818073" lvl="1" indent="-403433">
              <a:spcBef>
                <a:spcPts val="371"/>
              </a:spcBef>
              <a:buFont typeface="MS UI Gothic"/>
              <a:buChar char="❍"/>
              <a:tabLst>
                <a:tab pos="817513" algn="l"/>
                <a:tab pos="818073" algn="l"/>
              </a:tabLst>
            </a:pPr>
            <a:r>
              <a:rPr sz="1765" dirty="0">
                <a:latin typeface="Arial"/>
                <a:cs typeface="Arial"/>
              </a:rPr>
              <a:t>Besides, cmd, </a:t>
            </a:r>
            <a:r>
              <a:rPr sz="1765" spc="-4" dirty="0">
                <a:latin typeface="Arial"/>
                <a:cs typeface="Arial"/>
              </a:rPr>
              <a:t>ctrl-alt-del, </a:t>
            </a:r>
            <a:r>
              <a:rPr sz="1765" dirty="0">
                <a:latin typeface="Arial"/>
                <a:cs typeface="Arial"/>
              </a:rPr>
              <a:t>Process Explorer may not</a:t>
            </a:r>
            <a:r>
              <a:rPr sz="1765" spc="-66" dirty="0">
                <a:latin typeface="Arial"/>
                <a:cs typeface="Arial"/>
              </a:rPr>
              <a:t> </a:t>
            </a:r>
            <a:r>
              <a:rPr sz="1765" dirty="0">
                <a:latin typeface="Arial"/>
                <a:cs typeface="Arial"/>
              </a:rPr>
              <a:t>work</a:t>
            </a:r>
          </a:p>
        </p:txBody>
      </p:sp>
    </p:spTree>
    <p:extLst>
      <p:ext uri="{BB962C8B-B14F-4D97-AF65-F5344CB8AC3E}">
        <p14:creationId xmlns:p14="http://schemas.microsoft.com/office/powerpoint/2010/main" val="26373910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62527" y="172671"/>
            <a:ext cx="3547575" cy="688424"/>
          </a:xfrm>
          <a:prstGeom prst="rect">
            <a:avLst/>
          </a:prstGeom>
        </p:spPr>
        <p:txBody>
          <a:bodyPr vert="horz" wrap="square" lIns="0" tIns="11206" rIns="0" bIns="0" rtlCol="0" anchor="ctr">
            <a:spAutoFit/>
          </a:bodyPr>
          <a:lstStyle/>
          <a:p>
            <a:pPr marL="11206">
              <a:lnSpc>
                <a:spcPct val="100000"/>
              </a:lnSpc>
              <a:spcBef>
                <a:spcPts val="88"/>
              </a:spcBef>
            </a:pPr>
            <a:r>
              <a:rPr spc="-4" dirty="0"/>
              <a:t>Delay</a:t>
            </a:r>
            <a:r>
              <a:rPr spc="-49" dirty="0"/>
              <a:t> </a:t>
            </a:r>
            <a:r>
              <a:rPr spc="-4" dirty="0"/>
              <a:t>Tactic</a:t>
            </a:r>
          </a:p>
        </p:txBody>
      </p:sp>
      <p:sp>
        <p:nvSpPr>
          <p:cNvPr id="4" name="object 4"/>
          <p:cNvSpPr txBox="1"/>
          <p:nvPr/>
        </p:nvSpPr>
        <p:spPr>
          <a:xfrm>
            <a:off x="1025209" y="1585869"/>
            <a:ext cx="6902263" cy="2766387"/>
          </a:xfrm>
          <a:prstGeom prst="rect">
            <a:avLst/>
          </a:prstGeom>
        </p:spPr>
        <p:txBody>
          <a:bodyPr vert="horz" wrap="square" lIns="0" tIns="29135" rIns="0" bIns="0" rtlCol="0">
            <a:spAutoFit/>
          </a:bodyPr>
          <a:lstStyle/>
          <a:p>
            <a:pPr marL="313781" marR="4483" indent="-302575">
              <a:lnSpc>
                <a:spcPts val="2471"/>
              </a:lnSpc>
              <a:spcBef>
                <a:spcPts val="229"/>
              </a:spcBef>
              <a:buSzPct val="83333"/>
              <a:buFont typeface="MS UI Gothic"/>
              <a:buChar char="❒"/>
              <a:tabLst>
                <a:tab pos="313221" algn="l"/>
                <a:tab pos="313781" algn="l"/>
              </a:tabLst>
            </a:pPr>
            <a:r>
              <a:rPr sz="2118" dirty="0">
                <a:latin typeface="Arial"/>
                <a:cs typeface="Arial"/>
              </a:rPr>
              <a:t>Ransomware scans </a:t>
            </a:r>
            <a:r>
              <a:rPr sz="2118" spc="-4" dirty="0">
                <a:latin typeface="Arial"/>
                <a:cs typeface="Arial"/>
              </a:rPr>
              <a:t>file from C:\ </a:t>
            </a:r>
            <a:r>
              <a:rPr sz="2118" dirty="0">
                <a:latin typeface="Arial"/>
                <a:cs typeface="Arial"/>
              </a:rPr>
              <a:t>drive, and encrypt </a:t>
            </a:r>
            <a:r>
              <a:rPr sz="2118" spc="-4" dirty="0">
                <a:latin typeface="Arial"/>
                <a:cs typeface="Arial"/>
              </a:rPr>
              <a:t>files  </a:t>
            </a:r>
            <a:r>
              <a:rPr sz="2118" dirty="0">
                <a:latin typeface="Arial"/>
                <a:cs typeface="Arial"/>
              </a:rPr>
              <a:t>in alphanumeric</a:t>
            </a:r>
            <a:r>
              <a:rPr sz="2118" spc="-9" dirty="0">
                <a:latin typeface="Arial"/>
                <a:cs typeface="Arial"/>
              </a:rPr>
              <a:t> </a:t>
            </a:r>
            <a:r>
              <a:rPr sz="2118" dirty="0">
                <a:latin typeface="Arial"/>
                <a:cs typeface="Arial"/>
              </a:rPr>
              <a:t>order</a:t>
            </a:r>
          </a:p>
          <a:p>
            <a:pPr marL="818073" lvl="1" indent="-403433">
              <a:spcBef>
                <a:spcPts val="371"/>
              </a:spcBef>
              <a:buClr>
                <a:srgbClr val="000000"/>
              </a:buClr>
              <a:buFont typeface="MS UI Gothic"/>
              <a:buChar char="❍"/>
              <a:tabLst>
                <a:tab pos="817513" algn="l"/>
                <a:tab pos="818073" algn="l"/>
              </a:tabLst>
            </a:pPr>
            <a:r>
              <a:rPr sz="1765" dirty="0">
                <a:solidFill>
                  <a:srgbClr val="0000FF"/>
                </a:solidFill>
                <a:latin typeface="Arial"/>
                <a:cs typeface="Arial"/>
              </a:rPr>
              <a:t>Keep many large junk </a:t>
            </a:r>
            <a:r>
              <a:rPr sz="1765" spc="-4" dirty="0">
                <a:solidFill>
                  <a:srgbClr val="0000FF"/>
                </a:solidFill>
                <a:latin typeface="Arial"/>
                <a:cs typeface="Arial"/>
              </a:rPr>
              <a:t>files </a:t>
            </a:r>
            <a:r>
              <a:rPr sz="1765" dirty="0">
                <a:solidFill>
                  <a:srgbClr val="0000FF"/>
                </a:solidFill>
                <a:latin typeface="Arial"/>
                <a:cs typeface="Arial"/>
              </a:rPr>
              <a:t>in </a:t>
            </a:r>
            <a:r>
              <a:rPr sz="1765" spc="-4" dirty="0">
                <a:solidFill>
                  <a:srgbClr val="0000FF"/>
                </a:solidFill>
                <a:latin typeface="Arial"/>
                <a:cs typeface="Arial"/>
              </a:rPr>
              <a:t>C:\</a:t>
            </a:r>
            <a:r>
              <a:rPr sz="1765" spc="-22" dirty="0">
                <a:solidFill>
                  <a:srgbClr val="0000FF"/>
                </a:solidFill>
                <a:latin typeface="Arial"/>
                <a:cs typeface="Arial"/>
              </a:rPr>
              <a:t> </a:t>
            </a:r>
            <a:r>
              <a:rPr sz="1765" spc="-4" dirty="0">
                <a:solidFill>
                  <a:srgbClr val="0000FF"/>
                </a:solidFill>
                <a:latin typeface="Arial"/>
                <a:cs typeface="Arial"/>
              </a:rPr>
              <a:t>directory</a:t>
            </a:r>
            <a:endParaRPr sz="1765" dirty="0">
              <a:latin typeface="Arial"/>
              <a:cs typeface="Arial"/>
            </a:endParaRPr>
          </a:p>
          <a:p>
            <a:pPr lvl="1">
              <a:lnSpc>
                <a:spcPct val="100000"/>
              </a:lnSpc>
              <a:buFont typeface="MS UI Gothic"/>
              <a:buChar char="❍"/>
            </a:pPr>
            <a:endParaRPr sz="1941" dirty="0">
              <a:latin typeface="Times New Roman"/>
              <a:cs typeface="Times New Roman"/>
            </a:endParaRPr>
          </a:p>
          <a:p>
            <a:pPr marL="313781" indent="-302575">
              <a:spcBef>
                <a:spcPts val="1293"/>
              </a:spcBef>
              <a:buSzPct val="83333"/>
              <a:buFont typeface="MS UI Gothic"/>
              <a:buChar char="❒"/>
              <a:tabLst>
                <a:tab pos="313221" algn="l"/>
                <a:tab pos="313781" algn="l"/>
              </a:tabLst>
            </a:pPr>
            <a:r>
              <a:rPr sz="2118" dirty="0">
                <a:latin typeface="Arial"/>
                <a:cs typeface="Arial"/>
              </a:rPr>
              <a:t>Helps</a:t>
            </a:r>
            <a:r>
              <a:rPr sz="2118" spc="-9" dirty="0">
                <a:latin typeface="Arial"/>
                <a:cs typeface="Arial"/>
              </a:rPr>
              <a:t> </a:t>
            </a:r>
            <a:r>
              <a:rPr sz="2118" spc="-4" dirty="0">
                <a:latin typeface="Arial"/>
                <a:cs typeface="Arial"/>
              </a:rPr>
              <a:t>detection</a:t>
            </a:r>
            <a:endParaRPr sz="2118" dirty="0">
              <a:latin typeface="Arial"/>
              <a:cs typeface="Arial"/>
            </a:endParaRPr>
          </a:p>
          <a:p>
            <a:pPr marL="818073" lvl="1" indent="-403433">
              <a:spcBef>
                <a:spcPts val="463"/>
              </a:spcBef>
              <a:buFont typeface="MS UI Gothic"/>
              <a:buChar char="❍"/>
              <a:tabLst>
                <a:tab pos="817513" algn="l"/>
                <a:tab pos="818073" algn="l"/>
              </a:tabLst>
            </a:pPr>
            <a:r>
              <a:rPr sz="1765" spc="-4" dirty="0">
                <a:latin typeface="Arial"/>
                <a:cs typeface="Arial"/>
              </a:rPr>
              <a:t>Store desktop </a:t>
            </a:r>
            <a:r>
              <a:rPr sz="1765" dirty="0">
                <a:latin typeface="Arial"/>
                <a:cs typeface="Arial"/>
              </a:rPr>
              <a:t>background </a:t>
            </a:r>
            <a:r>
              <a:rPr sz="1765" spc="-4" dirty="0">
                <a:latin typeface="Arial"/>
                <a:cs typeface="Arial"/>
              </a:rPr>
              <a:t>files </a:t>
            </a:r>
            <a:r>
              <a:rPr sz="1765" dirty="0">
                <a:latin typeface="Arial"/>
                <a:cs typeface="Arial"/>
              </a:rPr>
              <a:t>in</a:t>
            </a:r>
            <a:r>
              <a:rPr sz="1765" spc="4" dirty="0">
                <a:latin typeface="Arial"/>
                <a:cs typeface="Arial"/>
              </a:rPr>
              <a:t> </a:t>
            </a:r>
            <a:r>
              <a:rPr sz="1765" spc="-4" dirty="0">
                <a:latin typeface="Arial"/>
                <a:cs typeface="Arial"/>
              </a:rPr>
              <a:t>C:\</a:t>
            </a:r>
            <a:endParaRPr sz="1765" dirty="0">
              <a:latin typeface="Arial"/>
              <a:cs typeface="Arial"/>
            </a:endParaRPr>
          </a:p>
          <a:p>
            <a:pPr marL="818073" lvl="1" indent="-403433">
              <a:spcBef>
                <a:spcPts val="441"/>
              </a:spcBef>
              <a:buFont typeface="MS UI Gothic"/>
              <a:buChar char="❍"/>
              <a:tabLst>
                <a:tab pos="817513" algn="l"/>
                <a:tab pos="818073" algn="l"/>
              </a:tabLst>
            </a:pPr>
            <a:r>
              <a:rPr sz="1765" dirty="0">
                <a:latin typeface="Arial"/>
                <a:cs typeface="Arial"/>
              </a:rPr>
              <a:t>Reload </a:t>
            </a:r>
            <a:r>
              <a:rPr sz="1765" spc="-4" dirty="0">
                <a:latin typeface="Arial"/>
                <a:cs typeface="Arial"/>
              </a:rPr>
              <a:t>them frequently</a:t>
            </a:r>
            <a:r>
              <a:rPr sz="1765" spc="-9" dirty="0">
                <a:latin typeface="Arial"/>
                <a:cs typeface="Arial"/>
              </a:rPr>
              <a:t> </a:t>
            </a:r>
            <a:r>
              <a:rPr sz="1765" dirty="0">
                <a:latin typeface="Arial"/>
                <a:cs typeface="Arial"/>
              </a:rPr>
              <a:t>(slideshow)</a:t>
            </a:r>
          </a:p>
          <a:p>
            <a:pPr marL="818073" lvl="1" indent="-403433">
              <a:spcBef>
                <a:spcPts val="441"/>
              </a:spcBef>
              <a:buFont typeface="MS UI Gothic"/>
              <a:buChar char="❍"/>
              <a:tabLst>
                <a:tab pos="817513" algn="l"/>
                <a:tab pos="818073" algn="l"/>
              </a:tabLst>
            </a:pPr>
            <a:r>
              <a:rPr sz="1765" spc="-4" dirty="0">
                <a:latin typeface="Arial"/>
                <a:cs typeface="Arial"/>
              </a:rPr>
              <a:t>Image </a:t>
            </a:r>
            <a:r>
              <a:rPr sz="1765" dirty="0">
                <a:latin typeface="Arial"/>
                <a:cs typeface="Arial"/>
              </a:rPr>
              <a:t>is gone </a:t>
            </a:r>
            <a:r>
              <a:rPr sz="1765" spc="-4" dirty="0">
                <a:latin typeface="Arial"/>
                <a:cs typeface="Arial"/>
              </a:rPr>
              <a:t>after</a:t>
            </a:r>
            <a:r>
              <a:rPr sz="1765" spc="-9" dirty="0">
                <a:latin typeface="Arial"/>
                <a:cs typeface="Arial"/>
              </a:rPr>
              <a:t> </a:t>
            </a:r>
            <a:r>
              <a:rPr sz="1765" spc="-4" dirty="0">
                <a:latin typeface="Arial"/>
                <a:cs typeface="Arial"/>
              </a:rPr>
              <a:t>encryption</a:t>
            </a:r>
            <a:endParaRPr sz="1765" dirty="0">
              <a:latin typeface="Arial"/>
              <a:cs typeface="Arial"/>
            </a:endParaRPr>
          </a:p>
        </p:txBody>
      </p:sp>
      <p:sp>
        <p:nvSpPr>
          <p:cNvPr id="5" name="object 5"/>
          <p:cNvSpPr/>
          <p:nvPr/>
        </p:nvSpPr>
        <p:spPr>
          <a:xfrm>
            <a:off x="7324275" y="2969063"/>
            <a:ext cx="2364953" cy="2876601"/>
          </a:xfrm>
          <a:prstGeom prst="rect">
            <a:avLst/>
          </a:prstGeom>
          <a:blipFill>
            <a:blip r:embed="rId2" cstate="print"/>
            <a:stretch>
              <a:fillRect/>
            </a:stretch>
          </a:blipFill>
        </p:spPr>
        <p:txBody>
          <a:bodyPr wrap="square" lIns="0" tIns="0" rIns="0" bIns="0" rtlCol="0"/>
          <a:lstStyle/>
          <a:p>
            <a:endParaRPr sz="1588"/>
          </a:p>
        </p:txBody>
      </p:sp>
      <p:sp>
        <p:nvSpPr>
          <p:cNvPr id="6" name="object 6"/>
          <p:cNvSpPr txBox="1">
            <a:spLocks noGrp="1"/>
          </p:cNvSpPr>
          <p:nvPr>
            <p:ph type="sldNum" sz="quarter" idx="7"/>
          </p:nvPr>
        </p:nvSpPr>
        <p:spPr>
          <a:xfrm>
            <a:off x="7350257" y="6970320"/>
            <a:ext cx="577215" cy="20955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00CC99"/>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885">
              <a:spcBef>
                <a:spcPts val="100"/>
              </a:spcBef>
            </a:pPr>
            <a:r>
              <a:rPr lang="en-US" spc="-10"/>
              <a:t>Page</a:t>
            </a:r>
            <a:r>
              <a:rPr lang="en-US" spc="-70"/>
              <a:t> </a:t>
            </a:r>
            <a:fld id="{81D60167-4931-47E6-BA6A-407CBD079E47}" type="slidenum">
              <a:rPr smtClean="0"/>
              <a:pPr marL="95885">
                <a:spcBef>
                  <a:spcPts val="100"/>
                </a:spcBef>
              </a:pPr>
              <a:t>80</a:t>
            </a:fld>
            <a:endParaRPr dirty="0"/>
          </a:p>
        </p:txBody>
      </p:sp>
    </p:spTree>
    <p:extLst>
      <p:ext uri="{BB962C8B-B14F-4D97-AF65-F5344CB8AC3E}">
        <p14:creationId xmlns:p14="http://schemas.microsoft.com/office/powerpoint/2010/main" val="23914413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66787" y="110227"/>
            <a:ext cx="4971489" cy="688424"/>
          </a:xfrm>
          <a:prstGeom prst="rect">
            <a:avLst/>
          </a:prstGeom>
        </p:spPr>
        <p:txBody>
          <a:bodyPr vert="horz" wrap="square" lIns="0" tIns="11206" rIns="0" bIns="0" rtlCol="0" anchor="ctr">
            <a:spAutoFit/>
          </a:bodyPr>
          <a:lstStyle/>
          <a:p>
            <a:pPr marL="11206">
              <a:lnSpc>
                <a:spcPct val="100000"/>
              </a:lnSpc>
              <a:spcBef>
                <a:spcPts val="88"/>
              </a:spcBef>
            </a:pPr>
            <a:r>
              <a:rPr spc="-4" dirty="0"/>
              <a:t>Emergency</a:t>
            </a:r>
            <a:r>
              <a:rPr spc="-31" dirty="0"/>
              <a:t> </a:t>
            </a:r>
            <a:r>
              <a:rPr spc="-4" dirty="0"/>
              <a:t>measure</a:t>
            </a:r>
          </a:p>
        </p:txBody>
      </p:sp>
      <p:sp>
        <p:nvSpPr>
          <p:cNvPr id="4" name="object 4"/>
          <p:cNvSpPr txBox="1"/>
          <p:nvPr/>
        </p:nvSpPr>
        <p:spPr>
          <a:xfrm>
            <a:off x="966787" y="1512324"/>
            <a:ext cx="6672543" cy="4109745"/>
          </a:xfrm>
          <a:prstGeom prst="rect">
            <a:avLst/>
          </a:prstGeom>
        </p:spPr>
        <p:txBody>
          <a:bodyPr vert="horz" wrap="square" lIns="0" tIns="11206" rIns="0" bIns="0" rtlCol="0">
            <a:spAutoFit/>
          </a:bodyPr>
          <a:lstStyle/>
          <a:p>
            <a:pPr marL="313781" indent="-302575">
              <a:spcBef>
                <a:spcPts val="88"/>
              </a:spcBef>
              <a:buClr>
                <a:srgbClr val="000000"/>
              </a:buClr>
              <a:buSzPct val="83928"/>
              <a:buFont typeface="MS UI Gothic"/>
              <a:buChar char="❒"/>
              <a:tabLst>
                <a:tab pos="313781" algn="l"/>
              </a:tabLst>
            </a:pPr>
            <a:r>
              <a:rPr sz="2471" b="1" dirty="0">
                <a:solidFill>
                  <a:srgbClr val="0000FF"/>
                </a:solidFill>
                <a:latin typeface="Arial"/>
                <a:cs typeface="Arial"/>
              </a:rPr>
              <a:t>Unplug </a:t>
            </a:r>
            <a:r>
              <a:rPr sz="2471" dirty="0">
                <a:solidFill>
                  <a:srgbClr val="0000FF"/>
                </a:solidFill>
                <a:latin typeface="Arial"/>
                <a:cs typeface="Arial"/>
              </a:rPr>
              <a:t>power or remove </a:t>
            </a:r>
            <a:r>
              <a:rPr sz="2471" spc="-4" dirty="0">
                <a:solidFill>
                  <a:srgbClr val="0000FF"/>
                </a:solidFill>
                <a:latin typeface="Arial"/>
                <a:cs typeface="Arial"/>
              </a:rPr>
              <a:t>notebook</a:t>
            </a:r>
            <a:r>
              <a:rPr sz="2471" spc="-40" dirty="0">
                <a:solidFill>
                  <a:srgbClr val="0000FF"/>
                </a:solidFill>
                <a:latin typeface="Arial"/>
                <a:cs typeface="Arial"/>
              </a:rPr>
              <a:t> </a:t>
            </a:r>
            <a:r>
              <a:rPr sz="2471" spc="-4" dirty="0">
                <a:solidFill>
                  <a:srgbClr val="0000FF"/>
                </a:solidFill>
                <a:latin typeface="Arial"/>
                <a:cs typeface="Arial"/>
              </a:rPr>
              <a:t>battery</a:t>
            </a:r>
            <a:endParaRPr sz="2471" dirty="0">
              <a:latin typeface="Arial"/>
              <a:cs typeface="Arial"/>
            </a:endParaRPr>
          </a:p>
          <a:p>
            <a:pPr>
              <a:spcBef>
                <a:spcPts val="49"/>
              </a:spcBef>
              <a:buChar char="❒"/>
            </a:pPr>
            <a:endParaRPr sz="2118" dirty="0">
              <a:latin typeface="Times New Roman"/>
              <a:cs typeface="Times New Roman"/>
            </a:endParaRPr>
          </a:p>
          <a:p>
            <a:pPr marL="313781" indent="-302575">
              <a:buSzPct val="83333"/>
              <a:buFont typeface="MS UI Gothic"/>
              <a:buChar char="❒"/>
              <a:tabLst>
                <a:tab pos="313221" algn="l"/>
                <a:tab pos="313781" algn="l"/>
              </a:tabLst>
            </a:pPr>
            <a:r>
              <a:rPr sz="2118" spc="-4" dirty="0">
                <a:latin typeface="Arial"/>
                <a:cs typeface="Arial"/>
              </a:rPr>
              <a:t>If safe </a:t>
            </a:r>
            <a:r>
              <a:rPr sz="2118" dirty="0">
                <a:latin typeface="Arial"/>
                <a:cs typeface="Arial"/>
              </a:rPr>
              <a:t>mode </a:t>
            </a:r>
            <a:r>
              <a:rPr sz="2118" spc="-4" dirty="0">
                <a:latin typeface="Arial"/>
                <a:cs typeface="Arial"/>
              </a:rPr>
              <a:t>booting </a:t>
            </a:r>
            <a:r>
              <a:rPr sz="2118" dirty="0">
                <a:latin typeface="Arial"/>
                <a:cs typeface="Arial"/>
              </a:rPr>
              <a:t>is possible, boot </a:t>
            </a:r>
            <a:r>
              <a:rPr sz="2118" spc="-4" dirty="0">
                <a:latin typeface="Arial"/>
                <a:cs typeface="Arial"/>
              </a:rPr>
              <a:t>into safe</a:t>
            </a:r>
            <a:r>
              <a:rPr sz="2118" spc="-18" dirty="0">
                <a:latin typeface="Arial"/>
                <a:cs typeface="Arial"/>
              </a:rPr>
              <a:t> </a:t>
            </a:r>
            <a:r>
              <a:rPr sz="2118" dirty="0">
                <a:latin typeface="Arial"/>
                <a:cs typeface="Arial"/>
              </a:rPr>
              <a:t>mode</a:t>
            </a:r>
          </a:p>
          <a:p>
            <a:pPr marL="818073" lvl="1" indent="-403433">
              <a:spcBef>
                <a:spcPts val="463"/>
              </a:spcBef>
              <a:buFont typeface="MS UI Gothic"/>
              <a:buChar char="❍"/>
              <a:tabLst>
                <a:tab pos="817513" algn="l"/>
                <a:tab pos="818073" algn="l"/>
              </a:tabLst>
            </a:pPr>
            <a:r>
              <a:rPr sz="1765" dirty="0">
                <a:latin typeface="Arial"/>
                <a:cs typeface="Arial"/>
              </a:rPr>
              <a:t>Remove </a:t>
            </a:r>
            <a:r>
              <a:rPr sz="1765" spc="-4" dirty="0">
                <a:latin typeface="Arial"/>
                <a:cs typeface="Arial"/>
              </a:rPr>
              <a:t>the </a:t>
            </a:r>
            <a:r>
              <a:rPr sz="1765" dirty="0">
                <a:latin typeface="Arial"/>
                <a:cs typeface="Arial"/>
              </a:rPr>
              <a:t>ransomware using</a:t>
            </a:r>
            <a:r>
              <a:rPr sz="1765" spc="-4" dirty="0">
                <a:latin typeface="Arial"/>
                <a:cs typeface="Arial"/>
              </a:rPr>
              <a:t> </a:t>
            </a:r>
            <a:r>
              <a:rPr sz="1765" dirty="0">
                <a:latin typeface="Arial"/>
                <a:cs typeface="Arial"/>
              </a:rPr>
              <a:t>AV</a:t>
            </a:r>
          </a:p>
          <a:p>
            <a:pPr marL="313781" marR="72282" indent="-302575">
              <a:lnSpc>
                <a:spcPct val="101499"/>
              </a:lnSpc>
              <a:spcBef>
                <a:spcPts val="397"/>
              </a:spcBef>
              <a:buSzPct val="83333"/>
              <a:buFont typeface="MS UI Gothic"/>
              <a:buChar char="❒"/>
              <a:tabLst>
                <a:tab pos="313221" algn="l"/>
                <a:tab pos="313781" algn="l"/>
              </a:tabLst>
            </a:pPr>
            <a:r>
              <a:rPr sz="2118" spc="-4" dirty="0">
                <a:latin typeface="Arial"/>
                <a:cs typeface="Arial"/>
              </a:rPr>
              <a:t>If not, </a:t>
            </a:r>
            <a:r>
              <a:rPr sz="2118" dirty="0">
                <a:latin typeface="Arial"/>
                <a:cs typeface="Arial"/>
              </a:rPr>
              <a:t>mount </a:t>
            </a:r>
            <a:r>
              <a:rPr sz="2118" spc="-4" dirty="0">
                <a:latin typeface="Arial"/>
                <a:cs typeface="Arial"/>
              </a:rPr>
              <a:t>the </a:t>
            </a:r>
            <a:r>
              <a:rPr sz="2118" dirty="0">
                <a:latin typeface="Arial"/>
                <a:cs typeface="Arial"/>
              </a:rPr>
              <a:t>hard drive on </a:t>
            </a:r>
            <a:r>
              <a:rPr sz="2118" spc="-4" dirty="0">
                <a:latin typeface="Arial"/>
                <a:cs typeface="Arial"/>
              </a:rPr>
              <a:t>another OS, </a:t>
            </a:r>
            <a:r>
              <a:rPr sz="2118" dirty="0">
                <a:latin typeface="Arial"/>
                <a:cs typeface="Arial"/>
              </a:rPr>
              <a:t>and copy  </a:t>
            </a:r>
            <a:r>
              <a:rPr sz="2118" spc="-4" dirty="0">
                <a:latin typeface="Arial"/>
                <a:cs typeface="Arial"/>
              </a:rPr>
              <a:t>the files to </a:t>
            </a:r>
            <a:r>
              <a:rPr sz="2118" dirty="0">
                <a:latin typeface="Arial"/>
                <a:cs typeface="Arial"/>
              </a:rPr>
              <a:t>a backup drive, and </a:t>
            </a:r>
            <a:r>
              <a:rPr sz="2118" spc="-4" dirty="0">
                <a:latin typeface="Arial"/>
                <a:cs typeface="Arial"/>
              </a:rPr>
              <a:t>reinstall</a:t>
            </a:r>
            <a:r>
              <a:rPr sz="2118" spc="4" dirty="0">
                <a:latin typeface="Arial"/>
                <a:cs typeface="Arial"/>
              </a:rPr>
              <a:t> </a:t>
            </a:r>
            <a:r>
              <a:rPr sz="2118" spc="-4" dirty="0">
                <a:latin typeface="Arial"/>
                <a:cs typeface="Arial"/>
              </a:rPr>
              <a:t>Windows</a:t>
            </a:r>
            <a:endParaRPr sz="2118" dirty="0">
              <a:latin typeface="Arial"/>
              <a:cs typeface="Arial"/>
            </a:endParaRPr>
          </a:p>
          <a:p>
            <a:pPr marL="818073" lvl="1" indent="-403433">
              <a:spcBef>
                <a:spcPts val="441"/>
              </a:spcBef>
              <a:buFont typeface="MS UI Gothic"/>
              <a:buChar char="❍"/>
              <a:tabLst>
                <a:tab pos="817513" algn="l"/>
                <a:tab pos="818073" algn="l"/>
              </a:tabLst>
            </a:pPr>
            <a:r>
              <a:rPr sz="1765" spc="-4" dirty="0">
                <a:latin typeface="Arial"/>
                <a:cs typeface="Arial"/>
              </a:rPr>
              <a:t>If </a:t>
            </a:r>
            <a:r>
              <a:rPr sz="1765" dirty="0">
                <a:latin typeface="Arial"/>
                <a:cs typeface="Arial"/>
              </a:rPr>
              <a:t>keys and </a:t>
            </a:r>
            <a:r>
              <a:rPr sz="1765" spc="-4" dirty="0">
                <a:latin typeface="Arial"/>
                <a:cs typeface="Arial"/>
              </a:rPr>
              <a:t>tools </a:t>
            </a:r>
            <a:r>
              <a:rPr sz="1765" dirty="0">
                <a:latin typeface="Arial"/>
                <a:cs typeface="Arial"/>
              </a:rPr>
              <a:t>available, use </a:t>
            </a:r>
            <a:r>
              <a:rPr sz="1765" spc="-4" dirty="0">
                <a:latin typeface="Arial"/>
                <a:cs typeface="Arial"/>
              </a:rPr>
              <a:t>the tools to </a:t>
            </a:r>
            <a:r>
              <a:rPr sz="1765" dirty="0">
                <a:latin typeface="Arial"/>
                <a:cs typeface="Arial"/>
              </a:rPr>
              <a:t>decrypt </a:t>
            </a:r>
            <a:r>
              <a:rPr sz="1765" spc="-4" dirty="0">
                <a:latin typeface="Arial"/>
                <a:cs typeface="Arial"/>
              </a:rPr>
              <a:t>the</a:t>
            </a:r>
            <a:r>
              <a:rPr sz="1765" spc="-13" dirty="0">
                <a:latin typeface="Arial"/>
                <a:cs typeface="Arial"/>
              </a:rPr>
              <a:t> </a:t>
            </a:r>
            <a:r>
              <a:rPr sz="1765" spc="-4" dirty="0">
                <a:latin typeface="Arial"/>
                <a:cs typeface="Arial"/>
              </a:rPr>
              <a:t>files</a:t>
            </a:r>
            <a:endParaRPr sz="1765" dirty="0">
              <a:latin typeface="Arial"/>
              <a:cs typeface="Arial"/>
            </a:endParaRPr>
          </a:p>
          <a:p>
            <a:pPr lvl="1">
              <a:spcBef>
                <a:spcPts val="18"/>
              </a:spcBef>
              <a:buFont typeface="MS UI Gothic"/>
              <a:buChar char="❍"/>
            </a:pPr>
            <a:endParaRPr sz="2559" dirty="0">
              <a:latin typeface="Times New Roman"/>
              <a:cs typeface="Times New Roman"/>
            </a:endParaRPr>
          </a:p>
          <a:p>
            <a:pPr marL="313781" marR="178183" indent="-302575">
              <a:lnSpc>
                <a:spcPct val="101499"/>
              </a:lnSpc>
              <a:buSzPct val="83333"/>
              <a:buFont typeface="MS UI Gothic"/>
              <a:buChar char="❒"/>
              <a:tabLst>
                <a:tab pos="313221" algn="l"/>
                <a:tab pos="313781" algn="l"/>
              </a:tabLst>
            </a:pPr>
            <a:r>
              <a:rPr sz="2118" dirty="0">
                <a:latin typeface="Arial"/>
                <a:cs typeface="Arial"/>
              </a:rPr>
              <a:t>Hard drive MBR </a:t>
            </a:r>
            <a:r>
              <a:rPr sz="2118" spc="-4" dirty="0">
                <a:latin typeface="Arial"/>
                <a:cs typeface="Arial"/>
              </a:rPr>
              <a:t>encryption </a:t>
            </a:r>
            <a:r>
              <a:rPr sz="2118" dirty="0">
                <a:latin typeface="Arial"/>
                <a:cs typeface="Arial"/>
              </a:rPr>
              <a:t>ransomware won’t</a:t>
            </a:r>
            <a:r>
              <a:rPr sz="2118" spc="-49" dirty="0">
                <a:latin typeface="Arial"/>
                <a:cs typeface="Arial"/>
              </a:rPr>
              <a:t> </a:t>
            </a:r>
            <a:r>
              <a:rPr sz="2118" dirty="0">
                <a:latin typeface="Arial"/>
                <a:cs typeface="Arial"/>
              </a:rPr>
              <a:t>allow  any kind of </a:t>
            </a:r>
            <a:r>
              <a:rPr sz="2118" spc="-4" dirty="0">
                <a:latin typeface="Arial"/>
                <a:cs typeface="Arial"/>
              </a:rPr>
              <a:t>booting </a:t>
            </a:r>
            <a:r>
              <a:rPr sz="2118" dirty="0">
                <a:latin typeface="Arial"/>
                <a:cs typeface="Arial"/>
              </a:rPr>
              <a:t>including </a:t>
            </a:r>
            <a:r>
              <a:rPr sz="2118" spc="-4" dirty="0">
                <a:latin typeface="Arial"/>
                <a:cs typeface="Arial"/>
              </a:rPr>
              <a:t>safe</a:t>
            </a:r>
            <a:r>
              <a:rPr sz="2118" spc="-18" dirty="0">
                <a:latin typeface="Arial"/>
                <a:cs typeface="Arial"/>
              </a:rPr>
              <a:t> </a:t>
            </a:r>
            <a:r>
              <a:rPr sz="2118" dirty="0">
                <a:latin typeface="Arial"/>
                <a:cs typeface="Arial"/>
              </a:rPr>
              <a:t>mode</a:t>
            </a:r>
          </a:p>
          <a:p>
            <a:pPr marL="818073" lvl="1" indent="-403433">
              <a:spcBef>
                <a:spcPts val="441"/>
              </a:spcBef>
              <a:buFont typeface="MS UI Gothic"/>
              <a:buChar char="❍"/>
              <a:tabLst>
                <a:tab pos="817513" algn="l"/>
                <a:tab pos="818073" algn="l"/>
              </a:tabLst>
            </a:pPr>
            <a:r>
              <a:rPr sz="1765" spc="-4" dirty="0">
                <a:latin typeface="Arial"/>
                <a:cs typeface="Arial"/>
              </a:rPr>
              <a:t>e.g., Petya, Mischa, Goldeneye,</a:t>
            </a:r>
            <a:r>
              <a:rPr sz="1765" spc="35" dirty="0">
                <a:latin typeface="Arial"/>
                <a:cs typeface="Arial"/>
              </a:rPr>
              <a:t> </a:t>
            </a:r>
            <a:r>
              <a:rPr sz="1765" spc="-4" dirty="0">
                <a:latin typeface="Arial"/>
                <a:cs typeface="Arial"/>
              </a:rPr>
              <a:t>Santana</a:t>
            </a:r>
            <a:endParaRPr sz="1765" dirty="0">
              <a:latin typeface="Arial"/>
              <a:cs typeface="Arial"/>
            </a:endParaRPr>
          </a:p>
          <a:p>
            <a:pPr marL="818073" lvl="1" indent="-403433">
              <a:spcBef>
                <a:spcPts val="441"/>
              </a:spcBef>
              <a:buFont typeface="MS UI Gothic"/>
              <a:buChar char="❍"/>
              <a:tabLst>
                <a:tab pos="817513" algn="l"/>
                <a:tab pos="818073" algn="l"/>
              </a:tabLst>
            </a:pPr>
            <a:r>
              <a:rPr sz="1765" dirty="0">
                <a:latin typeface="Arial"/>
                <a:cs typeface="Arial"/>
              </a:rPr>
              <a:t>Need </a:t>
            </a:r>
            <a:r>
              <a:rPr sz="1765" spc="-4" dirty="0">
                <a:latin typeface="Arial"/>
                <a:cs typeface="Arial"/>
              </a:rPr>
              <a:t>to </a:t>
            </a:r>
            <a:r>
              <a:rPr sz="1765" dirty="0">
                <a:latin typeface="Arial"/>
                <a:cs typeface="Arial"/>
              </a:rPr>
              <a:t>recover MBR using </a:t>
            </a:r>
            <a:r>
              <a:rPr sz="1765" spc="-4" dirty="0">
                <a:latin typeface="Arial"/>
                <a:cs typeface="Arial"/>
              </a:rPr>
              <a:t>Windows</a:t>
            </a:r>
            <a:r>
              <a:rPr sz="1765" spc="-18" dirty="0">
                <a:latin typeface="Arial"/>
                <a:cs typeface="Arial"/>
              </a:rPr>
              <a:t> </a:t>
            </a:r>
            <a:r>
              <a:rPr sz="1765" dirty="0">
                <a:latin typeface="Arial"/>
                <a:cs typeface="Arial"/>
              </a:rPr>
              <a:t>CD</a:t>
            </a:r>
          </a:p>
        </p:txBody>
      </p:sp>
    </p:spTree>
    <p:extLst>
      <p:ext uri="{BB962C8B-B14F-4D97-AF65-F5344CB8AC3E}">
        <p14:creationId xmlns:p14="http://schemas.microsoft.com/office/powerpoint/2010/main" val="31000191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39318" y="143921"/>
            <a:ext cx="6507815" cy="688424"/>
          </a:xfrm>
          <a:prstGeom prst="rect">
            <a:avLst/>
          </a:prstGeom>
        </p:spPr>
        <p:txBody>
          <a:bodyPr vert="horz" wrap="square" lIns="0" tIns="11206" rIns="0" bIns="0" rtlCol="0" anchor="ctr">
            <a:spAutoFit/>
          </a:bodyPr>
          <a:lstStyle/>
          <a:p>
            <a:pPr marL="11206">
              <a:lnSpc>
                <a:spcPct val="100000"/>
              </a:lnSpc>
              <a:spcBef>
                <a:spcPts val="88"/>
              </a:spcBef>
            </a:pPr>
            <a:r>
              <a:rPr spc="-4" dirty="0"/>
              <a:t>Keeping the encryption</a:t>
            </a:r>
            <a:r>
              <a:rPr spc="-35" dirty="0"/>
              <a:t> </a:t>
            </a:r>
            <a:r>
              <a:rPr dirty="0"/>
              <a:t>key</a:t>
            </a:r>
          </a:p>
        </p:txBody>
      </p:sp>
      <p:sp>
        <p:nvSpPr>
          <p:cNvPr id="4" name="object 4"/>
          <p:cNvSpPr txBox="1"/>
          <p:nvPr/>
        </p:nvSpPr>
        <p:spPr>
          <a:xfrm>
            <a:off x="1046738" y="1315165"/>
            <a:ext cx="6945966" cy="1253537"/>
          </a:xfrm>
          <a:prstGeom prst="rect">
            <a:avLst/>
          </a:prstGeom>
        </p:spPr>
        <p:txBody>
          <a:bodyPr vert="horz" wrap="square" lIns="0" tIns="29135" rIns="0" bIns="0" rtlCol="0">
            <a:spAutoFit/>
          </a:bodyPr>
          <a:lstStyle/>
          <a:p>
            <a:pPr marL="313781" marR="765403" indent="-302575">
              <a:lnSpc>
                <a:spcPts val="2471"/>
              </a:lnSpc>
              <a:spcBef>
                <a:spcPts val="229"/>
              </a:spcBef>
              <a:buSzPct val="83333"/>
              <a:buFont typeface="MS UI Gothic"/>
              <a:buChar char="❒"/>
              <a:tabLst>
                <a:tab pos="313221" algn="l"/>
                <a:tab pos="313781" algn="l"/>
              </a:tabLst>
            </a:pPr>
            <a:r>
              <a:rPr sz="2118" spc="-4" dirty="0">
                <a:latin typeface="Arial"/>
                <a:cs typeface="Arial"/>
              </a:rPr>
              <a:t>The </a:t>
            </a:r>
            <a:r>
              <a:rPr sz="2118" dirty="0">
                <a:latin typeface="Arial"/>
                <a:cs typeface="Arial"/>
              </a:rPr>
              <a:t>AES key is kept in </a:t>
            </a:r>
            <a:r>
              <a:rPr sz="2118" spc="-4" dirty="0">
                <a:latin typeface="Arial"/>
                <a:cs typeface="Arial"/>
              </a:rPr>
              <a:t>the </a:t>
            </a:r>
            <a:r>
              <a:rPr sz="2118" dirty="0">
                <a:latin typeface="Arial"/>
                <a:cs typeface="Arial"/>
              </a:rPr>
              <a:t>memory, which will</a:t>
            </a:r>
            <a:r>
              <a:rPr sz="2118" spc="-79" dirty="0">
                <a:latin typeface="Arial"/>
                <a:cs typeface="Arial"/>
              </a:rPr>
              <a:t> </a:t>
            </a:r>
            <a:r>
              <a:rPr sz="2118" dirty="0">
                <a:latin typeface="Arial"/>
                <a:cs typeface="Arial"/>
              </a:rPr>
              <a:t>be  removed </a:t>
            </a:r>
            <a:r>
              <a:rPr sz="2118" spc="-4" dirty="0">
                <a:latin typeface="Arial"/>
                <a:cs typeface="Arial"/>
              </a:rPr>
              <a:t>after</a:t>
            </a:r>
            <a:r>
              <a:rPr sz="2118" spc="-9" dirty="0">
                <a:latin typeface="Arial"/>
                <a:cs typeface="Arial"/>
              </a:rPr>
              <a:t> </a:t>
            </a:r>
            <a:r>
              <a:rPr sz="2118" spc="-4" dirty="0">
                <a:latin typeface="Arial"/>
                <a:cs typeface="Arial"/>
              </a:rPr>
              <a:t>encryption</a:t>
            </a:r>
            <a:endParaRPr sz="2118" dirty="0">
              <a:latin typeface="Arial"/>
              <a:cs typeface="Arial"/>
            </a:endParaRPr>
          </a:p>
          <a:p>
            <a:pPr marL="818073" marR="4483" lvl="1" indent="-403433">
              <a:lnSpc>
                <a:spcPct val="100800"/>
              </a:lnSpc>
              <a:spcBef>
                <a:spcPts val="353"/>
              </a:spcBef>
              <a:buFont typeface="MS UI Gothic"/>
              <a:buChar char="❍"/>
              <a:tabLst>
                <a:tab pos="817513" algn="l"/>
                <a:tab pos="818073" algn="l"/>
              </a:tabLst>
            </a:pPr>
            <a:r>
              <a:rPr sz="1765" spc="-4" dirty="0">
                <a:latin typeface="Arial"/>
                <a:cs typeface="Arial"/>
              </a:rPr>
              <a:t>Freezing the </a:t>
            </a:r>
            <a:r>
              <a:rPr sz="1765" dirty="0">
                <a:latin typeface="Arial"/>
                <a:cs typeface="Arial"/>
              </a:rPr>
              <a:t>memory will preserve </a:t>
            </a:r>
            <a:r>
              <a:rPr sz="1765" spc="-4" dirty="0">
                <a:latin typeface="Arial"/>
                <a:cs typeface="Arial"/>
              </a:rPr>
              <a:t>the </a:t>
            </a:r>
            <a:r>
              <a:rPr sz="1765" dirty="0">
                <a:latin typeface="Arial"/>
                <a:cs typeface="Arial"/>
              </a:rPr>
              <a:t>AES keys, but </a:t>
            </a:r>
            <a:r>
              <a:rPr sz="1765" spc="-4" dirty="0">
                <a:latin typeface="Arial"/>
                <a:cs typeface="Arial"/>
              </a:rPr>
              <a:t>shutting  </a:t>
            </a:r>
            <a:r>
              <a:rPr sz="1765" dirty="0">
                <a:latin typeface="Arial"/>
                <a:cs typeface="Arial"/>
              </a:rPr>
              <a:t>down will </a:t>
            </a:r>
            <a:r>
              <a:rPr sz="1765" spc="-4" dirty="0">
                <a:latin typeface="Arial"/>
                <a:cs typeface="Arial"/>
              </a:rPr>
              <a:t>destroy </a:t>
            </a:r>
            <a:r>
              <a:rPr sz="1765" dirty="0">
                <a:latin typeface="Arial"/>
                <a:cs typeface="Arial"/>
              </a:rPr>
              <a:t>DRAM</a:t>
            </a:r>
            <a:r>
              <a:rPr sz="1765" spc="-4" dirty="0">
                <a:latin typeface="Arial"/>
                <a:cs typeface="Arial"/>
              </a:rPr>
              <a:t> content</a:t>
            </a:r>
            <a:endParaRPr sz="1765" dirty="0">
              <a:latin typeface="Arial"/>
              <a:cs typeface="Arial"/>
            </a:endParaRPr>
          </a:p>
        </p:txBody>
      </p:sp>
      <p:sp>
        <p:nvSpPr>
          <p:cNvPr id="5" name="object 5"/>
          <p:cNvSpPr txBox="1"/>
          <p:nvPr/>
        </p:nvSpPr>
        <p:spPr>
          <a:xfrm>
            <a:off x="1046738" y="4566967"/>
            <a:ext cx="6547037" cy="1577204"/>
          </a:xfrm>
          <a:prstGeom prst="rect">
            <a:avLst/>
          </a:prstGeom>
        </p:spPr>
        <p:txBody>
          <a:bodyPr vert="horz" wrap="square" lIns="0" tIns="67796" rIns="0" bIns="0" rtlCol="0">
            <a:spAutoFit/>
          </a:bodyPr>
          <a:lstStyle/>
          <a:p>
            <a:pPr marL="313781" indent="-302575">
              <a:spcBef>
                <a:spcPts val="534"/>
              </a:spcBef>
              <a:buSzPct val="83333"/>
              <a:buFont typeface="MS UI Gothic"/>
              <a:buChar char="❒"/>
              <a:tabLst>
                <a:tab pos="313221" algn="l"/>
                <a:tab pos="313781" algn="l"/>
              </a:tabLst>
            </a:pPr>
            <a:r>
              <a:rPr sz="2118" spc="-4" dirty="0">
                <a:latin typeface="Arial"/>
                <a:cs typeface="Arial"/>
              </a:rPr>
              <a:t>Solutions</a:t>
            </a:r>
            <a:endParaRPr sz="2118" dirty="0">
              <a:latin typeface="Arial"/>
              <a:cs typeface="Arial"/>
            </a:endParaRPr>
          </a:p>
          <a:p>
            <a:pPr marL="818073" marR="4483" lvl="1" indent="-403433">
              <a:lnSpc>
                <a:spcPct val="100800"/>
              </a:lnSpc>
              <a:spcBef>
                <a:spcPts val="357"/>
              </a:spcBef>
              <a:buFont typeface="MS UI Gothic"/>
              <a:buChar char="❍"/>
              <a:tabLst>
                <a:tab pos="817513" algn="l"/>
                <a:tab pos="818073" algn="l"/>
              </a:tabLst>
            </a:pPr>
            <a:r>
              <a:rPr sz="1765" spc="-4" dirty="0">
                <a:latin typeface="Arial"/>
                <a:cs typeface="Arial"/>
              </a:rPr>
              <a:t>After </a:t>
            </a:r>
            <a:r>
              <a:rPr sz="1765" dirty="0">
                <a:latin typeface="Arial"/>
                <a:cs typeface="Arial"/>
              </a:rPr>
              <a:t>emergency </a:t>
            </a:r>
            <a:r>
              <a:rPr sz="1765" spc="-4" dirty="0">
                <a:latin typeface="Arial"/>
                <a:cs typeface="Arial"/>
              </a:rPr>
              <a:t>shutdown, freeze the </a:t>
            </a:r>
            <a:r>
              <a:rPr sz="1765" dirty="0">
                <a:latin typeface="Arial"/>
                <a:cs typeface="Arial"/>
              </a:rPr>
              <a:t>memory </a:t>
            </a:r>
            <a:r>
              <a:rPr sz="1765" spc="-4" dirty="0">
                <a:latin typeface="Arial"/>
                <a:cs typeface="Arial"/>
              </a:rPr>
              <a:t>with </a:t>
            </a:r>
            <a:r>
              <a:rPr sz="1765" dirty="0">
                <a:latin typeface="Arial"/>
                <a:cs typeface="Arial"/>
              </a:rPr>
              <a:t>hair  spray, and </a:t>
            </a:r>
            <a:r>
              <a:rPr sz="1765" spc="-4" dirty="0">
                <a:latin typeface="Arial"/>
                <a:cs typeface="Arial"/>
              </a:rPr>
              <a:t>thaw later for </a:t>
            </a:r>
            <a:r>
              <a:rPr sz="1765" dirty="0">
                <a:latin typeface="Arial"/>
                <a:cs typeface="Arial"/>
              </a:rPr>
              <a:t>analysis </a:t>
            </a:r>
            <a:r>
              <a:rPr sz="1765" spc="-4" dirty="0">
                <a:latin typeface="Arial"/>
                <a:cs typeface="Arial"/>
              </a:rPr>
              <a:t>(lasts </a:t>
            </a:r>
            <a:r>
              <a:rPr sz="1765" dirty="0">
                <a:latin typeface="Arial"/>
                <a:cs typeface="Arial"/>
              </a:rPr>
              <a:t>a </a:t>
            </a:r>
            <a:r>
              <a:rPr sz="1765" spc="-4" dirty="0">
                <a:latin typeface="Arial"/>
                <a:cs typeface="Arial"/>
              </a:rPr>
              <a:t>few </a:t>
            </a:r>
            <a:r>
              <a:rPr sz="1765" dirty="0">
                <a:latin typeface="Arial"/>
                <a:cs typeface="Arial"/>
              </a:rPr>
              <a:t>days</a:t>
            </a:r>
            <a:r>
              <a:rPr sz="1765" spc="-22" dirty="0">
                <a:latin typeface="Arial"/>
                <a:cs typeface="Arial"/>
              </a:rPr>
              <a:t> </a:t>
            </a:r>
            <a:r>
              <a:rPr sz="1765" dirty="0">
                <a:latin typeface="Arial"/>
                <a:cs typeface="Arial"/>
              </a:rPr>
              <a:t>easily)</a:t>
            </a:r>
          </a:p>
          <a:p>
            <a:pPr marL="818073" marR="202837" lvl="1" indent="-403433">
              <a:lnSpc>
                <a:spcPct val="100800"/>
              </a:lnSpc>
              <a:spcBef>
                <a:spcPts val="409"/>
              </a:spcBef>
              <a:buFont typeface="MS UI Gothic"/>
              <a:buChar char="❍"/>
              <a:tabLst>
                <a:tab pos="817513" algn="l"/>
                <a:tab pos="818073" algn="l"/>
              </a:tabLst>
            </a:pPr>
            <a:r>
              <a:rPr sz="1765" dirty="0">
                <a:latin typeface="Arial"/>
                <a:cs typeface="Arial"/>
              </a:rPr>
              <a:t>No hair spray? Hard </a:t>
            </a:r>
            <a:r>
              <a:rPr sz="1765" spc="-4" dirty="0">
                <a:latin typeface="Arial"/>
                <a:cs typeface="Arial"/>
              </a:rPr>
              <a:t>reset, </a:t>
            </a:r>
            <a:r>
              <a:rPr sz="1765" dirty="0">
                <a:latin typeface="Arial"/>
                <a:cs typeface="Arial"/>
              </a:rPr>
              <a:t>boot </a:t>
            </a:r>
            <a:r>
              <a:rPr sz="1765" spc="-4" dirty="0">
                <a:latin typeface="Arial"/>
                <a:cs typeface="Arial"/>
              </a:rPr>
              <a:t>into </a:t>
            </a:r>
            <a:r>
              <a:rPr sz="1765" dirty="0">
                <a:latin typeface="Arial"/>
                <a:cs typeface="Arial"/>
              </a:rPr>
              <a:t>Linux, and</a:t>
            </a:r>
            <a:r>
              <a:rPr sz="1765" spc="-62" dirty="0">
                <a:latin typeface="Arial"/>
                <a:cs typeface="Arial"/>
              </a:rPr>
              <a:t> </a:t>
            </a:r>
            <a:r>
              <a:rPr sz="1765" dirty="0">
                <a:latin typeface="Arial"/>
                <a:cs typeface="Arial"/>
              </a:rPr>
              <a:t>memory  dump</a:t>
            </a:r>
            <a:r>
              <a:rPr sz="1765" spc="-4" dirty="0">
                <a:latin typeface="Arial"/>
                <a:cs typeface="Arial"/>
              </a:rPr>
              <a:t> (dd)</a:t>
            </a:r>
            <a:endParaRPr sz="1765" dirty="0">
              <a:latin typeface="Arial"/>
              <a:cs typeface="Arial"/>
            </a:endParaRPr>
          </a:p>
        </p:txBody>
      </p:sp>
      <p:sp>
        <p:nvSpPr>
          <p:cNvPr id="6" name="object 6"/>
          <p:cNvSpPr/>
          <p:nvPr/>
        </p:nvSpPr>
        <p:spPr>
          <a:xfrm>
            <a:off x="4727822" y="3013235"/>
            <a:ext cx="3264882" cy="1523612"/>
          </a:xfrm>
          <a:prstGeom prst="rect">
            <a:avLst/>
          </a:prstGeom>
          <a:blipFill>
            <a:blip r:embed="rId2" cstate="print"/>
            <a:stretch>
              <a:fillRect/>
            </a:stretch>
          </a:blipFill>
        </p:spPr>
        <p:txBody>
          <a:bodyPr wrap="square" lIns="0" tIns="0" rIns="0" bIns="0" rtlCol="0"/>
          <a:lstStyle/>
          <a:p>
            <a:endParaRPr sz="1588"/>
          </a:p>
        </p:txBody>
      </p:sp>
    </p:spTree>
    <p:extLst>
      <p:ext uri="{BB962C8B-B14F-4D97-AF65-F5344CB8AC3E}">
        <p14:creationId xmlns:p14="http://schemas.microsoft.com/office/powerpoint/2010/main" val="42408936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33268" y="134289"/>
            <a:ext cx="6416989" cy="688424"/>
          </a:xfrm>
          <a:prstGeom prst="rect">
            <a:avLst/>
          </a:prstGeom>
        </p:spPr>
        <p:txBody>
          <a:bodyPr vert="horz" wrap="square" lIns="0" tIns="11206" rIns="0" bIns="0" rtlCol="0" anchor="ctr">
            <a:spAutoFit/>
          </a:bodyPr>
          <a:lstStyle/>
          <a:p>
            <a:pPr marL="11206">
              <a:lnSpc>
                <a:spcPct val="100000"/>
              </a:lnSpc>
              <a:spcBef>
                <a:spcPts val="88"/>
              </a:spcBef>
            </a:pPr>
            <a:r>
              <a:rPr dirty="0"/>
              <a:t>2. </a:t>
            </a:r>
            <a:r>
              <a:rPr spc="-4" dirty="0"/>
              <a:t>Backup, </a:t>
            </a:r>
            <a:r>
              <a:rPr dirty="0"/>
              <a:t>yes,</a:t>
            </a:r>
            <a:r>
              <a:rPr spc="-75" dirty="0"/>
              <a:t> </a:t>
            </a:r>
            <a:r>
              <a:rPr dirty="0"/>
              <a:t>BACKUP!</a:t>
            </a:r>
          </a:p>
        </p:txBody>
      </p:sp>
      <p:sp>
        <p:nvSpPr>
          <p:cNvPr id="4" name="object 4"/>
          <p:cNvSpPr txBox="1"/>
          <p:nvPr/>
        </p:nvSpPr>
        <p:spPr>
          <a:xfrm>
            <a:off x="933268" y="1379680"/>
            <a:ext cx="6951008" cy="4417718"/>
          </a:xfrm>
          <a:prstGeom prst="rect">
            <a:avLst/>
          </a:prstGeom>
        </p:spPr>
        <p:txBody>
          <a:bodyPr vert="horz" wrap="square" lIns="0" tIns="64994" rIns="0" bIns="0" rtlCol="0">
            <a:spAutoFit/>
          </a:bodyPr>
          <a:lstStyle/>
          <a:p>
            <a:pPr marL="313781" indent="-302575">
              <a:spcBef>
                <a:spcPts val="512"/>
              </a:spcBef>
              <a:buSzPct val="83333"/>
              <a:buFont typeface="MS UI Gothic"/>
              <a:buChar char="❒"/>
              <a:tabLst>
                <a:tab pos="313221" algn="l"/>
                <a:tab pos="313781" algn="l"/>
              </a:tabLst>
            </a:pPr>
            <a:r>
              <a:rPr sz="2118" spc="-4" dirty="0">
                <a:latin typeface="Arial"/>
                <a:cs typeface="Arial"/>
              </a:rPr>
              <a:t>The </a:t>
            </a:r>
            <a:r>
              <a:rPr sz="2118" dirty="0">
                <a:latin typeface="Arial"/>
                <a:cs typeface="Arial"/>
              </a:rPr>
              <a:t>most </a:t>
            </a:r>
            <a:r>
              <a:rPr sz="2118" spc="-4" dirty="0">
                <a:latin typeface="Arial"/>
                <a:cs typeface="Arial"/>
              </a:rPr>
              <a:t>important</a:t>
            </a:r>
            <a:r>
              <a:rPr sz="2118" spc="-9" dirty="0">
                <a:latin typeface="Arial"/>
                <a:cs typeface="Arial"/>
              </a:rPr>
              <a:t> </a:t>
            </a:r>
            <a:r>
              <a:rPr sz="2118" spc="-4" dirty="0">
                <a:latin typeface="Arial"/>
                <a:cs typeface="Arial"/>
              </a:rPr>
              <a:t>methods!!!</a:t>
            </a:r>
            <a:endParaRPr sz="2118" dirty="0">
              <a:latin typeface="Arial"/>
              <a:cs typeface="Arial"/>
            </a:endParaRPr>
          </a:p>
          <a:p>
            <a:pPr marL="817513" marR="706569" lvl="1" indent="-403433">
              <a:lnSpc>
                <a:spcPct val="100800"/>
              </a:lnSpc>
              <a:spcBef>
                <a:spcPts val="335"/>
              </a:spcBef>
              <a:buFont typeface="MS UI Gothic"/>
              <a:buChar char="❍"/>
              <a:tabLst>
                <a:tab pos="817513" algn="l"/>
                <a:tab pos="818073" algn="l"/>
              </a:tabLst>
            </a:pPr>
            <a:r>
              <a:rPr sz="1765" dirty="0">
                <a:latin typeface="Arial"/>
                <a:cs typeface="Arial"/>
              </a:rPr>
              <a:t>Back up </a:t>
            </a:r>
            <a:r>
              <a:rPr sz="1765" spc="-4" dirty="0">
                <a:solidFill>
                  <a:srgbClr val="0000FF"/>
                </a:solidFill>
                <a:latin typeface="Arial"/>
                <a:cs typeface="Arial"/>
              </a:rPr>
              <a:t>multiple </a:t>
            </a:r>
            <a:r>
              <a:rPr sz="1765" dirty="0">
                <a:solidFill>
                  <a:srgbClr val="0000FF"/>
                </a:solidFill>
                <a:latin typeface="Arial"/>
                <a:cs typeface="Arial"/>
              </a:rPr>
              <a:t>versions </a:t>
            </a:r>
            <a:r>
              <a:rPr sz="1765" dirty="0">
                <a:latin typeface="Arial"/>
                <a:cs typeface="Arial"/>
              </a:rPr>
              <a:t>over </a:t>
            </a:r>
            <a:r>
              <a:rPr sz="1765" spc="-4" dirty="0">
                <a:latin typeface="Arial"/>
                <a:cs typeface="Arial"/>
              </a:rPr>
              <a:t>time to </a:t>
            </a:r>
            <a:r>
              <a:rPr sz="1765" dirty="0">
                <a:latin typeface="Arial"/>
                <a:cs typeface="Arial"/>
              </a:rPr>
              <a:t>recover </a:t>
            </a:r>
            <a:r>
              <a:rPr sz="1765" spc="-4" dirty="0">
                <a:latin typeface="Arial"/>
                <a:cs typeface="Arial"/>
              </a:rPr>
              <a:t>the </a:t>
            </a:r>
            <a:r>
              <a:rPr sz="1765" dirty="0">
                <a:latin typeface="Arial"/>
                <a:cs typeface="Arial"/>
              </a:rPr>
              <a:t>pre-  </a:t>
            </a:r>
            <a:r>
              <a:rPr sz="1765" spc="-4" dirty="0">
                <a:latin typeface="Arial"/>
                <a:cs typeface="Arial"/>
              </a:rPr>
              <a:t>encryption files</a:t>
            </a:r>
            <a:endParaRPr sz="1765" dirty="0">
              <a:latin typeface="Arial"/>
              <a:cs typeface="Arial"/>
            </a:endParaRPr>
          </a:p>
          <a:p>
            <a:pPr lvl="1">
              <a:spcBef>
                <a:spcPts val="22"/>
              </a:spcBef>
              <a:buFont typeface="MS UI Gothic"/>
              <a:buChar char="❍"/>
            </a:pPr>
            <a:endParaRPr sz="2647" dirty="0">
              <a:latin typeface="Times New Roman"/>
              <a:cs typeface="Times New Roman"/>
            </a:endParaRPr>
          </a:p>
          <a:p>
            <a:pPr marL="313781" indent="-302575">
              <a:buSzPct val="83333"/>
              <a:buFont typeface="MS UI Gothic"/>
              <a:buChar char="❒"/>
              <a:tabLst>
                <a:tab pos="313221" algn="l"/>
                <a:tab pos="313781" algn="l"/>
              </a:tabLst>
            </a:pPr>
            <a:r>
              <a:rPr sz="2118" spc="-4" dirty="0">
                <a:latin typeface="Arial"/>
                <a:cs typeface="Arial"/>
              </a:rPr>
              <a:t>Types</a:t>
            </a:r>
            <a:endParaRPr sz="2118" dirty="0">
              <a:latin typeface="Arial"/>
              <a:cs typeface="Arial"/>
            </a:endParaRPr>
          </a:p>
          <a:p>
            <a:pPr marL="818073" indent="-403993">
              <a:spcBef>
                <a:spcPts val="375"/>
              </a:spcBef>
              <a:buAutoNum type="arabicPeriod"/>
              <a:tabLst>
                <a:tab pos="817513" algn="l"/>
                <a:tab pos="818073" algn="l"/>
              </a:tabLst>
            </a:pPr>
            <a:r>
              <a:rPr sz="1765" spc="-4" dirty="0">
                <a:latin typeface="Arial"/>
                <a:cs typeface="Arial"/>
              </a:rPr>
              <a:t>External </a:t>
            </a:r>
            <a:r>
              <a:rPr sz="1765" dirty="0">
                <a:latin typeface="Arial"/>
                <a:cs typeface="Arial"/>
              </a:rPr>
              <a:t>hard drive: Not very</a:t>
            </a:r>
            <a:r>
              <a:rPr sz="1765" spc="-13" dirty="0">
                <a:latin typeface="Arial"/>
                <a:cs typeface="Arial"/>
              </a:rPr>
              <a:t> </a:t>
            </a:r>
            <a:r>
              <a:rPr sz="1765" spc="-4" dirty="0">
                <a:latin typeface="Arial"/>
                <a:cs typeface="Arial"/>
              </a:rPr>
              <a:t>useful</a:t>
            </a:r>
            <a:endParaRPr sz="1765" dirty="0">
              <a:latin typeface="Arial"/>
              <a:cs typeface="Arial"/>
            </a:endParaRPr>
          </a:p>
          <a:p>
            <a:pPr marL="1120648" lvl="1" indent="-202277">
              <a:spcBef>
                <a:spcPts val="397"/>
              </a:spcBef>
              <a:buChar char="•"/>
              <a:tabLst>
                <a:tab pos="1120088" algn="l"/>
                <a:tab pos="1120648" algn="l"/>
              </a:tabLst>
            </a:pPr>
            <a:r>
              <a:rPr sz="1588" dirty="0">
                <a:latin typeface="Arial"/>
                <a:cs typeface="Arial"/>
              </a:rPr>
              <a:t>Vulnerable </a:t>
            </a:r>
            <a:r>
              <a:rPr sz="1588" spc="-4" dirty="0">
                <a:latin typeface="Arial"/>
                <a:cs typeface="Arial"/>
              </a:rPr>
              <a:t>to </a:t>
            </a:r>
            <a:r>
              <a:rPr sz="1588" dirty="0">
                <a:latin typeface="Arial"/>
                <a:cs typeface="Arial"/>
              </a:rPr>
              <a:t>Ransomware </a:t>
            </a:r>
            <a:r>
              <a:rPr sz="1588" spc="-4" dirty="0">
                <a:latin typeface="Arial"/>
                <a:cs typeface="Arial"/>
              </a:rPr>
              <a:t>attack</a:t>
            </a:r>
            <a:endParaRPr sz="1588" dirty="0">
              <a:latin typeface="Arial"/>
              <a:cs typeface="Arial"/>
            </a:endParaRPr>
          </a:p>
          <a:p>
            <a:pPr marL="1120648" lvl="1" indent="-202277">
              <a:spcBef>
                <a:spcPts val="388"/>
              </a:spcBef>
              <a:buChar char="•"/>
              <a:tabLst>
                <a:tab pos="1120088" algn="l"/>
                <a:tab pos="1120648" algn="l"/>
              </a:tabLst>
            </a:pPr>
            <a:r>
              <a:rPr sz="1588" dirty="0">
                <a:latin typeface="Arial"/>
                <a:cs typeface="Arial"/>
              </a:rPr>
              <a:t>Must have been </a:t>
            </a:r>
            <a:r>
              <a:rPr sz="1588" spc="-4" dirty="0">
                <a:latin typeface="Arial"/>
                <a:cs typeface="Arial"/>
              </a:rPr>
              <a:t>disconnected </a:t>
            </a:r>
            <a:r>
              <a:rPr sz="1588" dirty="0">
                <a:latin typeface="Arial"/>
                <a:cs typeface="Arial"/>
              </a:rPr>
              <a:t>while </a:t>
            </a:r>
            <a:r>
              <a:rPr sz="1588" spc="-4" dirty="0">
                <a:latin typeface="Arial"/>
                <a:cs typeface="Arial"/>
              </a:rPr>
              <a:t>attack</a:t>
            </a:r>
            <a:r>
              <a:rPr sz="1588" spc="-13" dirty="0">
                <a:latin typeface="Arial"/>
                <a:cs typeface="Arial"/>
              </a:rPr>
              <a:t> </a:t>
            </a:r>
            <a:r>
              <a:rPr sz="1588" dirty="0">
                <a:latin typeface="Arial"/>
                <a:cs typeface="Arial"/>
              </a:rPr>
              <a:t>occurred</a:t>
            </a:r>
          </a:p>
          <a:p>
            <a:pPr marL="818073" indent="-403993">
              <a:spcBef>
                <a:spcPts val="432"/>
              </a:spcBef>
              <a:buAutoNum type="arabicPeriod"/>
              <a:tabLst>
                <a:tab pos="817513" algn="l"/>
                <a:tab pos="818073" algn="l"/>
              </a:tabLst>
            </a:pPr>
            <a:r>
              <a:rPr sz="1765" spc="-4" dirty="0">
                <a:latin typeface="Arial"/>
                <a:cs typeface="Arial"/>
              </a:rPr>
              <a:t>DVD-ROM</a:t>
            </a:r>
            <a:endParaRPr sz="1765" dirty="0">
              <a:latin typeface="Arial"/>
              <a:cs typeface="Arial"/>
            </a:endParaRPr>
          </a:p>
          <a:p>
            <a:pPr marL="818073" indent="-403993">
              <a:spcBef>
                <a:spcPts val="441"/>
              </a:spcBef>
              <a:buAutoNum type="arabicPeriod"/>
              <a:tabLst>
                <a:tab pos="817513" algn="l"/>
                <a:tab pos="818073" algn="l"/>
              </a:tabLst>
            </a:pPr>
            <a:r>
              <a:rPr sz="1765" dirty="0">
                <a:latin typeface="Arial"/>
                <a:cs typeface="Arial"/>
              </a:rPr>
              <a:t>NAS</a:t>
            </a:r>
          </a:p>
          <a:p>
            <a:pPr marL="1120088" marR="4483" lvl="1" indent="-201717">
              <a:spcBef>
                <a:spcPts val="397"/>
              </a:spcBef>
              <a:buChar char="•"/>
              <a:tabLst>
                <a:tab pos="1120088" algn="l"/>
                <a:tab pos="1120648" algn="l"/>
              </a:tabLst>
            </a:pPr>
            <a:r>
              <a:rPr sz="1588" dirty="0">
                <a:latin typeface="Arial"/>
                <a:cs typeface="Arial"/>
              </a:rPr>
              <a:t>Ransomware won’t </a:t>
            </a:r>
            <a:r>
              <a:rPr sz="1588" spc="-4" dirty="0">
                <a:latin typeface="Arial"/>
                <a:cs typeface="Arial"/>
              </a:rPr>
              <a:t>start within </a:t>
            </a:r>
            <a:r>
              <a:rPr sz="1588" dirty="0">
                <a:latin typeface="Arial"/>
                <a:cs typeface="Arial"/>
              </a:rPr>
              <a:t>NAS due </a:t>
            </a:r>
            <a:r>
              <a:rPr sz="1588" spc="-4" dirty="0">
                <a:latin typeface="Arial"/>
                <a:cs typeface="Arial"/>
              </a:rPr>
              <a:t>to different OS, </a:t>
            </a:r>
            <a:r>
              <a:rPr sz="1588" dirty="0">
                <a:latin typeface="Arial"/>
                <a:cs typeface="Arial"/>
              </a:rPr>
              <a:t>and lack  of access</a:t>
            </a:r>
            <a:r>
              <a:rPr sz="1588" spc="-13" dirty="0">
                <a:latin typeface="Arial"/>
                <a:cs typeface="Arial"/>
              </a:rPr>
              <a:t> </a:t>
            </a:r>
            <a:r>
              <a:rPr sz="1588" spc="-4" dirty="0">
                <a:latin typeface="Arial"/>
                <a:cs typeface="Arial"/>
              </a:rPr>
              <a:t>rights</a:t>
            </a:r>
            <a:endParaRPr sz="1588" dirty="0">
              <a:latin typeface="Arial"/>
              <a:cs typeface="Arial"/>
            </a:endParaRPr>
          </a:p>
          <a:p>
            <a:pPr marL="1120648" lvl="1" indent="-202277">
              <a:spcBef>
                <a:spcPts val="335"/>
              </a:spcBef>
              <a:buChar char="•"/>
              <a:tabLst>
                <a:tab pos="1120088" algn="l"/>
                <a:tab pos="1120648" algn="l"/>
              </a:tabLst>
            </a:pPr>
            <a:r>
              <a:rPr sz="1588" dirty="0">
                <a:latin typeface="Arial"/>
                <a:cs typeface="Arial"/>
              </a:rPr>
              <a:t>Make </a:t>
            </a:r>
            <a:r>
              <a:rPr sz="1588" spc="-4" dirty="0">
                <a:latin typeface="Arial"/>
                <a:cs typeface="Arial"/>
              </a:rPr>
              <a:t>the </a:t>
            </a:r>
            <a:r>
              <a:rPr sz="1588" dirty="0">
                <a:latin typeface="Arial"/>
                <a:cs typeface="Arial"/>
              </a:rPr>
              <a:t>SMB </a:t>
            </a:r>
            <a:r>
              <a:rPr sz="1588" dirty="0">
                <a:solidFill>
                  <a:srgbClr val="0000FF"/>
                </a:solidFill>
                <a:latin typeface="Arial"/>
                <a:cs typeface="Arial"/>
              </a:rPr>
              <a:t>read </a:t>
            </a:r>
            <a:r>
              <a:rPr sz="1588" spc="-4" dirty="0">
                <a:solidFill>
                  <a:srgbClr val="0000FF"/>
                </a:solidFill>
                <a:latin typeface="Arial"/>
                <a:cs typeface="Arial"/>
              </a:rPr>
              <a:t>only</a:t>
            </a:r>
            <a:r>
              <a:rPr sz="1588" spc="-4" dirty="0">
                <a:latin typeface="Arial"/>
                <a:cs typeface="Arial"/>
              </a:rPr>
              <a:t>, </a:t>
            </a:r>
            <a:r>
              <a:rPr sz="1588" dirty="0">
                <a:latin typeface="Arial"/>
                <a:cs typeface="Arial"/>
              </a:rPr>
              <a:t>upload </a:t>
            </a:r>
            <a:r>
              <a:rPr sz="1588" spc="-4" dirty="0">
                <a:latin typeface="Arial"/>
                <a:cs typeface="Arial"/>
              </a:rPr>
              <a:t>files </a:t>
            </a:r>
            <a:r>
              <a:rPr sz="1588" dirty="0">
                <a:latin typeface="Arial"/>
                <a:cs typeface="Arial"/>
              </a:rPr>
              <a:t>using</a:t>
            </a:r>
            <a:r>
              <a:rPr sz="1588" spc="-13" dirty="0">
                <a:latin typeface="Arial"/>
                <a:cs typeface="Arial"/>
              </a:rPr>
              <a:t> </a:t>
            </a:r>
            <a:r>
              <a:rPr sz="1588" spc="-4" dirty="0">
                <a:latin typeface="Arial"/>
                <a:cs typeface="Arial"/>
              </a:rPr>
              <a:t>sftp</a:t>
            </a:r>
            <a:endParaRPr sz="1588" dirty="0">
              <a:latin typeface="Arial"/>
              <a:cs typeface="Arial"/>
            </a:endParaRPr>
          </a:p>
          <a:p>
            <a:pPr marL="818073" indent="-403993">
              <a:spcBef>
                <a:spcPts val="432"/>
              </a:spcBef>
              <a:buAutoNum type="arabicPeriod"/>
              <a:tabLst>
                <a:tab pos="817513" algn="l"/>
                <a:tab pos="818073" algn="l"/>
              </a:tabLst>
            </a:pPr>
            <a:r>
              <a:rPr sz="1765" dirty="0">
                <a:latin typeface="Arial"/>
                <a:cs typeface="Arial"/>
              </a:rPr>
              <a:t>Cloud</a:t>
            </a:r>
            <a:r>
              <a:rPr sz="1765" spc="-4" dirty="0">
                <a:latin typeface="Arial"/>
                <a:cs typeface="Arial"/>
              </a:rPr>
              <a:t> </a:t>
            </a:r>
            <a:r>
              <a:rPr sz="1765" dirty="0">
                <a:latin typeface="Arial"/>
                <a:cs typeface="Arial"/>
              </a:rPr>
              <a:t>service</a:t>
            </a:r>
          </a:p>
        </p:txBody>
      </p:sp>
    </p:spTree>
    <p:extLst>
      <p:ext uri="{BB962C8B-B14F-4D97-AF65-F5344CB8AC3E}">
        <p14:creationId xmlns:p14="http://schemas.microsoft.com/office/powerpoint/2010/main" val="8970727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62525" y="122258"/>
            <a:ext cx="3867237" cy="688424"/>
          </a:xfrm>
          <a:prstGeom prst="rect">
            <a:avLst/>
          </a:prstGeom>
        </p:spPr>
        <p:txBody>
          <a:bodyPr vert="horz" wrap="square" lIns="0" tIns="11206" rIns="0" bIns="0" rtlCol="0" anchor="ctr">
            <a:spAutoFit/>
          </a:bodyPr>
          <a:lstStyle/>
          <a:p>
            <a:pPr marL="11206">
              <a:lnSpc>
                <a:spcPct val="100000"/>
              </a:lnSpc>
              <a:spcBef>
                <a:spcPts val="88"/>
              </a:spcBef>
            </a:pPr>
            <a:r>
              <a:rPr spc="-4" dirty="0"/>
              <a:t>Cloud</a:t>
            </a:r>
            <a:r>
              <a:rPr spc="-49" dirty="0"/>
              <a:t> </a:t>
            </a:r>
            <a:r>
              <a:rPr spc="-4" dirty="0"/>
              <a:t>Services</a:t>
            </a:r>
          </a:p>
        </p:txBody>
      </p:sp>
      <p:sp>
        <p:nvSpPr>
          <p:cNvPr id="4" name="object 4"/>
          <p:cNvSpPr txBox="1"/>
          <p:nvPr/>
        </p:nvSpPr>
        <p:spPr>
          <a:xfrm>
            <a:off x="962525" y="1266960"/>
            <a:ext cx="5616949" cy="1396397"/>
          </a:xfrm>
          <a:prstGeom prst="rect">
            <a:avLst/>
          </a:prstGeom>
        </p:spPr>
        <p:txBody>
          <a:bodyPr vert="horz" wrap="square" lIns="0" tIns="29135" rIns="0" bIns="0" rtlCol="0">
            <a:spAutoFit/>
          </a:bodyPr>
          <a:lstStyle/>
          <a:p>
            <a:pPr marL="313781" marR="4483" indent="-302575">
              <a:lnSpc>
                <a:spcPts val="2471"/>
              </a:lnSpc>
              <a:spcBef>
                <a:spcPts val="229"/>
              </a:spcBef>
              <a:buSzPct val="83333"/>
              <a:buFont typeface="MS UI Gothic"/>
              <a:buChar char="❒"/>
              <a:tabLst>
                <a:tab pos="313221" algn="l"/>
                <a:tab pos="313781" algn="l"/>
              </a:tabLst>
            </a:pPr>
            <a:r>
              <a:rPr sz="2118" spc="-4" dirty="0">
                <a:latin typeface="Arial"/>
                <a:cs typeface="Arial"/>
              </a:rPr>
              <a:t>Google </a:t>
            </a:r>
            <a:r>
              <a:rPr sz="2118" dirty="0">
                <a:latin typeface="Arial"/>
                <a:cs typeface="Arial"/>
              </a:rPr>
              <a:t>drive, </a:t>
            </a:r>
            <a:r>
              <a:rPr sz="2118" spc="-4" dirty="0">
                <a:latin typeface="Arial"/>
                <a:cs typeface="Arial"/>
              </a:rPr>
              <a:t>Dropbox, </a:t>
            </a:r>
            <a:r>
              <a:rPr sz="2118" dirty="0">
                <a:latin typeface="Arial"/>
                <a:cs typeface="Arial"/>
              </a:rPr>
              <a:t>Amazon, </a:t>
            </a:r>
            <a:r>
              <a:rPr sz="2118" spc="-4" dirty="0">
                <a:latin typeface="Arial"/>
                <a:cs typeface="Arial"/>
              </a:rPr>
              <a:t>Backblaze,  Crashplan,</a:t>
            </a:r>
            <a:r>
              <a:rPr sz="2118" spc="-9" dirty="0">
                <a:latin typeface="Arial"/>
                <a:cs typeface="Arial"/>
              </a:rPr>
              <a:t> </a:t>
            </a:r>
            <a:r>
              <a:rPr sz="2118" spc="-4" dirty="0">
                <a:latin typeface="Arial"/>
                <a:cs typeface="Arial"/>
              </a:rPr>
              <a:t>etc.</a:t>
            </a:r>
            <a:endParaRPr sz="2118">
              <a:latin typeface="Arial"/>
              <a:cs typeface="Arial"/>
            </a:endParaRPr>
          </a:p>
          <a:p>
            <a:pPr marL="313781" indent="-302575">
              <a:spcBef>
                <a:spcPts val="454"/>
              </a:spcBef>
              <a:buSzPct val="83333"/>
              <a:buFont typeface="MS UI Gothic"/>
              <a:buChar char="❒"/>
              <a:tabLst>
                <a:tab pos="313221" algn="l"/>
                <a:tab pos="313781" algn="l"/>
              </a:tabLst>
            </a:pPr>
            <a:r>
              <a:rPr sz="2118" spc="-4" dirty="0">
                <a:latin typeface="Arial"/>
                <a:cs typeface="Arial"/>
              </a:rPr>
              <a:t>File history </a:t>
            </a:r>
            <a:r>
              <a:rPr sz="2118" dirty="0">
                <a:latin typeface="Arial"/>
                <a:cs typeface="Arial"/>
              </a:rPr>
              <a:t>is usually</a:t>
            </a:r>
            <a:r>
              <a:rPr sz="2118" spc="-13" dirty="0">
                <a:latin typeface="Arial"/>
                <a:cs typeface="Arial"/>
              </a:rPr>
              <a:t> </a:t>
            </a:r>
            <a:r>
              <a:rPr sz="2118" dirty="0">
                <a:latin typeface="Arial"/>
                <a:cs typeface="Arial"/>
              </a:rPr>
              <a:t>available</a:t>
            </a:r>
            <a:endParaRPr sz="2118">
              <a:latin typeface="Arial"/>
              <a:cs typeface="Arial"/>
            </a:endParaRPr>
          </a:p>
          <a:p>
            <a:pPr marL="818073" lvl="1" indent="-403433">
              <a:spcBef>
                <a:spcPts val="463"/>
              </a:spcBef>
              <a:buFont typeface="MS UI Gothic"/>
              <a:buChar char="❍"/>
              <a:tabLst>
                <a:tab pos="817513" algn="l"/>
                <a:tab pos="818073" algn="l"/>
              </a:tabLst>
            </a:pPr>
            <a:r>
              <a:rPr sz="1765" spc="-4" dirty="0">
                <a:latin typeface="Arial"/>
                <a:cs typeface="Arial"/>
              </a:rPr>
              <a:t>Exception: </a:t>
            </a:r>
            <a:r>
              <a:rPr sz="1765" dirty="0">
                <a:latin typeface="Arial"/>
                <a:cs typeface="Arial"/>
              </a:rPr>
              <a:t>MS </a:t>
            </a:r>
            <a:r>
              <a:rPr sz="1765" spc="-4" dirty="0">
                <a:latin typeface="Arial"/>
                <a:cs typeface="Arial"/>
              </a:rPr>
              <a:t>OneDrive </a:t>
            </a:r>
            <a:r>
              <a:rPr sz="1765" dirty="0">
                <a:latin typeface="Arial"/>
                <a:cs typeface="Arial"/>
              </a:rPr>
              <a:t>does not have</a:t>
            </a:r>
            <a:r>
              <a:rPr sz="1765" spc="-9" dirty="0">
                <a:latin typeface="Arial"/>
                <a:cs typeface="Arial"/>
              </a:rPr>
              <a:t> </a:t>
            </a:r>
            <a:r>
              <a:rPr sz="1765" spc="-4" dirty="0">
                <a:latin typeface="Arial"/>
                <a:cs typeface="Arial"/>
              </a:rPr>
              <a:t>history</a:t>
            </a:r>
            <a:endParaRPr sz="1765">
              <a:latin typeface="Arial"/>
              <a:cs typeface="Arial"/>
            </a:endParaRPr>
          </a:p>
        </p:txBody>
      </p:sp>
      <p:sp>
        <p:nvSpPr>
          <p:cNvPr id="5" name="object 5"/>
          <p:cNvSpPr/>
          <p:nvPr/>
        </p:nvSpPr>
        <p:spPr>
          <a:xfrm>
            <a:off x="3185604" y="3119635"/>
            <a:ext cx="4591316" cy="2768916"/>
          </a:xfrm>
          <a:prstGeom prst="rect">
            <a:avLst/>
          </a:prstGeom>
          <a:blipFill>
            <a:blip r:embed="rId2" cstate="print"/>
            <a:stretch>
              <a:fillRect/>
            </a:stretch>
          </a:blipFill>
        </p:spPr>
        <p:txBody>
          <a:bodyPr wrap="square" lIns="0" tIns="0" rIns="0" bIns="0" rtlCol="0"/>
          <a:lstStyle/>
          <a:p>
            <a:endParaRPr sz="1588"/>
          </a:p>
        </p:txBody>
      </p:sp>
    </p:spTree>
    <p:extLst>
      <p:ext uri="{BB962C8B-B14F-4D97-AF65-F5344CB8AC3E}">
        <p14:creationId xmlns:p14="http://schemas.microsoft.com/office/powerpoint/2010/main" val="406934598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72273" y="124694"/>
            <a:ext cx="4241787" cy="688424"/>
          </a:xfrm>
          <a:prstGeom prst="rect">
            <a:avLst/>
          </a:prstGeom>
        </p:spPr>
        <p:txBody>
          <a:bodyPr vert="horz" wrap="square" lIns="0" tIns="11206" rIns="0" bIns="0" rtlCol="0" anchor="ctr">
            <a:spAutoFit/>
          </a:bodyPr>
          <a:lstStyle/>
          <a:p>
            <a:pPr marL="11206">
              <a:lnSpc>
                <a:spcPct val="100000"/>
              </a:lnSpc>
              <a:spcBef>
                <a:spcPts val="88"/>
              </a:spcBef>
            </a:pPr>
            <a:r>
              <a:rPr dirty="0"/>
              <a:t>3. </a:t>
            </a:r>
            <a:r>
              <a:rPr spc="-4" dirty="0"/>
              <a:t>Recover</a:t>
            </a:r>
            <a:r>
              <a:rPr spc="-53" dirty="0"/>
              <a:t> </a:t>
            </a:r>
            <a:r>
              <a:rPr spc="-4" dirty="0"/>
              <a:t>files</a:t>
            </a:r>
          </a:p>
        </p:txBody>
      </p:sp>
      <p:sp>
        <p:nvSpPr>
          <p:cNvPr id="4" name="object 4"/>
          <p:cNvSpPr txBox="1"/>
          <p:nvPr/>
        </p:nvSpPr>
        <p:spPr>
          <a:xfrm>
            <a:off x="972273" y="1424899"/>
            <a:ext cx="4031876" cy="4008201"/>
          </a:xfrm>
          <a:prstGeom prst="rect">
            <a:avLst/>
          </a:prstGeom>
        </p:spPr>
        <p:txBody>
          <a:bodyPr vert="horz" wrap="square" lIns="0" tIns="29135" rIns="0" bIns="0" rtlCol="0">
            <a:spAutoFit/>
          </a:bodyPr>
          <a:lstStyle/>
          <a:p>
            <a:pPr marL="313781" marR="586099" indent="-302575">
              <a:lnSpc>
                <a:spcPts val="2471"/>
              </a:lnSpc>
              <a:spcBef>
                <a:spcPts val="229"/>
              </a:spcBef>
              <a:buSzPct val="83333"/>
              <a:buFont typeface="MS UI Gothic"/>
              <a:buChar char="❒"/>
              <a:tabLst>
                <a:tab pos="313221" algn="l"/>
                <a:tab pos="313781" algn="l"/>
              </a:tabLst>
            </a:pPr>
            <a:r>
              <a:rPr sz="2118" spc="-4" dirty="0">
                <a:latin typeface="Arial"/>
                <a:cs typeface="Arial"/>
              </a:rPr>
              <a:t>Windows </a:t>
            </a:r>
            <a:r>
              <a:rPr sz="2118" dirty="0">
                <a:latin typeface="Arial"/>
                <a:cs typeface="Arial"/>
              </a:rPr>
              <a:t>Shadow</a:t>
            </a:r>
            <a:r>
              <a:rPr sz="2118" spc="-62" dirty="0">
                <a:latin typeface="Arial"/>
                <a:cs typeface="Arial"/>
              </a:rPr>
              <a:t> </a:t>
            </a:r>
            <a:r>
              <a:rPr sz="2118" dirty="0">
                <a:latin typeface="Arial"/>
                <a:cs typeface="Arial"/>
              </a:rPr>
              <a:t>Volume  Copies</a:t>
            </a:r>
          </a:p>
          <a:p>
            <a:pPr marL="818073" marR="4483" lvl="1" indent="-403433">
              <a:lnSpc>
                <a:spcPct val="100299"/>
              </a:lnSpc>
              <a:spcBef>
                <a:spcPts val="361"/>
              </a:spcBef>
              <a:buFont typeface="MS UI Gothic"/>
              <a:buChar char="❍"/>
              <a:tabLst>
                <a:tab pos="817513" algn="l"/>
                <a:tab pos="818073" algn="l"/>
              </a:tabLst>
            </a:pPr>
            <a:r>
              <a:rPr sz="1765" spc="-4" dirty="0">
                <a:latin typeface="Arial"/>
                <a:cs typeface="Arial"/>
              </a:rPr>
              <a:t>Windows creates </a:t>
            </a:r>
            <a:r>
              <a:rPr sz="1765" dirty="0">
                <a:latin typeface="Arial"/>
                <a:cs typeface="Arial"/>
              </a:rPr>
              <a:t>shadow copy  </a:t>
            </a:r>
            <a:r>
              <a:rPr sz="1765" spc="-4" dirty="0">
                <a:latin typeface="Arial"/>
                <a:cs typeface="Arial"/>
              </a:rPr>
              <a:t>snapshots that contain </a:t>
            </a:r>
            <a:r>
              <a:rPr sz="1765" dirty="0">
                <a:latin typeface="Arial"/>
                <a:cs typeface="Arial"/>
              </a:rPr>
              <a:t>copies of  </a:t>
            </a:r>
            <a:r>
              <a:rPr sz="1765" spc="-4" dirty="0">
                <a:latin typeface="Arial"/>
                <a:cs typeface="Arial"/>
              </a:rPr>
              <a:t>the files </a:t>
            </a:r>
            <a:r>
              <a:rPr sz="1765" dirty="0">
                <a:latin typeface="Arial"/>
                <a:cs typeface="Arial"/>
              </a:rPr>
              <a:t>when </a:t>
            </a:r>
            <a:r>
              <a:rPr sz="1765" spc="-4" dirty="0">
                <a:latin typeface="Arial"/>
                <a:cs typeface="Arial"/>
              </a:rPr>
              <a:t>the system  restore </a:t>
            </a:r>
            <a:r>
              <a:rPr sz="1765" dirty="0">
                <a:latin typeface="Arial"/>
                <a:cs typeface="Arial"/>
              </a:rPr>
              <a:t>snapshot was</a:t>
            </a:r>
            <a:r>
              <a:rPr sz="1765" spc="-22" dirty="0">
                <a:latin typeface="Arial"/>
                <a:cs typeface="Arial"/>
              </a:rPr>
              <a:t> </a:t>
            </a:r>
            <a:r>
              <a:rPr sz="1765" spc="-4" dirty="0">
                <a:latin typeface="Arial"/>
                <a:cs typeface="Arial"/>
              </a:rPr>
              <a:t>created.</a:t>
            </a:r>
            <a:endParaRPr sz="1765" dirty="0">
              <a:latin typeface="Arial"/>
              <a:cs typeface="Arial"/>
            </a:endParaRPr>
          </a:p>
          <a:p>
            <a:pPr marL="818073" marR="129435" lvl="1" indent="-403433">
              <a:lnSpc>
                <a:spcPct val="100299"/>
              </a:lnSpc>
              <a:spcBef>
                <a:spcPts val="419"/>
              </a:spcBef>
              <a:buFont typeface="MS UI Gothic"/>
              <a:buChar char="❍"/>
              <a:tabLst>
                <a:tab pos="817513" algn="l"/>
                <a:tab pos="818073" algn="l"/>
              </a:tabLst>
            </a:pPr>
            <a:r>
              <a:rPr sz="1765" spc="-4" dirty="0">
                <a:latin typeface="Arial"/>
                <a:cs typeface="Arial"/>
              </a:rPr>
              <a:t>These snapshots </a:t>
            </a:r>
            <a:r>
              <a:rPr sz="1765" dirty="0">
                <a:latin typeface="Arial"/>
                <a:cs typeface="Arial"/>
              </a:rPr>
              <a:t>may allow us  </a:t>
            </a:r>
            <a:r>
              <a:rPr sz="1765" spc="-4" dirty="0">
                <a:latin typeface="Arial"/>
                <a:cs typeface="Arial"/>
              </a:rPr>
              <a:t>to restore </a:t>
            </a:r>
            <a:r>
              <a:rPr sz="1765" dirty="0">
                <a:latin typeface="Arial"/>
                <a:cs typeface="Arial"/>
              </a:rPr>
              <a:t>a previous version</a:t>
            </a:r>
            <a:r>
              <a:rPr sz="1765" spc="-53" dirty="0">
                <a:latin typeface="Arial"/>
                <a:cs typeface="Arial"/>
              </a:rPr>
              <a:t> </a:t>
            </a:r>
            <a:r>
              <a:rPr sz="1765" dirty="0">
                <a:latin typeface="Arial"/>
                <a:cs typeface="Arial"/>
              </a:rPr>
              <a:t>of  our </a:t>
            </a:r>
            <a:r>
              <a:rPr sz="1765" spc="-4" dirty="0">
                <a:latin typeface="Arial"/>
                <a:cs typeface="Arial"/>
              </a:rPr>
              <a:t>files from before they </a:t>
            </a:r>
            <a:r>
              <a:rPr sz="1765" dirty="0">
                <a:latin typeface="Arial"/>
                <a:cs typeface="Arial"/>
              </a:rPr>
              <a:t>had  been</a:t>
            </a:r>
            <a:r>
              <a:rPr sz="1765" spc="-4" dirty="0">
                <a:latin typeface="Arial"/>
                <a:cs typeface="Arial"/>
              </a:rPr>
              <a:t> encrypted.</a:t>
            </a:r>
            <a:endParaRPr sz="1765" dirty="0">
              <a:latin typeface="Arial"/>
              <a:cs typeface="Arial"/>
            </a:endParaRPr>
          </a:p>
          <a:p>
            <a:pPr lvl="1">
              <a:spcBef>
                <a:spcPts val="49"/>
              </a:spcBef>
              <a:buFont typeface="MS UI Gothic"/>
              <a:buChar char="❍"/>
            </a:pPr>
            <a:endParaRPr sz="2735" dirty="0">
              <a:latin typeface="Times New Roman"/>
              <a:cs typeface="Times New Roman"/>
            </a:endParaRPr>
          </a:p>
          <a:p>
            <a:pPr marL="313781" marR="287446" indent="-302575">
              <a:lnSpc>
                <a:spcPts val="2488"/>
              </a:lnSpc>
              <a:buSzPct val="83333"/>
              <a:buFont typeface="MS UI Gothic"/>
              <a:buChar char="❒"/>
              <a:tabLst>
                <a:tab pos="313221" algn="l"/>
                <a:tab pos="313781" algn="l"/>
              </a:tabLst>
            </a:pPr>
            <a:r>
              <a:rPr sz="2118" dirty="0">
                <a:latin typeface="Arial"/>
                <a:cs typeface="Arial"/>
              </a:rPr>
              <a:t>Ransomware will </a:t>
            </a:r>
            <a:r>
              <a:rPr sz="2118" spc="-4" dirty="0">
                <a:latin typeface="Arial"/>
                <a:cs typeface="Arial"/>
              </a:rPr>
              <a:t>attempt to  delete </a:t>
            </a:r>
            <a:r>
              <a:rPr sz="2118" dirty="0">
                <a:latin typeface="Arial"/>
                <a:cs typeface="Arial"/>
              </a:rPr>
              <a:t>all VSS, but it may</a:t>
            </a:r>
            <a:r>
              <a:rPr sz="2118" spc="-66" dirty="0">
                <a:latin typeface="Arial"/>
                <a:cs typeface="Arial"/>
              </a:rPr>
              <a:t> </a:t>
            </a:r>
            <a:r>
              <a:rPr sz="2118" spc="-4" dirty="0">
                <a:latin typeface="Arial"/>
                <a:cs typeface="Arial"/>
              </a:rPr>
              <a:t>fail</a:t>
            </a:r>
            <a:endParaRPr sz="2118" dirty="0">
              <a:latin typeface="Arial"/>
              <a:cs typeface="Arial"/>
            </a:endParaRPr>
          </a:p>
        </p:txBody>
      </p:sp>
      <p:sp>
        <p:nvSpPr>
          <p:cNvPr id="5" name="object 5"/>
          <p:cNvSpPr/>
          <p:nvPr/>
        </p:nvSpPr>
        <p:spPr>
          <a:xfrm>
            <a:off x="6898339" y="1833658"/>
            <a:ext cx="2851422" cy="3895180"/>
          </a:xfrm>
          <a:prstGeom prst="rect">
            <a:avLst/>
          </a:prstGeom>
          <a:blipFill>
            <a:blip r:embed="rId2" cstate="print"/>
            <a:stretch>
              <a:fillRect/>
            </a:stretch>
          </a:blipFill>
        </p:spPr>
        <p:txBody>
          <a:bodyPr wrap="square" lIns="0" tIns="0" rIns="0" bIns="0" rtlCol="0"/>
          <a:lstStyle/>
          <a:p>
            <a:endParaRPr sz="1588"/>
          </a:p>
        </p:txBody>
      </p:sp>
    </p:spTree>
    <p:extLst>
      <p:ext uri="{BB962C8B-B14F-4D97-AF65-F5344CB8AC3E}">
        <p14:creationId xmlns:p14="http://schemas.microsoft.com/office/powerpoint/2010/main" val="104765999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14401" y="143124"/>
            <a:ext cx="5436426" cy="688424"/>
          </a:xfrm>
          <a:prstGeom prst="rect">
            <a:avLst/>
          </a:prstGeom>
        </p:spPr>
        <p:txBody>
          <a:bodyPr vert="horz" wrap="square" lIns="0" tIns="11206" rIns="0" bIns="0" rtlCol="0" anchor="ctr">
            <a:spAutoFit/>
          </a:bodyPr>
          <a:lstStyle/>
          <a:p>
            <a:pPr marL="11206">
              <a:lnSpc>
                <a:spcPct val="100000"/>
              </a:lnSpc>
              <a:spcBef>
                <a:spcPts val="88"/>
              </a:spcBef>
            </a:pPr>
            <a:r>
              <a:rPr spc="-4" dirty="0"/>
              <a:t>Forensic</a:t>
            </a:r>
            <a:r>
              <a:rPr spc="-44" dirty="0"/>
              <a:t> </a:t>
            </a:r>
            <a:r>
              <a:rPr spc="-4" dirty="0"/>
              <a:t>techniques</a:t>
            </a:r>
          </a:p>
        </p:txBody>
      </p:sp>
      <p:sp>
        <p:nvSpPr>
          <p:cNvPr id="4" name="object 4"/>
          <p:cNvSpPr txBox="1"/>
          <p:nvPr/>
        </p:nvSpPr>
        <p:spPr>
          <a:xfrm>
            <a:off x="914401" y="1305968"/>
            <a:ext cx="7033372" cy="4454266"/>
          </a:xfrm>
          <a:prstGeom prst="rect">
            <a:avLst/>
          </a:prstGeom>
        </p:spPr>
        <p:txBody>
          <a:bodyPr vert="horz" wrap="square" lIns="0" tIns="64994" rIns="0" bIns="0" rtlCol="0">
            <a:spAutoFit/>
          </a:bodyPr>
          <a:lstStyle/>
          <a:p>
            <a:pPr marL="313781" indent="-302575">
              <a:spcBef>
                <a:spcPts val="512"/>
              </a:spcBef>
              <a:buSzPct val="83333"/>
              <a:buFont typeface="MS UI Gothic"/>
              <a:buChar char="❒"/>
              <a:tabLst>
                <a:tab pos="313221" algn="l"/>
                <a:tab pos="313781" algn="l"/>
              </a:tabLst>
            </a:pPr>
            <a:r>
              <a:rPr sz="2118" dirty="0">
                <a:latin typeface="Arial"/>
                <a:cs typeface="Arial"/>
              </a:rPr>
              <a:t>Recover </a:t>
            </a:r>
            <a:r>
              <a:rPr sz="2118" spc="-4" dirty="0">
                <a:latin typeface="Arial"/>
                <a:cs typeface="Arial"/>
              </a:rPr>
              <a:t>deleted</a:t>
            </a:r>
            <a:r>
              <a:rPr sz="2118" spc="-9" dirty="0">
                <a:latin typeface="Arial"/>
                <a:cs typeface="Arial"/>
              </a:rPr>
              <a:t> </a:t>
            </a:r>
            <a:r>
              <a:rPr sz="2118" spc="-4" dirty="0">
                <a:latin typeface="Arial"/>
                <a:cs typeface="Arial"/>
              </a:rPr>
              <a:t>files</a:t>
            </a:r>
            <a:endParaRPr sz="2118" dirty="0">
              <a:latin typeface="Arial"/>
              <a:cs typeface="Arial"/>
            </a:endParaRPr>
          </a:p>
          <a:p>
            <a:pPr marL="818073" marR="142322" lvl="1" indent="-403433">
              <a:lnSpc>
                <a:spcPct val="100800"/>
              </a:lnSpc>
              <a:spcBef>
                <a:spcPts val="335"/>
              </a:spcBef>
              <a:buFont typeface="MS UI Gothic"/>
              <a:buChar char="❍"/>
              <a:tabLst>
                <a:tab pos="817513" algn="l"/>
                <a:tab pos="818073" algn="l"/>
              </a:tabLst>
            </a:pPr>
            <a:r>
              <a:rPr sz="1765" spc="-4" dirty="0">
                <a:latin typeface="Arial"/>
                <a:cs typeface="Arial"/>
              </a:rPr>
              <a:t>If the </a:t>
            </a:r>
            <a:r>
              <a:rPr sz="1765" dirty="0">
                <a:latin typeface="Arial"/>
                <a:cs typeface="Arial"/>
              </a:rPr>
              <a:t>ransomware did not </a:t>
            </a:r>
            <a:r>
              <a:rPr sz="1765" spc="-4" dirty="0">
                <a:latin typeface="Arial"/>
                <a:cs typeface="Arial"/>
              </a:rPr>
              <a:t>overwrite them </a:t>
            </a:r>
            <a:r>
              <a:rPr sz="1765" dirty="0">
                <a:latin typeface="Arial"/>
                <a:cs typeface="Arial"/>
              </a:rPr>
              <a:t>(not </a:t>
            </a:r>
            <a:r>
              <a:rPr sz="1765" spc="-4" dirty="0">
                <a:latin typeface="Arial"/>
                <a:cs typeface="Arial"/>
              </a:rPr>
              <a:t>Cryptowall 2.0  </a:t>
            </a:r>
            <a:r>
              <a:rPr sz="1765" dirty="0">
                <a:latin typeface="Arial"/>
                <a:cs typeface="Arial"/>
              </a:rPr>
              <a:t>or </a:t>
            </a:r>
            <a:r>
              <a:rPr sz="1765" spc="-4" dirty="0">
                <a:latin typeface="Arial"/>
                <a:cs typeface="Arial"/>
              </a:rPr>
              <a:t>later), </a:t>
            </a:r>
            <a:r>
              <a:rPr sz="1765" dirty="0">
                <a:latin typeface="Arial"/>
                <a:cs typeface="Arial"/>
              </a:rPr>
              <a:t>it may be possible </a:t>
            </a:r>
            <a:r>
              <a:rPr sz="1765" spc="-4" dirty="0">
                <a:latin typeface="Arial"/>
                <a:cs typeface="Arial"/>
              </a:rPr>
              <a:t>to </a:t>
            </a:r>
            <a:r>
              <a:rPr sz="1765" dirty="0">
                <a:latin typeface="Arial"/>
                <a:cs typeface="Arial"/>
              </a:rPr>
              <a:t>recover. (works on</a:t>
            </a:r>
            <a:r>
              <a:rPr sz="1765" spc="-40" dirty="0">
                <a:latin typeface="Arial"/>
                <a:cs typeface="Arial"/>
              </a:rPr>
              <a:t> </a:t>
            </a:r>
            <a:r>
              <a:rPr sz="1765" spc="-4" dirty="0">
                <a:latin typeface="Arial"/>
                <a:cs typeface="Arial"/>
              </a:rPr>
              <a:t>TeslaCrypt)</a:t>
            </a:r>
            <a:endParaRPr sz="1765" dirty="0">
              <a:latin typeface="Arial"/>
              <a:cs typeface="Arial"/>
            </a:endParaRPr>
          </a:p>
          <a:p>
            <a:pPr marL="818073" marR="4483" lvl="1" indent="-403433">
              <a:lnSpc>
                <a:spcPct val="100800"/>
              </a:lnSpc>
              <a:spcBef>
                <a:spcPts val="405"/>
              </a:spcBef>
              <a:buFont typeface="MS UI Gothic"/>
              <a:buChar char="❍"/>
              <a:tabLst>
                <a:tab pos="817513" algn="l"/>
                <a:tab pos="818073" algn="l"/>
              </a:tabLst>
            </a:pPr>
            <a:r>
              <a:rPr sz="1765" dirty="0">
                <a:latin typeface="Arial"/>
                <a:cs typeface="Arial"/>
              </a:rPr>
              <a:t>Even if it did, it may not </a:t>
            </a:r>
            <a:r>
              <a:rPr sz="1765" spc="-4" dirty="0">
                <a:latin typeface="Arial"/>
                <a:cs typeface="Arial"/>
              </a:rPr>
              <a:t>actually overwrite the </a:t>
            </a:r>
            <a:r>
              <a:rPr sz="1765" dirty="0">
                <a:latin typeface="Arial"/>
                <a:cs typeface="Arial"/>
              </a:rPr>
              <a:t>same </a:t>
            </a:r>
            <a:r>
              <a:rPr sz="1765" spc="-4" dirty="0">
                <a:latin typeface="Arial"/>
                <a:cs typeface="Arial"/>
              </a:rPr>
              <a:t>sector </a:t>
            </a:r>
            <a:r>
              <a:rPr sz="1765" dirty="0">
                <a:latin typeface="Arial"/>
                <a:cs typeface="Arial"/>
              </a:rPr>
              <a:t>due  to </a:t>
            </a:r>
            <a:r>
              <a:rPr sz="1765" dirty="0">
                <a:solidFill>
                  <a:srgbClr val="0000FF"/>
                </a:solidFill>
                <a:latin typeface="Arial"/>
                <a:cs typeface="Arial"/>
              </a:rPr>
              <a:t>wear-leveling </a:t>
            </a:r>
            <a:r>
              <a:rPr sz="1765" spc="-4" dirty="0">
                <a:solidFill>
                  <a:srgbClr val="0000FF"/>
                </a:solidFill>
                <a:latin typeface="Arial"/>
                <a:cs typeface="Arial"/>
              </a:rPr>
              <a:t>algorithm </a:t>
            </a:r>
            <a:r>
              <a:rPr sz="1765" dirty="0">
                <a:latin typeface="Arial"/>
                <a:cs typeface="Arial"/>
              </a:rPr>
              <a:t>in case of</a:t>
            </a:r>
            <a:r>
              <a:rPr sz="1765" spc="-18" dirty="0">
                <a:latin typeface="Arial"/>
                <a:cs typeface="Arial"/>
              </a:rPr>
              <a:t> </a:t>
            </a:r>
            <a:r>
              <a:rPr sz="1765" dirty="0">
                <a:latin typeface="Arial"/>
                <a:cs typeface="Arial"/>
              </a:rPr>
              <a:t>SSD</a:t>
            </a:r>
          </a:p>
          <a:p>
            <a:pPr marL="818073" lvl="1" indent="-403433">
              <a:spcBef>
                <a:spcPts val="424"/>
              </a:spcBef>
              <a:buFont typeface="MS UI Gothic"/>
              <a:buChar char="❍"/>
              <a:tabLst>
                <a:tab pos="817513" algn="l"/>
                <a:tab pos="818073" algn="l"/>
              </a:tabLst>
            </a:pPr>
            <a:r>
              <a:rPr sz="1765" spc="-4" dirty="0">
                <a:latin typeface="Arial"/>
                <a:cs typeface="Arial"/>
              </a:rPr>
              <a:t>DIY: </a:t>
            </a:r>
            <a:r>
              <a:rPr sz="1765" dirty="0">
                <a:latin typeface="Arial"/>
                <a:cs typeface="Arial"/>
              </a:rPr>
              <a:t>Use </a:t>
            </a:r>
            <a:r>
              <a:rPr sz="1765" spc="-4" dirty="0">
                <a:latin typeface="Arial"/>
                <a:cs typeface="Arial"/>
              </a:rPr>
              <a:t>R-studio, </a:t>
            </a:r>
            <a:r>
              <a:rPr sz="1765" dirty="0">
                <a:latin typeface="Arial"/>
                <a:cs typeface="Arial"/>
              </a:rPr>
              <a:t>or</a:t>
            </a:r>
            <a:r>
              <a:rPr sz="1765" spc="-4" dirty="0">
                <a:latin typeface="Arial"/>
                <a:cs typeface="Arial"/>
              </a:rPr>
              <a:t> Photorec</a:t>
            </a:r>
            <a:endParaRPr sz="1765" dirty="0">
              <a:latin typeface="Arial"/>
              <a:cs typeface="Arial"/>
            </a:endParaRPr>
          </a:p>
          <a:p>
            <a:pPr marL="818073" lvl="1" indent="-403433">
              <a:spcBef>
                <a:spcPts val="441"/>
              </a:spcBef>
              <a:buFont typeface="MS UI Gothic"/>
              <a:buChar char="❍"/>
              <a:tabLst>
                <a:tab pos="817513" algn="l"/>
                <a:tab pos="818073" algn="l"/>
              </a:tabLst>
            </a:pPr>
            <a:r>
              <a:rPr sz="1765" dirty="0">
                <a:latin typeface="Arial"/>
                <a:cs typeface="Arial"/>
              </a:rPr>
              <a:t>Call </a:t>
            </a:r>
            <a:r>
              <a:rPr sz="1765" spc="-4" dirty="0">
                <a:latin typeface="Arial"/>
                <a:cs typeface="Arial"/>
              </a:rPr>
              <a:t>the forensic experts</a:t>
            </a:r>
            <a:endParaRPr sz="1765" dirty="0">
              <a:latin typeface="Arial"/>
              <a:cs typeface="Arial"/>
            </a:endParaRPr>
          </a:p>
          <a:p>
            <a:pPr marL="1120648" lvl="2" indent="-201717">
              <a:spcBef>
                <a:spcPts val="397"/>
              </a:spcBef>
              <a:buChar char="•"/>
              <a:tabLst>
                <a:tab pos="1120088" algn="l"/>
                <a:tab pos="1120648" algn="l"/>
              </a:tabLst>
            </a:pPr>
            <a:r>
              <a:rPr sz="1588" dirty="0">
                <a:latin typeface="Arial"/>
                <a:cs typeface="Arial"/>
              </a:rPr>
              <a:t>But may be more expensive </a:t>
            </a:r>
            <a:r>
              <a:rPr sz="1588" spc="-4" dirty="0">
                <a:latin typeface="Arial"/>
                <a:cs typeface="Arial"/>
              </a:rPr>
              <a:t>than </a:t>
            </a:r>
            <a:r>
              <a:rPr sz="1588" dirty="0">
                <a:latin typeface="Arial"/>
                <a:cs typeface="Arial"/>
              </a:rPr>
              <a:t>ransom and </a:t>
            </a:r>
            <a:r>
              <a:rPr sz="1588" spc="-4" dirty="0">
                <a:latin typeface="Arial"/>
                <a:cs typeface="Arial"/>
              </a:rPr>
              <a:t>take </a:t>
            </a:r>
            <a:r>
              <a:rPr sz="1588" dirty="0">
                <a:latin typeface="Arial"/>
                <a:cs typeface="Arial"/>
              </a:rPr>
              <a:t>longer</a:t>
            </a:r>
            <a:r>
              <a:rPr sz="1588" spc="-40" dirty="0">
                <a:latin typeface="Arial"/>
                <a:cs typeface="Arial"/>
              </a:rPr>
              <a:t> </a:t>
            </a:r>
            <a:r>
              <a:rPr sz="1588" spc="-4" dirty="0">
                <a:latin typeface="Arial"/>
                <a:cs typeface="Arial"/>
              </a:rPr>
              <a:t>time</a:t>
            </a:r>
            <a:endParaRPr sz="1588" dirty="0">
              <a:latin typeface="Arial"/>
              <a:cs typeface="Arial"/>
            </a:endParaRPr>
          </a:p>
          <a:p>
            <a:pPr marL="313781" indent="-302575">
              <a:spcBef>
                <a:spcPts val="427"/>
              </a:spcBef>
              <a:buSzPct val="83333"/>
              <a:buFont typeface="MS UI Gothic"/>
              <a:buChar char="❒"/>
              <a:tabLst>
                <a:tab pos="313221" algn="l"/>
                <a:tab pos="313781" algn="l"/>
              </a:tabLst>
            </a:pPr>
            <a:r>
              <a:rPr sz="2118" dirty="0">
                <a:latin typeface="Arial"/>
                <a:cs typeface="Arial"/>
              </a:rPr>
              <a:t>Recover windows </a:t>
            </a:r>
            <a:r>
              <a:rPr sz="2118" spc="-4" dirty="0">
                <a:solidFill>
                  <a:srgbClr val="0000FF"/>
                </a:solidFill>
                <a:latin typeface="Arial"/>
                <a:cs typeface="Arial"/>
              </a:rPr>
              <a:t>temporary</a:t>
            </a:r>
            <a:r>
              <a:rPr sz="2118" spc="-18" dirty="0">
                <a:solidFill>
                  <a:srgbClr val="0000FF"/>
                </a:solidFill>
                <a:latin typeface="Arial"/>
                <a:cs typeface="Arial"/>
              </a:rPr>
              <a:t> </a:t>
            </a:r>
            <a:r>
              <a:rPr sz="2118" spc="-4" dirty="0">
                <a:solidFill>
                  <a:srgbClr val="0000FF"/>
                </a:solidFill>
                <a:latin typeface="Arial"/>
                <a:cs typeface="Arial"/>
              </a:rPr>
              <a:t>files</a:t>
            </a:r>
            <a:endParaRPr sz="2118" dirty="0">
              <a:latin typeface="Arial"/>
              <a:cs typeface="Arial"/>
            </a:endParaRPr>
          </a:p>
          <a:p>
            <a:pPr marL="818073" lvl="1" indent="-403433">
              <a:spcBef>
                <a:spcPts val="463"/>
              </a:spcBef>
              <a:buFont typeface="MS UI Gothic"/>
              <a:buChar char="❍"/>
              <a:tabLst>
                <a:tab pos="817513" algn="l"/>
                <a:tab pos="818073" algn="l"/>
              </a:tabLst>
            </a:pPr>
            <a:r>
              <a:rPr sz="1765" spc="-4" dirty="0">
                <a:latin typeface="Arial"/>
                <a:cs typeface="Arial"/>
              </a:rPr>
              <a:t>Deleted </a:t>
            </a:r>
            <a:r>
              <a:rPr sz="1765" dirty="0">
                <a:latin typeface="Arial"/>
                <a:cs typeface="Arial"/>
              </a:rPr>
              <a:t>upon </a:t>
            </a:r>
            <a:r>
              <a:rPr sz="1765" spc="-4" dirty="0">
                <a:latin typeface="Arial"/>
                <a:cs typeface="Arial"/>
              </a:rPr>
              <a:t>finishing editing, </a:t>
            </a:r>
            <a:r>
              <a:rPr sz="1765" dirty="0">
                <a:latin typeface="Arial"/>
                <a:cs typeface="Arial"/>
              </a:rPr>
              <a:t>but not </a:t>
            </a:r>
            <a:r>
              <a:rPr sz="1765" spc="-4" dirty="0">
                <a:latin typeface="Arial"/>
                <a:cs typeface="Arial"/>
              </a:rPr>
              <a:t>the file</a:t>
            </a:r>
            <a:r>
              <a:rPr sz="1765" spc="22" dirty="0">
                <a:latin typeface="Arial"/>
                <a:cs typeface="Arial"/>
              </a:rPr>
              <a:t> </a:t>
            </a:r>
            <a:r>
              <a:rPr sz="1765" spc="-4" dirty="0">
                <a:latin typeface="Arial"/>
                <a:cs typeface="Arial"/>
              </a:rPr>
              <a:t>content</a:t>
            </a:r>
            <a:endParaRPr sz="1765" dirty="0">
              <a:latin typeface="Arial"/>
              <a:cs typeface="Arial"/>
            </a:endParaRPr>
          </a:p>
          <a:p>
            <a:pPr lvl="1">
              <a:spcBef>
                <a:spcPts val="9"/>
              </a:spcBef>
              <a:buFont typeface="MS UI Gothic"/>
              <a:buChar char="❍"/>
            </a:pPr>
            <a:endParaRPr sz="1985" dirty="0">
              <a:latin typeface="Times New Roman"/>
              <a:cs typeface="Times New Roman"/>
            </a:endParaRPr>
          </a:p>
          <a:p>
            <a:pPr marL="313781" indent="-302575">
              <a:buSzPct val="83333"/>
              <a:buFont typeface="MS UI Gothic"/>
              <a:buChar char="❒"/>
              <a:tabLst>
                <a:tab pos="313221" algn="l"/>
                <a:tab pos="313781" algn="l"/>
              </a:tabLst>
            </a:pPr>
            <a:r>
              <a:rPr sz="2118" spc="-4" dirty="0">
                <a:latin typeface="Arial"/>
                <a:cs typeface="Arial"/>
              </a:rPr>
              <a:t>Caution:</a:t>
            </a:r>
            <a:endParaRPr sz="2118" dirty="0">
              <a:latin typeface="Arial"/>
              <a:cs typeface="Arial"/>
            </a:endParaRPr>
          </a:p>
          <a:p>
            <a:pPr marL="818073" marR="217966" lvl="1" indent="-403433">
              <a:lnSpc>
                <a:spcPts val="2047"/>
              </a:lnSpc>
              <a:spcBef>
                <a:spcPts val="587"/>
              </a:spcBef>
              <a:buClr>
                <a:srgbClr val="000000"/>
              </a:buClr>
              <a:buFont typeface="MS UI Gothic"/>
              <a:buChar char="❍"/>
              <a:tabLst>
                <a:tab pos="817513" algn="l"/>
                <a:tab pos="818073" algn="l"/>
              </a:tabLst>
            </a:pPr>
            <a:r>
              <a:rPr sz="1765" b="1" dirty="0">
                <a:solidFill>
                  <a:srgbClr val="0000FF"/>
                </a:solidFill>
                <a:latin typeface="Arial"/>
                <a:cs typeface="Arial"/>
              </a:rPr>
              <a:t>Do </a:t>
            </a:r>
            <a:r>
              <a:rPr sz="1765" b="1" spc="-4" dirty="0">
                <a:solidFill>
                  <a:srgbClr val="0000FF"/>
                </a:solidFill>
                <a:latin typeface="Arial"/>
                <a:cs typeface="Arial"/>
              </a:rPr>
              <a:t>not continue </a:t>
            </a:r>
            <a:r>
              <a:rPr sz="1765" b="1" dirty="0">
                <a:solidFill>
                  <a:srgbClr val="0000FF"/>
                </a:solidFill>
                <a:latin typeface="Arial"/>
                <a:cs typeface="Arial"/>
              </a:rPr>
              <a:t>to </a:t>
            </a:r>
            <a:r>
              <a:rPr sz="1765" b="1" spc="-4" dirty="0">
                <a:solidFill>
                  <a:srgbClr val="0000FF"/>
                </a:solidFill>
                <a:latin typeface="Arial"/>
                <a:cs typeface="Arial"/>
              </a:rPr>
              <a:t>use the machine</a:t>
            </a:r>
            <a:r>
              <a:rPr sz="1765" spc="-4" dirty="0">
                <a:latin typeface="Arial"/>
                <a:cs typeface="Arial"/>
              </a:rPr>
              <a:t>. It </a:t>
            </a:r>
            <a:r>
              <a:rPr sz="1765" dirty="0">
                <a:latin typeface="Arial"/>
                <a:cs typeface="Arial"/>
              </a:rPr>
              <a:t>makes </a:t>
            </a:r>
            <a:r>
              <a:rPr sz="1765" spc="-4" dirty="0">
                <a:latin typeface="Arial"/>
                <a:cs typeface="Arial"/>
              </a:rPr>
              <a:t>the forensic  file </a:t>
            </a:r>
            <a:r>
              <a:rPr sz="1765" dirty="0">
                <a:latin typeface="Arial"/>
                <a:cs typeface="Arial"/>
              </a:rPr>
              <a:t>recovery more</a:t>
            </a:r>
            <a:r>
              <a:rPr sz="1765" spc="-4" dirty="0">
                <a:latin typeface="Arial"/>
                <a:cs typeface="Arial"/>
              </a:rPr>
              <a:t> difficult</a:t>
            </a:r>
            <a:endParaRPr sz="1765" dirty="0">
              <a:latin typeface="Arial"/>
              <a:cs typeface="Arial"/>
            </a:endParaRPr>
          </a:p>
        </p:txBody>
      </p:sp>
    </p:spTree>
    <p:extLst>
      <p:ext uri="{BB962C8B-B14F-4D97-AF65-F5344CB8AC3E}">
        <p14:creationId xmlns:p14="http://schemas.microsoft.com/office/powerpoint/2010/main" val="180848210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79677" y="170636"/>
            <a:ext cx="7501494" cy="688424"/>
          </a:xfrm>
          <a:prstGeom prst="rect">
            <a:avLst/>
          </a:prstGeom>
        </p:spPr>
        <p:txBody>
          <a:bodyPr vert="horz" wrap="square" lIns="0" tIns="11206" rIns="0" bIns="0" rtlCol="0" anchor="ctr">
            <a:spAutoFit/>
          </a:bodyPr>
          <a:lstStyle/>
          <a:p>
            <a:pPr marL="11206">
              <a:lnSpc>
                <a:spcPct val="100000"/>
              </a:lnSpc>
              <a:spcBef>
                <a:spcPts val="88"/>
              </a:spcBef>
            </a:pPr>
            <a:r>
              <a:rPr spc="-4" dirty="0"/>
              <a:t>Recover </a:t>
            </a:r>
            <a:r>
              <a:rPr dirty="0"/>
              <a:t>Files </a:t>
            </a:r>
            <a:r>
              <a:rPr spc="-4" dirty="0"/>
              <a:t>Using </a:t>
            </a:r>
            <a:r>
              <a:rPr dirty="0"/>
              <a:t>Free</a:t>
            </a:r>
            <a:r>
              <a:rPr spc="-71" dirty="0"/>
              <a:t> </a:t>
            </a:r>
            <a:r>
              <a:rPr dirty="0"/>
              <a:t>Tools</a:t>
            </a:r>
          </a:p>
        </p:txBody>
      </p:sp>
      <p:sp>
        <p:nvSpPr>
          <p:cNvPr id="4" name="object 4"/>
          <p:cNvSpPr txBox="1"/>
          <p:nvPr/>
        </p:nvSpPr>
        <p:spPr>
          <a:xfrm>
            <a:off x="1116352" y="1418094"/>
            <a:ext cx="3694018" cy="1308982"/>
          </a:xfrm>
          <a:prstGeom prst="rect">
            <a:avLst/>
          </a:prstGeom>
        </p:spPr>
        <p:txBody>
          <a:bodyPr vert="horz" wrap="square" lIns="0" tIns="64994" rIns="0" bIns="0" rtlCol="0">
            <a:spAutoFit/>
          </a:bodyPr>
          <a:lstStyle/>
          <a:p>
            <a:pPr marL="313781" indent="-302575">
              <a:spcBef>
                <a:spcPts val="512"/>
              </a:spcBef>
              <a:buSzPct val="83333"/>
              <a:buFont typeface="MS UI Gothic"/>
              <a:buChar char="❒"/>
              <a:tabLst>
                <a:tab pos="313221" algn="l"/>
                <a:tab pos="313781" algn="l"/>
              </a:tabLst>
            </a:pPr>
            <a:r>
              <a:rPr sz="2118" dirty="0">
                <a:latin typeface="Arial"/>
                <a:cs typeface="Arial"/>
              </a:rPr>
              <a:t>Kaspersky</a:t>
            </a:r>
          </a:p>
          <a:p>
            <a:pPr marL="818073" lvl="1" indent="-403433">
              <a:spcBef>
                <a:spcPts val="353"/>
              </a:spcBef>
              <a:buFont typeface="MS UI Gothic"/>
              <a:buChar char="❍"/>
              <a:tabLst>
                <a:tab pos="817513" algn="l"/>
                <a:tab pos="818073" algn="l"/>
              </a:tabLst>
            </a:pPr>
            <a:r>
              <a:rPr sz="1765" spc="-4" dirty="0">
                <a:latin typeface="Arial"/>
                <a:cs typeface="Arial"/>
              </a:rPr>
              <a:t>Free </a:t>
            </a:r>
            <a:r>
              <a:rPr sz="1765" dirty="0">
                <a:latin typeface="Arial"/>
                <a:cs typeface="Arial"/>
              </a:rPr>
              <a:t>ransomware</a:t>
            </a:r>
            <a:r>
              <a:rPr sz="1765" spc="-35" dirty="0">
                <a:latin typeface="Arial"/>
                <a:cs typeface="Arial"/>
              </a:rPr>
              <a:t> </a:t>
            </a:r>
            <a:r>
              <a:rPr sz="1765" spc="-4" dirty="0">
                <a:latin typeface="Arial"/>
                <a:cs typeface="Arial"/>
              </a:rPr>
              <a:t>decryptors</a:t>
            </a:r>
            <a:endParaRPr sz="1765" dirty="0">
              <a:latin typeface="Arial"/>
              <a:cs typeface="Arial"/>
            </a:endParaRPr>
          </a:p>
          <a:p>
            <a:pPr marL="818073" lvl="1" indent="-403433">
              <a:spcBef>
                <a:spcPts val="441"/>
              </a:spcBef>
              <a:buClr>
                <a:srgbClr val="000000"/>
              </a:buClr>
              <a:buFont typeface="MS UI Gothic"/>
              <a:buChar char="❍"/>
              <a:tabLst>
                <a:tab pos="817513" algn="l"/>
                <a:tab pos="818073" algn="l"/>
              </a:tabLst>
            </a:pPr>
            <a:r>
              <a:rPr sz="1765" u="sng" spc="-4" dirty="0">
                <a:solidFill>
                  <a:srgbClr val="CCCCFF"/>
                </a:solidFill>
                <a:uFill>
                  <a:solidFill>
                    <a:srgbClr val="D6D7FF"/>
                  </a:solidFill>
                </a:uFill>
                <a:latin typeface="Arial"/>
                <a:cs typeface="Arial"/>
              </a:rPr>
              <a:t>https://</a:t>
            </a:r>
            <a:endParaRPr sz="1765" dirty="0">
              <a:latin typeface="Arial"/>
              <a:cs typeface="Arial"/>
            </a:endParaRPr>
          </a:p>
          <a:p>
            <a:pPr marL="818073">
              <a:spcBef>
                <a:spcPts val="18"/>
              </a:spcBef>
            </a:pPr>
            <a:r>
              <a:rPr sz="1765" u="sng" spc="-4" dirty="0">
                <a:solidFill>
                  <a:srgbClr val="CCCCFF"/>
                </a:solidFill>
                <a:uFill>
                  <a:solidFill>
                    <a:srgbClr val="D6D7FF"/>
                  </a:solidFill>
                </a:uFill>
                <a:latin typeface="Arial"/>
                <a:cs typeface="Arial"/>
              </a:rPr>
              <a:t>noransom.kaspersky.com/</a:t>
            </a:r>
            <a:endParaRPr sz="1765" dirty="0">
              <a:latin typeface="Arial"/>
              <a:cs typeface="Arial"/>
            </a:endParaRPr>
          </a:p>
        </p:txBody>
      </p:sp>
      <p:sp>
        <p:nvSpPr>
          <p:cNvPr id="5" name="object 5"/>
          <p:cNvSpPr txBox="1"/>
          <p:nvPr/>
        </p:nvSpPr>
        <p:spPr>
          <a:xfrm>
            <a:off x="1116352" y="3572555"/>
            <a:ext cx="3706346" cy="2424665"/>
          </a:xfrm>
          <a:prstGeom prst="rect">
            <a:avLst/>
          </a:prstGeom>
        </p:spPr>
        <p:txBody>
          <a:bodyPr vert="horz" wrap="square" lIns="0" tIns="81243" rIns="0" bIns="0" rtlCol="0">
            <a:spAutoFit/>
          </a:bodyPr>
          <a:lstStyle/>
          <a:p>
            <a:pPr marL="313781" indent="-302575">
              <a:spcBef>
                <a:spcPts val="640"/>
              </a:spcBef>
              <a:buSzPct val="83333"/>
              <a:buFont typeface="MS UI Gothic"/>
              <a:buChar char="❒"/>
              <a:tabLst>
                <a:tab pos="313221" algn="l"/>
                <a:tab pos="313781" algn="l"/>
              </a:tabLst>
            </a:pPr>
            <a:r>
              <a:rPr sz="2118" spc="-4" dirty="0">
                <a:latin typeface="Arial"/>
                <a:cs typeface="Arial"/>
              </a:rPr>
              <a:t>Trend </a:t>
            </a:r>
            <a:r>
              <a:rPr sz="2118" dirty="0">
                <a:latin typeface="Arial"/>
                <a:cs typeface="Arial"/>
              </a:rPr>
              <a:t>Micro</a:t>
            </a:r>
          </a:p>
          <a:p>
            <a:pPr marL="818073" lvl="1" indent="-403433">
              <a:spcBef>
                <a:spcPts val="463"/>
              </a:spcBef>
              <a:buFont typeface="MS UI Gothic"/>
              <a:buChar char="❍"/>
              <a:tabLst>
                <a:tab pos="817513" algn="l"/>
                <a:tab pos="818073" algn="l"/>
              </a:tabLst>
            </a:pPr>
            <a:r>
              <a:rPr sz="1765" dirty="0">
                <a:latin typeface="Arial"/>
                <a:cs typeface="Arial"/>
              </a:rPr>
              <a:t>Ransomware </a:t>
            </a:r>
            <a:r>
              <a:rPr sz="1765" spc="-4" dirty="0">
                <a:latin typeface="Arial"/>
                <a:cs typeface="Arial"/>
              </a:rPr>
              <a:t>File</a:t>
            </a:r>
            <a:r>
              <a:rPr sz="1765" spc="-26" dirty="0">
                <a:latin typeface="Arial"/>
                <a:cs typeface="Arial"/>
              </a:rPr>
              <a:t> </a:t>
            </a:r>
            <a:r>
              <a:rPr sz="1765" spc="-4" dirty="0">
                <a:latin typeface="Arial"/>
                <a:cs typeface="Arial"/>
              </a:rPr>
              <a:t>Decryptor</a:t>
            </a:r>
            <a:endParaRPr sz="1765" dirty="0">
              <a:latin typeface="Arial"/>
              <a:cs typeface="Arial"/>
            </a:endParaRPr>
          </a:p>
          <a:p>
            <a:pPr marL="818073" lvl="1" indent="-403433">
              <a:spcBef>
                <a:spcPts val="353"/>
              </a:spcBef>
              <a:buClr>
                <a:srgbClr val="000000"/>
              </a:buClr>
              <a:buFont typeface="MS UI Gothic"/>
              <a:buChar char="❍"/>
              <a:tabLst>
                <a:tab pos="817513" algn="l"/>
                <a:tab pos="818073" algn="l"/>
              </a:tabLst>
            </a:pPr>
            <a:r>
              <a:rPr sz="1765" u="sng" spc="-4" dirty="0">
                <a:solidFill>
                  <a:srgbClr val="CCCCFF"/>
                </a:solidFill>
                <a:uFill>
                  <a:solidFill>
                    <a:srgbClr val="D6D7FF"/>
                  </a:solidFill>
                </a:uFill>
                <a:latin typeface="Arial"/>
                <a:cs typeface="Arial"/>
              </a:rPr>
              <a:t>https://</a:t>
            </a:r>
            <a:endParaRPr sz="1765" dirty="0">
              <a:latin typeface="Arial"/>
              <a:cs typeface="Arial"/>
            </a:endParaRPr>
          </a:p>
          <a:p>
            <a:pPr marL="818073" marR="4483">
              <a:spcBef>
                <a:spcPts val="18"/>
              </a:spcBef>
            </a:pPr>
            <a:r>
              <a:rPr sz="1765" u="sng" spc="-4" dirty="0">
                <a:solidFill>
                  <a:srgbClr val="CCCCFF"/>
                </a:solidFill>
                <a:uFill>
                  <a:solidFill>
                    <a:srgbClr val="D6D7FF"/>
                  </a:solidFill>
                </a:uFill>
                <a:latin typeface="Arial"/>
                <a:cs typeface="Arial"/>
              </a:rPr>
              <a:t>success.trendmicro.com/ </a:t>
            </a:r>
            <a:r>
              <a:rPr sz="1765" spc="-4" dirty="0">
                <a:solidFill>
                  <a:srgbClr val="CCCCFF"/>
                </a:solidFill>
                <a:latin typeface="Arial"/>
                <a:cs typeface="Arial"/>
              </a:rPr>
              <a:t> </a:t>
            </a:r>
            <a:r>
              <a:rPr sz="1765" u="sng" spc="-4" dirty="0">
                <a:solidFill>
                  <a:srgbClr val="CCCCFF"/>
                </a:solidFill>
                <a:uFill>
                  <a:solidFill>
                    <a:srgbClr val="D6D7FF"/>
                  </a:solidFill>
                </a:uFill>
                <a:latin typeface="Arial"/>
                <a:cs typeface="Arial"/>
              </a:rPr>
              <a:t>solution/1114221- </a:t>
            </a:r>
            <a:r>
              <a:rPr sz="1765" spc="-4" dirty="0">
                <a:solidFill>
                  <a:srgbClr val="CCCCFF"/>
                </a:solidFill>
                <a:latin typeface="Arial"/>
                <a:cs typeface="Arial"/>
              </a:rPr>
              <a:t> </a:t>
            </a:r>
            <a:r>
              <a:rPr sz="1765" u="sng" spc="-4" dirty="0">
                <a:solidFill>
                  <a:srgbClr val="CCCCFF"/>
                </a:solidFill>
                <a:uFill>
                  <a:solidFill>
                    <a:srgbClr val="D6D7FF"/>
                  </a:solidFill>
                </a:uFill>
                <a:latin typeface="Arial"/>
                <a:cs typeface="Arial"/>
              </a:rPr>
              <a:t>downloading-and-using-the- </a:t>
            </a:r>
            <a:r>
              <a:rPr sz="1765" spc="-4" dirty="0">
                <a:solidFill>
                  <a:srgbClr val="CCCCFF"/>
                </a:solidFill>
                <a:latin typeface="Arial"/>
                <a:cs typeface="Arial"/>
              </a:rPr>
              <a:t> </a:t>
            </a:r>
            <a:r>
              <a:rPr sz="1765" u="heavy" spc="-4" dirty="0">
                <a:solidFill>
                  <a:srgbClr val="CCCCFF"/>
                </a:solidFill>
                <a:uFill>
                  <a:solidFill>
                    <a:srgbClr val="D6D7FF"/>
                  </a:solidFill>
                </a:uFill>
                <a:latin typeface="Arial"/>
                <a:cs typeface="Arial"/>
              </a:rPr>
              <a:t>trend-micro-ransomware-file- </a:t>
            </a:r>
            <a:r>
              <a:rPr sz="1765" spc="-4" dirty="0">
                <a:solidFill>
                  <a:srgbClr val="CCCCFF"/>
                </a:solidFill>
                <a:latin typeface="Arial"/>
                <a:cs typeface="Arial"/>
              </a:rPr>
              <a:t> </a:t>
            </a:r>
            <a:r>
              <a:rPr sz="1765" u="sng" spc="-4" dirty="0">
                <a:solidFill>
                  <a:srgbClr val="CCCCFF"/>
                </a:solidFill>
                <a:uFill>
                  <a:solidFill>
                    <a:srgbClr val="D6D7FF"/>
                  </a:solidFill>
                </a:uFill>
                <a:latin typeface="Arial"/>
                <a:cs typeface="Arial"/>
              </a:rPr>
              <a:t>decryptor</a:t>
            </a:r>
            <a:endParaRPr sz="1765" dirty="0">
              <a:latin typeface="Arial"/>
              <a:cs typeface="Arial"/>
            </a:endParaRPr>
          </a:p>
        </p:txBody>
      </p:sp>
      <p:sp>
        <p:nvSpPr>
          <p:cNvPr id="6" name="object 6"/>
          <p:cNvSpPr/>
          <p:nvPr/>
        </p:nvSpPr>
        <p:spPr>
          <a:xfrm>
            <a:off x="6742717" y="1596230"/>
            <a:ext cx="2485922" cy="1761761"/>
          </a:xfrm>
          <a:prstGeom prst="rect">
            <a:avLst/>
          </a:prstGeom>
          <a:blipFill>
            <a:blip r:embed="rId2" cstate="print"/>
            <a:stretch>
              <a:fillRect/>
            </a:stretch>
          </a:blipFill>
        </p:spPr>
        <p:txBody>
          <a:bodyPr wrap="square" lIns="0" tIns="0" rIns="0" bIns="0" rtlCol="0"/>
          <a:lstStyle/>
          <a:p>
            <a:endParaRPr sz="1588"/>
          </a:p>
        </p:txBody>
      </p:sp>
      <p:sp>
        <p:nvSpPr>
          <p:cNvPr id="7" name="object 7"/>
          <p:cNvSpPr/>
          <p:nvPr/>
        </p:nvSpPr>
        <p:spPr>
          <a:xfrm>
            <a:off x="6873791" y="3630235"/>
            <a:ext cx="2732895" cy="2394693"/>
          </a:xfrm>
          <a:prstGeom prst="rect">
            <a:avLst/>
          </a:prstGeom>
          <a:blipFill>
            <a:blip r:embed="rId3" cstate="print"/>
            <a:stretch>
              <a:fillRect/>
            </a:stretch>
          </a:blipFill>
        </p:spPr>
        <p:txBody>
          <a:bodyPr wrap="square" lIns="0" tIns="0" rIns="0" bIns="0" rtlCol="0"/>
          <a:lstStyle/>
          <a:p>
            <a:endParaRPr sz="1588"/>
          </a:p>
        </p:txBody>
      </p:sp>
    </p:spTree>
    <p:extLst>
      <p:ext uri="{BB962C8B-B14F-4D97-AF65-F5344CB8AC3E}">
        <p14:creationId xmlns:p14="http://schemas.microsoft.com/office/powerpoint/2010/main" val="3961193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37550" y="125591"/>
            <a:ext cx="4865473" cy="688424"/>
          </a:xfrm>
          <a:prstGeom prst="rect">
            <a:avLst/>
          </a:prstGeom>
        </p:spPr>
        <p:txBody>
          <a:bodyPr vert="horz" wrap="square" lIns="0" tIns="11206" rIns="0" bIns="0" rtlCol="0" anchor="ctr">
            <a:spAutoFit/>
          </a:bodyPr>
          <a:lstStyle/>
          <a:p>
            <a:pPr marL="11206">
              <a:lnSpc>
                <a:spcPct val="100000"/>
              </a:lnSpc>
              <a:spcBef>
                <a:spcPts val="88"/>
              </a:spcBef>
            </a:pPr>
            <a:r>
              <a:rPr dirty="0"/>
              <a:t>No </a:t>
            </a:r>
            <a:r>
              <a:rPr spc="-4" dirty="0"/>
              <a:t>More</a:t>
            </a:r>
            <a:r>
              <a:rPr spc="-62" dirty="0"/>
              <a:t> </a:t>
            </a:r>
            <a:r>
              <a:rPr spc="-4" dirty="0"/>
              <a:t>Ransom</a:t>
            </a:r>
          </a:p>
        </p:txBody>
      </p:sp>
      <p:sp>
        <p:nvSpPr>
          <p:cNvPr id="4" name="object 4"/>
          <p:cNvSpPr txBox="1"/>
          <p:nvPr/>
        </p:nvSpPr>
        <p:spPr>
          <a:xfrm>
            <a:off x="1295045" y="1497765"/>
            <a:ext cx="7283471" cy="1360278"/>
          </a:xfrm>
          <a:prstGeom prst="rect">
            <a:avLst/>
          </a:prstGeom>
        </p:spPr>
        <p:txBody>
          <a:bodyPr vert="horz" wrap="square" lIns="0" tIns="64994" rIns="0" bIns="0" rtlCol="0">
            <a:spAutoFit/>
          </a:bodyPr>
          <a:lstStyle/>
          <a:p>
            <a:pPr marL="313781" indent="-302575">
              <a:spcBef>
                <a:spcPts val="512"/>
              </a:spcBef>
              <a:buSzPct val="83333"/>
              <a:buFont typeface="MS UI Gothic"/>
              <a:buChar char="❒"/>
              <a:tabLst>
                <a:tab pos="313221" algn="l"/>
                <a:tab pos="313781" algn="l"/>
              </a:tabLst>
            </a:pPr>
            <a:r>
              <a:rPr sz="2118" spc="-4" dirty="0">
                <a:latin typeface="Arial"/>
                <a:cs typeface="Arial"/>
              </a:rPr>
              <a:t>Industry</a:t>
            </a:r>
            <a:r>
              <a:rPr sz="2118" spc="-9" dirty="0">
                <a:latin typeface="Arial"/>
                <a:cs typeface="Arial"/>
              </a:rPr>
              <a:t> </a:t>
            </a:r>
            <a:r>
              <a:rPr sz="2118" spc="-4" dirty="0">
                <a:latin typeface="Arial"/>
                <a:cs typeface="Arial"/>
              </a:rPr>
              <a:t>consortium</a:t>
            </a:r>
            <a:endParaRPr sz="2118" dirty="0">
              <a:latin typeface="Arial"/>
              <a:cs typeface="Arial"/>
            </a:endParaRPr>
          </a:p>
          <a:p>
            <a:pPr marL="818073" lvl="1" indent="-403433">
              <a:spcBef>
                <a:spcPts val="353"/>
              </a:spcBef>
              <a:buClr>
                <a:srgbClr val="000000"/>
              </a:buClr>
              <a:buFont typeface="MS UI Gothic"/>
              <a:buChar char="❍"/>
              <a:tabLst>
                <a:tab pos="817513" algn="l"/>
                <a:tab pos="818073" algn="l"/>
              </a:tabLst>
            </a:pPr>
            <a:r>
              <a:rPr sz="1765" u="sng" spc="-4" dirty="0">
                <a:solidFill>
                  <a:srgbClr val="CCCCFF"/>
                </a:solidFill>
                <a:uFill>
                  <a:solidFill>
                    <a:srgbClr val="D6D7FF"/>
                  </a:solidFill>
                </a:uFill>
                <a:latin typeface="Arial"/>
                <a:cs typeface="Arial"/>
                <a:hlinkClick r:id="rId2"/>
              </a:rPr>
              <a:t>https://www.nomoreransom.org/</a:t>
            </a:r>
            <a:endParaRPr lang="en-US" sz="1765" u="sng" spc="-4" dirty="0">
              <a:solidFill>
                <a:srgbClr val="CCCCFF"/>
              </a:solidFill>
              <a:uFill>
                <a:solidFill>
                  <a:srgbClr val="D6D7FF"/>
                </a:solidFill>
              </a:uFill>
              <a:latin typeface="Arial"/>
              <a:cs typeface="Arial"/>
            </a:endParaRPr>
          </a:p>
          <a:p>
            <a:pPr marL="360873" indent="-403433">
              <a:spcBef>
                <a:spcPts val="353"/>
              </a:spcBef>
              <a:buClr>
                <a:srgbClr val="000000"/>
              </a:buClr>
              <a:buFont typeface="MS UI Gothic"/>
              <a:buChar char="❍"/>
              <a:tabLst>
                <a:tab pos="817513" algn="l"/>
                <a:tab pos="818073" algn="l"/>
              </a:tabLst>
            </a:pPr>
            <a:r>
              <a:rPr lang="en-US" sz="1765" dirty="0">
                <a:latin typeface="Arial"/>
                <a:cs typeface="Arial"/>
              </a:rPr>
              <a:t>DECRYPTION TOOLS FOR 109 RANSOMWARE STRAINS</a:t>
            </a:r>
          </a:p>
          <a:p>
            <a:pPr marL="360873" indent="-403433">
              <a:spcBef>
                <a:spcPts val="353"/>
              </a:spcBef>
              <a:buClr>
                <a:srgbClr val="000000"/>
              </a:buClr>
              <a:buFont typeface="MS UI Gothic"/>
              <a:buChar char="❍"/>
              <a:tabLst>
                <a:tab pos="817513" algn="l"/>
                <a:tab pos="818073" algn="l"/>
              </a:tabLst>
            </a:pPr>
            <a:endParaRPr sz="1765" dirty="0">
              <a:latin typeface="Arial"/>
              <a:cs typeface="Arial"/>
            </a:endParaRPr>
          </a:p>
        </p:txBody>
      </p:sp>
      <p:sp>
        <p:nvSpPr>
          <p:cNvPr id="5" name="object 5"/>
          <p:cNvSpPr/>
          <p:nvPr/>
        </p:nvSpPr>
        <p:spPr>
          <a:xfrm>
            <a:off x="1488829" y="2690521"/>
            <a:ext cx="6679271" cy="3573383"/>
          </a:xfrm>
          <a:prstGeom prst="rect">
            <a:avLst/>
          </a:prstGeom>
          <a:blipFill>
            <a:blip r:embed="rId3" cstate="print"/>
            <a:stretch>
              <a:fillRect/>
            </a:stretch>
          </a:blipFill>
        </p:spPr>
        <p:txBody>
          <a:bodyPr wrap="square" lIns="0" tIns="0" rIns="0" bIns="0" rtlCol="0"/>
          <a:lstStyle/>
          <a:p>
            <a:endParaRPr sz="1588"/>
          </a:p>
        </p:txBody>
      </p:sp>
      <p:sp>
        <p:nvSpPr>
          <p:cNvPr id="6" name="object 6"/>
          <p:cNvSpPr/>
          <p:nvPr/>
        </p:nvSpPr>
        <p:spPr>
          <a:xfrm>
            <a:off x="6365975" y="1642762"/>
            <a:ext cx="4010239" cy="637188"/>
          </a:xfrm>
          <a:prstGeom prst="rect">
            <a:avLst/>
          </a:prstGeom>
          <a:blipFill>
            <a:blip r:embed="rId4" cstate="print"/>
            <a:stretch>
              <a:fillRect/>
            </a:stretch>
          </a:blipFill>
        </p:spPr>
        <p:txBody>
          <a:bodyPr wrap="square" lIns="0" tIns="0" rIns="0" bIns="0" rtlCol="0"/>
          <a:lstStyle/>
          <a:p>
            <a:endParaRPr sz="1588"/>
          </a:p>
        </p:txBody>
      </p:sp>
    </p:spTree>
    <p:extLst>
      <p:ext uri="{BB962C8B-B14F-4D97-AF65-F5344CB8AC3E}">
        <p14:creationId xmlns:p14="http://schemas.microsoft.com/office/powerpoint/2010/main" val="324235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64615" y="98552"/>
            <a:ext cx="3613785" cy="330835"/>
          </a:xfrm>
          <a:prstGeom prst="rect">
            <a:avLst/>
          </a:prstGeom>
        </p:spPr>
        <p:txBody>
          <a:bodyPr vert="horz" wrap="square" lIns="0" tIns="12700" rIns="0" bIns="0" rtlCol="0">
            <a:spAutoFit/>
          </a:bodyPr>
          <a:lstStyle/>
          <a:p>
            <a:pPr marL="12700">
              <a:spcBef>
                <a:spcPts val="100"/>
              </a:spcBef>
            </a:pPr>
            <a:r>
              <a:rPr sz="2000" b="1" dirty="0">
                <a:solidFill>
                  <a:srgbClr val="FFFFFF"/>
                </a:solidFill>
                <a:latin typeface="Arial"/>
                <a:cs typeface="Arial"/>
              </a:rPr>
              <a:t>CSCA0101 Computing</a:t>
            </a:r>
            <a:r>
              <a:rPr sz="2000" b="1" spc="-90" dirty="0">
                <a:solidFill>
                  <a:srgbClr val="FFFFFF"/>
                </a:solidFill>
                <a:latin typeface="Arial"/>
                <a:cs typeface="Arial"/>
              </a:rPr>
              <a:t> </a:t>
            </a:r>
            <a:r>
              <a:rPr sz="2000" b="1" dirty="0">
                <a:solidFill>
                  <a:srgbClr val="FFFFFF"/>
                </a:solidFill>
                <a:latin typeface="Arial"/>
                <a:cs typeface="Arial"/>
              </a:rPr>
              <a:t>Basics</a:t>
            </a:r>
            <a:endParaRPr sz="2000">
              <a:latin typeface="Arial"/>
              <a:cs typeface="Arial"/>
            </a:endParaRPr>
          </a:p>
        </p:txBody>
      </p:sp>
      <p:sp>
        <p:nvSpPr>
          <p:cNvPr id="5" name="object 5"/>
          <p:cNvSpPr txBox="1"/>
          <p:nvPr/>
        </p:nvSpPr>
        <p:spPr>
          <a:xfrm>
            <a:off x="10195815" y="6482564"/>
            <a:ext cx="178435" cy="294953"/>
          </a:xfrm>
          <a:prstGeom prst="rect">
            <a:avLst/>
          </a:prstGeom>
        </p:spPr>
        <p:txBody>
          <a:bodyPr vert="horz" wrap="square" lIns="0" tIns="0" rIns="0" bIns="0" rtlCol="0">
            <a:spAutoFit/>
          </a:bodyPr>
          <a:lstStyle/>
          <a:p>
            <a:pPr marL="25400">
              <a:lnSpc>
                <a:spcPts val="2285"/>
              </a:lnSpc>
            </a:pPr>
            <a:fld id="{81D60167-4931-47E6-BA6A-407CBD079E47}" type="slidenum">
              <a:rPr sz="2000" b="1" dirty="0">
                <a:solidFill>
                  <a:srgbClr val="FFFFFF"/>
                </a:solidFill>
                <a:latin typeface="Times New Roman"/>
                <a:cs typeface="Times New Roman"/>
              </a:rPr>
              <a:pPr marL="25400">
                <a:lnSpc>
                  <a:spcPts val="2285"/>
                </a:lnSpc>
              </a:pPr>
              <a:t>8</a:t>
            </a:fld>
            <a:endParaRPr sz="2000">
              <a:latin typeface="Times New Roman"/>
              <a:cs typeface="Times New Roman"/>
            </a:endParaRPr>
          </a:p>
        </p:txBody>
      </p:sp>
      <p:sp>
        <p:nvSpPr>
          <p:cNvPr id="3" name="object 3"/>
          <p:cNvSpPr txBox="1">
            <a:spLocks noGrp="1"/>
          </p:cNvSpPr>
          <p:nvPr>
            <p:ph type="title"/>
          </p:nvPr>
        </p:nvSpPr>
        <p:spPr>
          <a:xfrm>
            <a:off x="930442" y="98552"/>
            <a:ext cx="10515600" cy="689291"/>
          </a:xfrm>
          <a:prstGeom prst="rect">
            <a:avLst/>
          </a:prstGeom>
        </p:spPr>
        <p:txBody>
          <a:bodyPr vert="horz" wrap="square" lIns="0" tIns="12065" rIns="0" bIns="0" rtlCol="0" anchor="ctr">
            <a:spAutoFit/>
          </a:bodyPr>
          <a:lstStyle/>
          <a:p>
            <a:pPr marL="12700">
              <a:lnSpc>
                <a:spcPct val="100000"/>
              </a:lnSpc>
              <a:spcBef>
                <a:spcPts val="95"/>
              </a:spcBef>
            </a:pPr>
            <a:r>
              <a:rPr spc="-5" dirty="0"/>
              <a:t>Malware</a:t>
            </a:r>
          </a:p>
        </p:txBody>
      </p:sp>
      <p:sp>
        <p:nvSpPr>
          <p:cNvPr id="4" name="object 4"/>
          <p:cNvSpPr txBox="1"/>
          <p:nvPr/>
        </p:nvSpPr>
        <p:spPr>
          <a:xfrm>
            <a:off x="803120" y="982499"/>
            <a:ext cx="8560799" cy="382156"/>
          </a:xfrm>
          <a:prstGeom prst="rect">
            <a:avLst/>
          </a:prstGeom>
        </p:spPr>
        <p:txBody>
          <a:bodyPr vert="horz" wrap="square" lIns="0" tIns="12700" rIns="0" bIns="0" rtlCol="0">
            <a:spAutoFit/>
          </a:bodyPr>
          <a:lstStyle/>
          <a:p>
            <a:pPr marL="12700">
              <a:spcBef>
                <a:spcPts val="2020"/>
              </a:spcBef>
            </a:pPr>
            <a:r>
              <a:rPr lang="en-US" sz="2400" b="1" dirty="0">
                <a:latin typeface="Arial"/>
                <a:cs typeface="Arial"/>
              </a:rPr>
              <a:t>Trapdoor/Backdoor</a:t>
            </a:r>
            <a:endParaRPr sz="2400" dirty="0">
              <a:latin typeface="Arial"/>
              <a:cs typeface="Arial"/>
            </a:endParaRPr>
          </a:p>
        </p:txBody>
      </p:sp>
      <p:sp>
        <p:nvSpPr>
          <p:cNvPr id="6" name="Rectangle 5">
            <a:extLst>
              <a:ext uri="{FF2B5EF4-FFF2-40B4-BE49-F238E27FC236}">
                <a16:creationId xmlns:a16="http://schemas.microsoft.com/office/drawing/2014/main" id="{C992D910-2429-2E41-8638-E4F58D13D9BE}"/>
              </a:ext>
            </a:extLst>
          </p:cNvPr>
          <p:cNvSpPr/>
          <p:nvPr/>
        </p:nvSpPr>
        <p:spPr>
          <a:xfrm>
            <a:off x="803120" y="1559311"/>
            <a:ext cx="6940647" cy="5324535"/>
          </a:xfrm>
          <a:prstGeom prst="rect">
            <a:avLst/>
          </a:prstGeom>
        </p:spPr>
        <p:txBody>
          <a:bodyPr wrap="square">
            <a:spAutoFit/>
          </a:bodyPr>
          <a:lstStyle/>
          <a:p>
            <a:pPr marL="469900" indent="-457834">
              <a:spcBef>
                <a:spcPts val="2014"/>
              </a:spcBef>
              <a:buChar char="•"/>
              <a:tabLst>
                <a:tab pos="469900" algn="l"/>
                <a:tab pos="470534" algn="l"/>
              </a:tabLst>
            </a:pPr>
            <a:r>
              <a:rPr lang="en-US" sz="2000" dirty="0"/>
              <a:t>A secret, undocumented entry point into a module which allows a specialized access. </a:t>
            </a:r>
          </a:p>
          <a:p>
            <a:pPr marL="469900" indent="-457834">
              <a:spcBef>
                <a:spcPts val="2014"/>
              </a:spcBef>
              <a:buChar char="•"/>
              <a:tabLst>
                <a:tab pos="469900" algn="l"/>
                <a:tab pos="470534" algn="l"/>
              </a:tabLst>
            </a:pPr>
            <a:r>
              <a:rPr lang="en-US" sz="2000" dirty="0"/>
              <a:t>The trapdoor is inserted during code development  Test the modules, allow access in events of error </a:t>
            </a:r>
          </a:p>
          <a:p>
            <a:pPr marL="469900" indent="-457834">
              <a:spcBef>
                <a:spcPts val="2014"/>
              </a:spcBef>
              <a:buChar char="•"/>
              <a:tabLst>
                <a:tab pos="469900" algn="l"/>
                <a:tab pos="470534" algn="l"/>
              </a:tabLst>
            </a:pPr>
            <a:r>
              <a:rPr lang="en-US" sz="2000" dirty="0"/>
              <a:t>Trapdoor are vulnerabilities because they expose the system to modification during execution. </a:t>
            </a:r>
          </a:p>
          <a:p>
            <a:pPr marL="469900" indent="-457834">
              <a:spcBef>
                <a:spcPts val="2014"/>
              </a:spcBef>
              <a:buChar char="•"/>
              <a:tabLst>
                <a:tab pos="469900" algn="l"/>
                <a:tab pos="470534" algn="l"/>
              </a:tabLst>
            </a:pPr>
            <a:r>
              <a:rPr lang="en-US" sz="2000" dirty="0"/>
              <a:t>The programmer usually removes trapdoors during program development. But sometimes</a:t>
            </a:r>
          </a:p>
          <a:p>
            <a:pPr marL="927100" lvl="1" indent="-457834">
              <a:spcBef>
                <a:spcPts val="2014"/>
              </a:spcBef>
              <a:buChar char="•"/>
              <a:tabLst>
                <a:tab pos="469900" algn="l"/>
                <a:tab pos="470534" algn="l"/>
              </a:tabLst>
            </a:pPr>
            <a:r>
              <a:rPr lang="en-US" sz="2000" dirty="0"/>
              <a:t>forget to remove them </a:t>
            </a:r>
          </a:p>
          <a:p>
            <a:pPr marL="927100" lvl="1" indent="-457834">
              <a:spcBef>
                <a:spcPts val="2014"/>
              </a:spcBef>
              <a:buChar char="•"/>
              <a:tabLst>
                <a:tab pos="469900" algn="l"/>
                <a:tab pos="470534" algn="l"/>
              </a:tabLst>
            </a:pPr>
            <a:r>
              <a:rPr lang="en-US" sz="2000" dirty="0"/>
              <a:t>leaves them in the program for testing and maintenance </a:t>
            </a:r>
          </a:p>
          <a:p>
            <a:pPr marL="927100" lvl="1" indent="-457834">
              <a:spcBef>
                <a:spcPts val="2014"/>
              </a:spcBef>
              <a:buChar char="•"/>
              <a:tabLst>
                <a:tab pos="469900" algn="l"/>
                <a:tab pos="470534" algn="l"/>
              </a:tabLst>
            </a:pPr>
            <a:r>
              <a:rPr lang="en-US" sz="2000" dirty="0"/>
              <a:t>or as a covert means of access to the routine after it becomes an accepted production program.</a:t>
            </a:r>
            <a:endParaRPr lang="en-US" sz="2800" dirty="0">
              <a:latin typeface="Arial"/>
              <a:cs typeface="Arial"/>
            </a:endParaRPr>
          </a:p>
        </p:txBody>
      </p:sp>
      <p:pic>
        <p:nvPicPr>
          <p:cNvPr id="7" name="Picture 6">
            <a:extLst>
              <a:ext uri="{FF2B5EF4-FFF2-40B4-BE49-F238E27FC236}">
                <a16:creationId xmlns:a16="http://schemas.microsoft.com/office/drawing/2014/main" id="{F168B606-9C56-7942-B1A5-EDFCC2F46C0F}"/>
              </a:ext>
            </a:extLst>
          </p:cNvPr>
          <p:cNvPicPr>
            <a:picLocks noChangeAspect="1"/>
          </p:cNvPicPr>
          <p:nvPr/>
        </p:nvPicPr>
        <p:blipFill>
          <a:blip r:embed="rId2"/>
          <a:stretch>
            <a:fillRect/>
          </a:stretch>
        </p:blipFill>
        <p:spPr>
          <a:xfrm>
            <a:off x="7743766" y="401417"/>
            <a:ext cx="4216529" cy="2635331"/>
          </a:xfrm>
          <a:prstGeom prst="rect">
            <a:avLst/>
          </a:prstGeom>
        </p:spPr>
      </p:pic>
    </p:spTree>
    <p:extLst>
      <p:ext uri="{BB962C8B-B14F-4D97-AF65-F5344CB8AC3E}">
        <p14:creationId xmlns:p14="http://schemas.microsoft.com/office/powerpoint/2010/main" val="61166857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37550" y="154844"/>
            <a:ext cx="5480158" cy="688424"/>
          </a:xfrm>
          <a:prstGeom prst="rect">
            <a:avLst/>
          </a:prstGeom>
        </p:spPr>
        <p:txBody>
          <a:bodyPr vert="horz" wrap="square" lIns="0" tIns="11206" rIns="0" bIns="0" rtlCol="0" anchor="ctr">
            <a:spAutoFit/>
          </a:bodyPr>
          <a:lstStyle/>
          <a:p>
            <a:pPr marL="11206">
              <a:lnSpc>
                <a:spcPct val="100000"/>
              </a:lnSpc>
              <a:spcBef>
                <a:spcPts val="88"/>
              </a:spcBef>
            </a:pPr>
            <a:r>
              <a:rPr spc="-4" dirty="0"/>
              <a:t>Commercial</a:t>
            </a:r>
            <a:r>
              <a:rPr spc="-75" dirty="0"/>
              <a:t> </a:t>
            </a:r>
            <a:r>
              <a:rPr spc="-4" dirty="0"/>
              <a:t>services</a:t>
            </a:r>
          </a:p>
        </p:txBody>
      </p:sp>
      <p:sp>
        <p:nvSpPr>
          <p:cNvPr id="4" name="object 4"/>
          <p:cNvSpPr txBox="1"/>
          <p:nvPr/>
        </p:nvSpPr>
        <p:spPr>
          <a:xfrm>
            <a:off x="1063857" y="1417630"/>
            <a:ext cx="5227544" cy="337238"/>
          </a:xfrm>
          <a:prstGeom prst="rect">
            <a:avLst/>
          </a:prstGeom>
        </p:spPr>
        <p:txBody>
          <a:bodyPr vert="horz" wrap="square" lIns="0" tIns="11206" rIns="0" bIns="0" rtlCol="0">
            <a:spAutoFit/>
          </a:bodyPr>
          <a:lstStyle/>
          <a:p>
            <a:pPr marL="313781" indent="-302575">
              <a:spcBef>
                <a:spcPts val="88"/>
              </a:spcBef>
              <a:buClr>
                <a:srgbClr val="000000"/>
              </a:buClr>
              <a:buSzPct val="83333"/>
              <a:buFont typeface="MS UI Gothic"/>
              <a:buChar char="❒"/>
              <a:tabLst>
                <a:tab pos="313221" algn="l"/>
                <a:tab pos="313781" algn="l"/>
              </a:tabLst>
            </a:pPr>
            <a:r>
              <a:rPr sz="2118" u="heavy" spc="-4" dirty="0">
                <a:solidFill>
                  <a:srgbClr val="CCCCFF"/>
                </a:solidFill>
                <a:uFill>
                  <a:solidFill>
                    <a:srgbClr val="D6D7FF"/>
                  </a:solidFill>
                </a:uFill>
                <a:latin typeface="Arial"/>
                <a:cs typeface="Arial"/>
                <a:hlinkClick r:id="rId2"/>
              </a:rPr>
              <a:t>http://www.rm-ransomwarerecovery.com/</a:t>
            </a:r>
            <a:endParaRPr sz="2118">
              <a:latin typeface="Arial"/>
              <a:cs typeface="Arial"/>
            </a:endParaRPr>
          </a:p>
        </p:txBody>
      </p:sp>
      <p:sp>
        <p:nvSpPr>
          <p:cNvPr id="5" name="object 5"/>
          <p:cNvSpPr txBox="1"/>
          <p:nvPr/>
        </p:nvSpPr>
        <p:spPr>
          <a:xfrm>
            <a:off x="1063857" y="4069748"/>
            <a:ext cx="4181475" cy="1631515"/>
          </a:xfrm>
          <a:prstGeom prst="rect">
            <a:avLst/>
          </a:prstGeom>
        </p:spPr>
        <p:txBody>
          <a:bodyPr vert="horz" wrap="square" lIns="0" tIns="67796" rIns="0" bIns="0" rtlCol="0">
            <a:spAutoFit/>
          </a:bodyPr>
          <a:lstStyle/>
          <a:p>
            <a:pPr marL="313781" indent="-302575">
              <a:spcBef>
                <a:spcPts val="534"/>
              </a:spcBef>
              <a:buSzPct val="83333"/>
              <a:buFont typeface="MS UI Gothic"/>
              <a:buChar char="❒"/>
              <a:tabLst>
                <a:tab pos="313221" algn="l"/>
                <a:tab pos="313781" algn="l"/>
              </a:tabLst>
            </a:pPr>
            <a:r>
              <a:rPr lang="en-US" sz="2118" dirty="0">
                <a:latin typeface="Arial"/>
                <a:cs typeface="Arial"/>
              </a:rPr>
              <a:t>Other services</a:t>
            </a:r>
            <a:endParaRPr sz="2118" dirty="0">
              <a:latin typeface="Arial"/>
              <a:cs typeface="Arial"/>
            </a:endParaRPr>
          </a:p>
          <a:p>
            <a:pPr marL="818073" lvl="1" indent="-403433">
              <a:spcBef>
                <a:spcPts val="375"/>
              </a:spcBef>
              <a:buFont typeface="MS UI Gothic"/>
              <a:buChar char="❍"/>
              <a:tabLst>
                <a:tab pos="817513" algn="l"/>
                <a:tab pos="818073" algn="l"/>
              </a:tabLst>
            </a:pPr>
            <a:r>
              <a:rPr sz="1765" dirty="0">
                <a:latin typeface="Arial"/>
                <a:cs typeface="Arial"/>
              </a:rPr>
              <a:t>Axiom cyber</a:t>
            </a:r>
            <a:r>
              <a:rPr sz="1765" spc="-18" dirty="0">
                <a:latin typeface="Arial"/>
                <a:cs typeface="Arial"/>
              </a:rPr>
              <a:t> </a:t>
            </a:r>
            <a:r>
              <a:rPr sz="1765" spc="-4" dirty="0">
                <a:latin typeface="Arial"/>
                <a:cs typeface="Arial"/>
              </a:rPr>
              <a:t>solutions</a:t>
            </a:r>
            <a:endParaRPr sz="1765" dirty="0">
              <a:latin typeface="Arial"/>
              <a:cs typeface="Arial"/>
            </a:endParaRPr>
          </a:p>
          <a:p>
            <a:pPr marL="1120648" lvl="2" indent="-201717">
              <a:spcBef>
                <a:spcPts val="401"/>
              </a:spcBef>
              <a:buClr>
                <a:srgbClr val="000000"/>
              </a:buClr>
              <a:buChar char="•"/>
              <a:tabLst>
                <a:tab pos="1120088" algn="l"/>
                <a:tab pos="1120648" algn="l"/>
              </a:tabLst>
            </a:pPr>
            <a:r>
              <a:rPr sz="1588" u="sng" spc="-4" dirty="0">
                <a:solidFill>
                  <a:srgbClr val="CCCCFF"/>
                </a:solidFill>
                <a:uFill>
                  <a:solidFill>
                    <a:srgbClr val="D6D7FF"/>
                  </a:solidFill>
                </a:uFill>
                <a:latin typeface="Arial"/>
                <a:cs typeface="Arial"/>
              </a:rPr>
              <a:t>https://</a:t>
            </a:r>
            <a:r>
              <a:rPr sz="1588" u="sng" spc="-4" dirty="0">
                <a:solidFill>
                  <a:srgbClr val="CCCCFF"/>
                </a:solidFill>
                <a:uFill>
                  <a:solidFill>
                    <a:srgbClr val="D6D7FF"/>
                  </a:solidFill>
                </a:uFill>
                <a:latin typeface="Arial"/>
                <a:cs typeface="Arial"/>
                <a:hlinkClick r:id="rId3"/>
              </a:rPr>
              <a:t>www.axiomcyber.com/</a:t>
            </a:r>
            <a:endParaRPr sz="1588" dirty="0">
              <a:latin typeface="Arial"/>
              <a:cs typeface="Arial"/>
            </a:endParaRPr>
          </a:p>
          <a:p>
            <a:pPr marL="818073" lvl="1" indent="-403433">
              <a:spcBef>
                <a:spcPts val="427"/>
              </a:spcBef>
              <a:buFont typeface="MS UI Gothic"/>
              <a:buChar char="❍"/>
              <a:tabLst>
                <a:tab pos="817513" algn="l"/>
                <a:tab pos="818073" algn="l"/>
              </a:tabLst>
            </a:pPr>
            <a:r>
              <a:rPr sz="1765" dirty="0">
                <a:latin typeface="Arial"/>
                <a:cs typeface="Arial"/>
              </a:rPr>
              <a:t>Secured </a:t>
            </a:r>
            <a:r>
              <a:rPr sz="1765" spc="-4" dirty="0">
                <a:latin typeface="Arial"/>
                <a:cs typeface="Arial"/>
              </a:rPr>
              <a:t>IT</a:t>
            </a:r>
            <a:r>
              <a:rPr sz="1765" spc="-9" dirty="0">
                <a:latin typeface="Arial"/>
                <a:cs typeface="Arial"/>
              </a:rPr>
              <a:t> </a:t>
            </a:r>
            <a:r>
              <a:rPr sz="1765" spc="-4" dirty="0">
                <a:latin typeface="Arial"/>
                <a:cs typeface="Arial"/>
              </a:rPr>
              <a:t>Solutions</a:t>
            </a:r>
            <a:endParaRPr sz="1765" dirty="0">
              <a:latin typeface="Arial"/>
              <a:cs typeface="Arial"/>
            </a:endParaRPr>
          </a:p>
          <a:p>
            <a:pPr marL="1120648" lvl="2" indent="-201717">
              <a:spcBef>
                <a:spcPts val="401"/>
              </a:spcBef>
              <a:buClr>
                <a:srgbClr val="000000"/>
              </a:buClr>
              <a:buChar char="•"/>
              <a:tabLst>
                <a:tab pos="1120088" algn="l"/>
                <a:tab pos="1120648" algn="l"/>
              </a:tabLst>
            </a:pPr>
            <a:r>
              <a:rPr sz="1588" u="sng" spc="-4" dirty="0">
                <a:solidFill>
                  <a:srgbClr val="CCCCFF"/>
                </a:solidFill>
                <a:uFill>
                  <a:solidFill>
                    <a:srgbClr val="D6D7FF"/>
                  </a:solidFill>
                </a:uFill>
                <a:latin typeface="Arial"/>
                <a:cs typeface="Arial"/>
                <a:hlinkClick r:id="rId4"/>
              </a:rPr>
              <a:t>http://www.secureditsolutions.com</a:t>
            </a:r>
            <a:endParaRPr sz="1588" dirty="0">
              <a:latin typeface="Arial"/>
              <a:cs typeface="Arial"/>
            </a:endParaRPr>
          </a:p>
        </p:txBody>
      </p:sp>
      <p:sp>
        <p:nvSpPr>
          <p:cNvPr id="6" name="object 6"/>
          <p:cNvSpPr/>
          <p:nvPr/>
        </p:nvSpPr>
        <p:spPr>
          <a:xfrm>
            <a:off x="1651388" y="1815912"/>
            <a:ext cx="6264895" cy="2258141"/>
          </a:xfrm>
          <a:prstGeom prst="rect">
            <a:avLst/>
          </a:prstGeom>
          <a:blipFill>
            <a:blip r:embed="rId5" cstate="print"/>
            <a:stretch>
              <a:fillRect/>
            </a:stretch>
          </a:blipFill>
        </p:spPr>
        <p:txBody>
          <a:bodyPr wrap="square" lIns="0" tIns="0" rIns="0" bIns="0" rtlCol="0"/>
          <a:lstStyle/>
          <a:p>
            <a:endParaRPr sz="1588"/>
          </a:p>
        </p:txBody>
      </p:sp>
      <p:sp>
        <p:nvSpPr>
          <p:cNvPr id="7" name="object 7"/>
          <p:cNvSpPr/>
          <p:nvPr/>
        </p:nvSpPr>
        <p:spPr>
          <a:xfrm>
            <a:off x="5793219" y="4592045"/>
            <a:ext cx="1922359" cy="443621"/>
          </a:xfrm>
          <a:prstGeom prst="rect">
            <a:avLst/>
          </a:prstGeom>
          <a:blipFill>
            <a:blip r:embed="rId6" cstate="print"/>
            <a:stretch>
              <a:fillRect/>
            </a:stretch>
          </a:blipFill>
        </p:spPr>
        <p:txBody>
          <a:bodyPr wrap="square" lIns="0" tIns="0" rIns="0" bIns="0" rtlCol="0"/>
          <a:lstStyle/>
          <a:p>
            <a:endParaRPr sz="1588"/>
          </a:p>
        </p:txBody>
      </p:sp>
      <p:sp>
        <p:nvSpPr>
          <p:cNvPr id="8" name="object 8"/>
          <p:cNvSpPr/>
          <p:nvPr/>
        </p:nvSpPr>
        <p:spPr>
          <a:xfrm>
            <a:off x="5509532" y="5215167"/>
            <a:ext cx="2444139" cy="563111"/>
          </a:xfrm>
          <a:prstGeom prst="rect">
            <a:avLst/>
          </a:prstGeom>
          <a:blipFill>
            <a:blip r:embed="rId7" cstate="print"/>
            <a:stretch>
              <a:fillRect/>
            </a:stretch>
          </a:blipFill>
        </p:spPr>
        <p:txBody>
          <a:bodyPr wrap="square" lIns="0" tIns="0" rIns="0" bIns="0" rtlCol="0"/>
          <a:lstStyle/>
          <a:p>
            <a:endParaRPr sz="1588"/>
          </a:p>
        </p:txBody>
      </p:sp>
    </p:spTree>
    <p:extLst>
      <p:ext uri="{BB962C8B-B14F-4D97-AF65-F5344CB8AC3E}">
        <p14:creationId xmlns:p14="http://schemas.microsoft.com/office/powerpoint/2010/main" val="257289938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25975" y="168937"/>
            <a:ext cx="5400965" cy="688424"/>
          </a:xfrm>
          <a:prstGeom prst="rect">
            <a:avLst/>
          </a:prstGeom>
        </p:spPr>
        <p:txBody>
          <a:bodyPr vert="horz" wrap="square" lIns="0" tIns="11206" rIns="0" bIns="0" rtlCol="0" anchor="ctr">
            <a:spAutoFit/>
          </a:bodyPr>
          <a:lstStyle/>
          <a:p>
            <a:pPr marL="11206">
              <a:lnSpc>
                <a:spcPct val="100000"/>
              </a:lnSpc>
              <a:spcBef>
                <a:spcPts val="88"/>
              </a:spcBef>
            </a:pPr>
            <a:r>
              <a:rPr spc="-4" dirty="0"/>
              <a:t>To </a:t>
            </a:r>
            <a:r>
              <a:rPr dirty="0"/>
              <a:t>Pay </a:t>
            </a:r>
            <a:r>
              <a:rPr spc="-4" dirty="0"/>
              <a:t>or Not </a:t>
            </a:r>
            <a:r>
              <a:rPr dirty="0"/>
              <a:t>to</a:t>
            </a:r>
            <a:r>
              <a:rPr spc="-71" dirty="0"/>
              <a:t> </a:t>
            </a:r>
            <a:r>
              <a:rPr dirty="0"/>
              <a:t>Pay</a:t>
            </a:r>
          </a:p>
        </p:txBody>
      </p:sp>
      <p:sp>
        <p:nvSpPr>
          <p:cNvPr id="4" name="object 4"/>
          <p:cNvSpPr txBox="1"/>
          <p:nvPr/>
        </p:nvSpPr>
        <p:spPr>
          <a:xfrm>
            <a:off x="929556" y="1137792"/>
            <a:ext cx="6747062" cy="3384358"/>
          </a:xfrm>
          <a:prstGeom prst="rect">
            <a:avLst/>
          </a:prstGeom>
        </p:spPr>
        <p:txBody>
          <a:bodyPr vert="horz" wrap="square" lIns="0" tIns="64994" rIns="0" bIns="0" rtlCol="0">
            <a:spAutoFit/>
          </a:bodyPr>
          <a:lstStyle/>
          <a:p>
            <a:pPr marL="313781" indent="-302575">
              <a:spcBef>
                <a:spcPts val="512"/>
              </a:spcBef>
              <a:buSzPct val="83333"/>
              <a:buFont typeface="MS UI Gothic"/>
              <a:buChar char="❒"/>
              <a:tabLst>
                <a:tab pos="313221" algn="l"/>
                <a:tab pos="313781" algn="l"/>
              </a:tabLst>
            </a:pPr>
            <a:r>
              <a:rPr sz="2118" dirty="0">
                <a:latin typeface="Arial"/>
                <a:cs typeface="Arial"/>
              </a:rPr>
              <a:t>Chance of </a:t>
            </a:r>
            <a:r>
              <a:rPr sz="2118" spc="-4" dirty="0">
                <a:latin typeface="Arial"/>
                <a:cs typeface="Arial"/>
              </a:rPr>
              <a:t>getting the</a:t>
            </a:r>
            <a:r>
              <a:rPr sz="2118" spc="-9" dirty="0">
                <a:latin typeface="Arial"/>
                <a:cs typeface="Arial"/>
              </a:rPr>
              <a:t> </a:t>
            </a:r>
            <a:r>
              <a:rPr sz="2118" dirty="0">
                <a:latin typeface="Arial"/>
                <a:cs typeface="Arial"/>
              </a:rPr>
              <a:t>key</a:t>
            </a:r>
          </a:p>
          <a:p>
            <a:pPr marL="818073" marR="28576" lvl="1" indent="-403433">
              <a:lnSpc>
                <a:spcPct val="100800"/>
              </a:lnSpc>
              <a:spcBef>
                <a:spcPts val="335"/>
              </a:spcBef>
              <a:buFont typeface="MS UI Gothic"/>
              <a:buChar char="❍"/>
              <a:tabLst>
                <a:tab pos="817513" algn="l"/>
                <a:tab pos="818073" algn="l"/>
              </a:tabLst>
            </a:pPr>
            <a:r>
              <a:rPr sz="1765" spc="-4" dirty="0">
                <a:latin typeface="Arial"/>
                <a:cs typeface="Arial"/>
              </a:rPr>
              <a:t>Was </a:t>
            </a:r>
            <a:r>
              <a:rPr sz="1765" dirty="0">
                <a:latin typeface="Arial"/>
                <a:cs typeface="Arial"/>
              </a:rPr>
              <a:t>high previously. </a:t>
            </a:r>
            <a:r>
              <a:rPr sz="1765" spc="-4" dirty="0">
                <a:latin typeface="Arial"/>
                <a:cs typeface="Arial"/>
              </a:rPr>
              <a:t>Attackers </a:t>
            </a:r>
            <a:r>
              <a:rPr sz="1765" dirty="0">
                <a:latin typeface="Arial"/>
                <a:cs typeface="Arial"/>
              </a:rPr>
              <a:t>needed </a:t>
            </a:r>
            <a:r>
              <a:rPr sz="1765" spc="-4" dirty="0">
                <a:latin typeface="Arial"/>
                <a:cs typeface="Arial"/>
              </a:rPr>
              <a:t>to </a:t>
            </a:r>
            <a:r>
              <a:rPr sz="1765" dirty="0">
                <a:latin typeface="Arial"/>
                <a:cs typeface="Arial"/>
              </a:rPr>
              <a:t>build </a:t>
            </a:r>
            <a:r>
              <a:rPr sz="1765" spc="-4" dirty="0">
                <a:latin typeface="Arial"/>
                <a:cs typeface="Arial"/>
              </a:rPr>
              <a:t>trust to  </a:t>
            </a:r>
            <a:r>
              <a:rPr sz="1765" dirty="0">
                <a:latin typeface="Arial"/>
                <a:cs typeface="Arial"/>
              </a:rPr>
              <a:t>encourage ransom </a:t>
            </a:r>
            <a:r>
              <a:rPr sz="1765" spc="-4" dirty="0">
                <a:latin typeface="Arial"/>
                <a:cs typeface="Arial"/>
              </a:rPr>
              <a:t>payment. </a:t>
            </a:r>
            <a:r>
              <a:rPr sz="1765" dirty="0">
                <a:latin typeface="Arial"/>
                <a:cs typeface="Arial"/>
              </a:rPr>
              <a:t>Had a good </a:t>
            </a:r>
            <a:r>
              <a:rPr sz="1765" spc="-4" dirty="0">
                <a:latin typeface="Arial"/>
                <a:cs typeface="Arial"/>
              </a:rPr>
              <a:t>customer</a:t>
            </a:r>
            <a:r>
              <a:rPr sz="1765" spc="-35" dirty="0">
                <a:latin typeface="Arial"/>
                <a:cs typeface="Arial"/>
              </a:rPr>
              <a:t> </a:t>
            </a:r>
            <a:r>
              <a:rPr sz="1765" dirty="0">
                <a:latin typeface="Arial"/>
                <a:cs typeface="Arial"/>
              </a:rPr>
              <a:t>service.</a:t>
            </a:r>
          </a:p>
          <a:p>
            <a:pPr marL="818073" marR="639330" lvl="1" indent="-403433">
              <a:lnSpc>
                <a:spcPct val="100800"/>
              </a:lnSpc>
              <a:spcBef>
                <a:spcPts val="405"/>
              </a:spcBef>
              <a:buFont typeface="MS UI Gothic"/>
              <a:buChar char="❍"/>
              <a:tabLst>
                <a:tab pos="817513" algn="l"/>
                <a:tab pos="818073" algn="l"/>
              </a:tabLst>
            </a:pPr>
            <a:r>
              <a:rPr sz="1765" dirty="0">
                <a:latin typeface="Arial"/>
                <a:cs typeface="Arial"/>
              </a:rPr>
              <a:t>Now </a:t>
            </a:r>
            <a:r>
              <a:rPr sz="1765" spc="-4" dirty="0">
                <a:latin typeface="Arial"/>
                <a:cs typeface="Arial"/>
              </a:rPr>
              <a:t>getting </a:t>
            </a:r>
            <a:r>
              <a:rPr sz="1765" dirty="0">
                <a:latin typeface="Arial"/>
                <a:cs typeface="Arial"/>
              </a:rPr>
              <a:t>lower due </a:t>
            </a:r>
            <a:r>
              <a:rPr sz="1765" spc="-4" dirty="0">
                <a:latin typeface="Arial"/>
                <a:cs typeface="Arial"/>
              </a:rPr>
              <a:t>to </a:t>
            </a:r>
            <a:r>
              <a:rPr sz="1765" dirty="0">
                <a:latin typeface="Arial"/>
                <a:cs typeface="Arial"/>
              </a:rPr>
              <a:t>more irresponsible</a:t>
            </a:r>
            <a:r>
              <a:rPr sz="1765" spc="-57" dirty="0">
                <a:latin typeface="Arial"/>
                <a:cs typeface="Arial"/>
              </a:rPr>
              <a:t> </a:t>
            </a:r>
            <a:r>
              <a:rPr sz="1765" dirty="0">
                <a:latin typeface="Arial"/>
                <a:cs typeface="Arial"/>
              </a:rPr>
              <a:t>nomadic  </a:t>
            </a:r>
            <a:r>
              <a:rPr sz="1765" spc="-4" dirty="0">
                <a:latin typeface="Arial"/>
                <a:cs typeface="Arial"/>
              </a:rPr>
              <a:t>attackers</a:t>
            </a:r>
            <a:endParaRPr sz="1765" dirty="0">
              <a:latin typeface="Arial"/>
              <a:cs typeface="Arial"/>
            </a:endParaRPr>
          </a:p>
          <a:p>
            <a:pPr lvl="1">
              <a:lnSpc>
                <a:spcPct val="100000"/>
              </a:lnSpc>
              <a:buFont typeface="MS UI Gothic"/>
              <a:buChar char="❍"/>
            </a:pPr>
            <a:endParaRPr sz="2206" dirty="0">
              <a:latin typeface="Times New Roman"/>
              <a:cs typeface="Times New Roman"/>
            </a:endParaRPr>
          </a:p>
          <a:p>
            <a:pPr marL="313781" indent="-302575">
              <a:buClr>
                <a:srgbClr val="000000"/>
              </a:buClr>
              <a:buSzPct val="83333"/>
              <a:buFont typeface="MS UI Gothic"/>
              <a:buChar char="❒"/>
              <a:tabLst>
                <a:tab pos="313221" algn="l"/>
                <a:tab pos="313781" algn="l"/>
              </a:tabLst>
            </a:pPr>
            <a:r>
              <a:rPr sz="2118" spc="-4" dirty="0">
                <a:solidFill>
                  <a:srgbClr val="0000FF"/>
                </a:solidFill>
                <a:latin typeface="Arial"/>
                <a:cs typeface="Arial"/>
              </a:rPr>
              <a:t>Out </a:t>
            </a:r>
            <a:r>
              <a:rPr sz="2118" dirty="0">
                <a:solidFill>
                  <a:srgbClr val="0000FF"/>
                </a:solidFill>
                <a:latin typeface="Arial"/>
                <a:cs typeface="Arial"/>
              </a:rPr>
              <a:t>of 5 who paid, 1 didn’t get </a:t>
            </a:r>
            <a:r>
              <a:rPr sz="2118" spc="-4" dirty="0">
                <a:solidFill>
                  <a:srgbClr val="0000FF"/>
                </a:solidFill>
                <a:latin typeface="Arial"/>
                <a:cs typeface="Arial"/>
              </a:rPr>
              <a:t>the</a:t>
            </a:r>
            <a:r>
              <a:rPr sz="2118" spc="-40" dirty="0">
                <a:solidFill>
                  <a:srgbClr val="0000FF"/>
                </a:solidFill>
                <a:latin typeface="Arial"/>
                <a:cs typeface="Arial"/>
              </a:rPr>
              <a:t> </a:t>
            </a:r>
            <a:r>
              <a:rPr sz="2118" dirty="0">
                <a:solidFill>
                  <a:srgbClr val="0000FF"/>
                </a:solidFill>
                <a:latin typeface="Arial"/>
                <a:cs typeface="Arial"/>
              </a:rPr>
              <a:t>key</a:t>
            </a:r>
            <a:endParaRPr sz="2118" dirty="0">
              <a:latin typeface="Arial"/>
              <a:cs typeface="Arial"/>
            </a:endParaRPr>
          </a:p>
          <a:p>
            <a:pPr marL="818073" marR="4483" lvl="1" indent="-403433">
              <a:lnSpc>
                <a:spcPct val="100400"/>
              </a:lnSpc>
              <a:spcBef>
                <a:spcPts val="366"/>
              </a:spcBef>
              <a:buFont typeface="MS UI Gothic"/>
              <a:buChar char="❍"/>
              <a:tabLst>
                <a:tab pos="817513" algn="l"/>
                <a:tab pos="818073" algn="l"/>
              </a:tabLst>
            </a:pPr>
            <a:r>
              <a:rPr sz="1765" spc="-4" dirty="0">
                <a:latin typeface="Arial"/>
                <a:cs typeface="Arial"/>
              </a:rPr>
              <a:t>Getting </a:t>
            </a:r>
            <a:r>
              <a:rPr sz="1765" dirty="0">
                <a:latin typeface="Arial"/>
                <a:cs typeface="Arial"/>
              </a:rPr>
              <a:t>lower because </a:t>
            </a:r>
            <a:r>
              <a:rPr sz="1765" spc="-4" dirty="0">
                <a:latin typeface="Arial"/>
                <a:cs typeface="Arial"/>
              </a:rPr>
              <a:t>customer </a:t>
            </a:r>
            <a:r>
              <a:rPr sz="1765" dirty="0">
                <a:latin typeface="Arial"/>
                <a:cs typeface="Arial"/>
              </a:rPr>
              <a:t>service </a:t>
            </a:r>
            <a:r>
              <a:rPr sz="1765" spc="-4" dirty="0">
                <a:latin typeface="Arial"/>
                <a:cs typeface="Arial"/>
              </a:rPr>
              <a:t>(trouble shooting  capability) </a:t>
            </a:r>
            <a:r>
              <a:rPr sz="1765" dirty="0">
                <a:latin typeface="Arial"/>
                <a:cs typeface="Arial"/>
              </a:rPr>
              <a:t>is </a:t>
            </a:r>
            <a:r>
              <a:rPr sz="1765" spc="-4" dirty="0">
                <a:latin typeface="Arial"/>
                <a:cs typeface="Arial"/>
              </a:rPr>
              <a:t>getting </a:t>
            </a:r>
            <a:r>
              <a:rPr sz="1765" dirty="0">
                <a:latin typeface="Arial"/>
                <a:cs typeface="Arial"/>
              </a:rPr>
              <a:t>worse as more criminals don’t have </a:t>
            </a:r>
            <a:r>
              <a:rPr sz="1765" spc="-4" dirty="0">
                <a:latin typeface="Arial"/>
                <a:cs typeface="Arial"/>
              </a:rPr>
              <a:t>the  </a:t>
            </a:r>
            <a:r>
              <a:rPr sz="1765" dirty="0">
                <a:latin typeface="Arial"/>
                <a:cs typeface="Arial"/>
              </a:rPr>
              <a:t>programming</a:t>
            </a:r>
            <a:r>
              <a:rPr sz="1765" spc="-4" dirty="0">
                <a:latin typeface="Arial"/>
                <a:cs typeface="Arial"/>
              </a:rPr>
              <a:t> </a:t>
            </a:r>
            <a:r>
              <a:rPr sz="1765" dirty="0">
                <a:latin typeface="Arial"/>
                <a:cs typeface="Arial"/>
              </a:rPr>
              <a:t>skills</a:t>
            </a:r>
          </a:p>
        </p:txBody>
      </p:sp>
      <p:sp>
        <p:nvSpPr>
          <p:cNvPr id="5" name="object 5"/>
          <p:cNvSpPr/>
          <p:nvPr/>
        </p:nvSpPr>
        <p:spPr>
          <a:xfrm>
            <a:off x="4421794" y="4802581"/>
            <a:ext cx="2635189" cy="1478489"/>
          </a:xfrm>
          <a:prstGeom prst="rect">
            <a:avLst/>
          </a:prstGeom>
          <a:blipFill>
            <a:blip r:embed="rId2" cstate="print"/>
            <a:stretch>
              <a:fillRect/>
            </a:stretch>
          </a:blipFill>
        </p:spPr>
        <p:txBody>
          <a:bodyPr wrap="square" lIns="0" tIns="0" rIns="0" bIns="0" rtlCol="0"/>
          <a:lstStyle/>
          <a:p>
            <a:endParaRPr sz="1588"/>
          </a:p>
        </p:txBody>
      </p:sp>
    </p:spTree>
    <p:extLst>
      <p:ext uri="{BB962C8B-B14F-4D97-AF65-F5344CB8AC3E}">
        <p14:creationId xmlns:p14="http://schemas.microsoft.com/office/powerpoint/2010/main" val="211430433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83848" y="167728"/>
            <a:ext cx="2488635" cy="688424"/>
          </a:xfrm>
          <a:prstGeom prst="rect">
            <a:avLst/>
          </a:prstGeom>
        </p:spPr>
        <p:txBody>
          <a:bodyPr vert="horz" wrap="square" lIns="0" tIns="11206" rIns="0" bIns="0" rtlCol="0" anchor="ctr">
            <a:spAutoFit/>
          </a:bodyPr>
          <a:lstStyle/>
          <a:p>
            <a:pPr marL="11206">
              <a:lnSpc>
                <a:spcPct val="100000"/>
              </a:lnSpc>
              <a:spcBef>
                <a:spcPts val="88"/>
              </a:spcBef>
            </a:pPr>
            <a:r>
              <a:rPr spc="-4" dirty="0"/>
              <a:t>Dilemma</a:t>
            </a:r>
          </a:p>
        </p:txBody>
      </p:sp>
      <p:sp>
        <p:nvSpPr>
          <p:cNvPr id="4" name="object 4"/>
          <p:cNvSpPr txBox="1"/>
          <p:nvPr/>
        </p:nvSpPr>
        <p:spPr>
          <a:xfrm>
            <a:off x="842654" y="1358654"/>
            <a:ext cx="6629400" cy="2900183"/>
          </a:xfrm>
          <a:prstGeom prst="rect">
            <a:avLst/>
          </a:prstGeom>
        </p:spPr>
        <p:txBody>
          <a:bodyPr vert="horz" wrap="square" lIns="0" tIns="11206" rIns="0" bIns="0" rtlCol="0">
            <a:spAutoFit/>
          </a:bodyPr>
          <a:lstStyle/>
          <a:p>
            <a:pPr marL="313781" indent="-302575">
              <a:spcBef>
                <a:spcPts val="88"/>
              </a:spcBef>
              <a:buSzPct val="83333"/>
              <a:buFont typeface="MS UI Gothic"/>
              <a:buChar char="❒"/>
              <a:tabLst>
                <a:tab pos="313221" algn="l"/>
                <a:tab pos="313781" algn="l"/>
              </a:tabLst>
            </a:pPr>
            <a:r>
              <a:rPr sz="2118" spc="-4" dirty="0">
                <a:latin typeface="Arial"/>
                <a:cs typeface="Arial"/>
              </a:rPr>
              <a:t>Doctor ($5,000) </a:t>
            </a:r>
            <a:r>
              <a:rPr sz="2118" dirty="0">
                <a:latin typeface="Arial"/>
                <a:cs typeface="Arial"/>
              </a:rPr>
              <a:t>or </a:t>
            </a:r>
            <a:r>
              <a:rPr sz="2118" spc="-4" dirty="0">
                <a:latin typeface="Arial"/>
                <a:cs typeface="Arial"/>
              </a:rPr>
              <a:t>Antidote</a:t>
            </a:r>
            <a:r>
              <a:rPr sz="2118" spc="-9" dirty="0">
                <a:latin typeface="Arial"/>
                <a:cs typeface="Arial"/>
              </a:rPr>
              <a:t> </a:t>
            </a:r>
            <a:r>
              <a:rPr sz="2118" dirty="0">
                <a:latin typeface="Arial"/>
                <a:cs typeface="Arial"/>
              </a:rPr>
              <a:t>($500)?</a:t>
            </a:r>
          </a:p>
          <a:p>
            <a:pPr>
              <a:spcBef>
                <a:spcPts val="31"/>
              </a:spcBef>
              <a:buFont typeface="MS UI Gothic"/>
              <a:buChar char="❒"/>
            </a:pPr>
            <a:endParaRPr sz="2118" dirty="0">
              <a:latin typeface="Times New Roman"/>
              <a:cs typeface="Times New Roman"/>
            </a:endParaRPr>
          </a:p>
          <a:p>
            <a:pPr marL="313781" indent="-302575">
              <a:buSzPct val="83333"/>
              <a:buFont typeface="MS UI Gothic"/>
              <a:buChar char="❒"/>
              <a:tabLst>
                <a:tab pos="313221" algn="l"/>
                <a:tab pos="313781" algn="l"/>
              </a:tabLst>
            </a:pPr>
            <a:r>
              <a:rPr sz="2118" spc="-4" dirty="0">
                <a:latin typeface="Arial"/>
                <a:cs typeface="Arial"/>
              </a:rPr>
              <a:t>Cybersecurity ($5,000) </a:t>
            </a:r>
            <a:r>
              <a:rPr sz="2118" dirty="0">
                <a:latin typeface="Arial"/>
                <a:cs typeface="Arial"/>
              </a:rPr>
              <a:t>or Ransom</a:t>
            </a:r>
            <a:r>
              <a:rPr sz="2118" spc="-13" dirty="0">
                <a:latin typeface="Arial"/>
                <a:cs typeface="Arial"/>
              </a:rPr>
              <a:t> </a:t>
            </a:r>
            <a:r>
              <a:rPr sz="2118" dirty="0">
                <a:latin typeface="Arial"/>
                <a:cs typeface="Arial"/>
              </a:rPr>
              <a:t>($500)?</a:t>
            </a:r>
          </a:p>
          <a:p>
            <a:pPr marL="818073" marR="4483" lvl="1" indent="-403433">
              <a:lnSpc>
                <a:spcPct val="100800"/>
              </a:lnSpc>
              <a:spcBef>
                <a:spcPts val="446"/>
              </a:spcBef>
              <a:buFont typeface="MS UI Gothic"/>
              <a:buChar char="❍"/>
              <a:tabLst>
                <a:tab pos="817513" algn="l"/>
                <a:tab pos="818073" algn="l"/>
              </a:tabLst>
            </a:pPr>
            <a:r>
              <a:rPr sz="1765" spc="-4" dirty="0">
                <a:latin typeface="Arial"/>
                <a:cs typeface="Arial"/>
              </a:rPr>
              <a:t>E.g., </a:t>
            </a:r>
            <a:r>
              <a:rPr sz="1765" dirty="0">
                <a:latin typeface="Arial"/>
                <a:cs typeface="Arial"/>
              </a:rPr>
              <a:t>2 </a:t>
            </a:r>
            <a:r>
              <a:rPr sz="1765" spc="-4" dirty="0">
                <a:latin typeface="Arial"/>
                <a:cs typeface="Arial"/>
              </a:rPr>
              <a:t>experts </a:t>
            </a:r>
            <a:r>
              <a:rPr sz="1765" dirty="0">
                <a:latin typeface="Arial"/>
                <a:cs typeface="Arial"/>
              </a:rPr>
              <a:t>working </a:t>
            </a:r>
            <a:r>
              <a:rPr sz="1765" spc="-4" dirty="0">
                <a:latin typeface="Arial"/>
                <a:cs typeface="Arial"/>
              </a:rPr>
              <a:t>for </a:t>
            </a:r>
            <a:r>
              <a:rPr sz="1765" dirty="0">
                <a:latin typeface="Arial"/>
                <a:cs typeface="Arial"/>
              </a:rPr>
              <a:t>25 hours at </a:t>
            </a:r>
            <a:r>
              <a:rPr sz="1765" spc="-4" dirty="0">
                <a:latin typeface="Arial"/>
                <a:cs typeface="Arial"/>
              </a:rPr>
              <a:t>$100/hour </a:t>
            </a:r>
            <a:r>
              <a:rPr sz="1765" dirty="0">
                <a:latin typeface="Arial"/>
                <a:cs typeface="Arial"/>
              </a:rPr>
              <a:t>= </a:t>
            </a:r>
            <a:r>
              <a:rPr sz="1765" spc="-4" dirty="0">
                <a:latin typeface="Arial"/>
                <a:cs typeface="Arial"/>
              </a:rPr>
              <a:t>$5,000  </a:t>
            </a:r>
            <a:r>
              <a:rPr sz="1765" dirty="0">
                <a:latin typeface="Arial"/>
                <a:cs typeface="Arial"/>
              </a:rPr>
              <a:t>(and not</a:t>
            </a:r>
            <a:r>
              <a:rPr sz="1765" spc="-9" dirty="0">
                <a:latin typeface="Arial"/>
                <a:cs typeface="Arial"/>
              </a:rPr>
              <a:t> </a:t>
            </a:r>
            <a:r>
              <a:rPr sz="1765" spc="-4" dirty="0">
                <a:latin typeface="Arial"/>
                <a:cs typeface="Arial"/>
              </a:rPr>
              <a:t>guaranteed)</a:t>
            </a:r>
            <a:endParaRPr sz="1765" dirty="0">
              <a:latin typeface="Arial"/>
              <a:cs typeface="Arial"/>
            </a:endParaRPr>
          </a:p>
          <a:p>
            <a:pPr lvl="1">
              <a:lnSpc>
                <a:spcPct val="100000"/>
              </a:lnSpc>
              <a:buFont typeface="MS UI Gothic"/>
              <a:buChar char="❍"/>
            </a:pPr>
            <a:endParaRPr sz="2206" dirty="0">
              <a:latin typeface="Times New Roman"/>
              <a:cs typeface="Times New Roman"/>
            </a:endParaRPr>
          </a:p>
          <a:p>
            <a:pPr marL="313781" indent="-302575">
              <a:buSzPct val="83333"/>
              <a:buFont typeface="MS UI Gothic"/>
              <a:buChar char="❒"/>
              <a:tabLst>
                <a:tab pos="313221" algn="l"/>
                <a:tab pos="313781" algn="l"/>
              </a:tabLst>
            </a:pPr>
            <a:r>
              <a:rPr sz="2118" spc="-4" dirty="0">
                <a:latin typeface="Arial"/>
                <a:cs typeface="Arial"/>
              </a:rPr>
              <a:t>Quickest, cheapest, </a:t>
            </a:r>
            <a:r>
              <a:rPr sz="2118" dirty="0">
                <a:latin typeface="Arial"/>
                <a:cs typeface="Arial"/>
              </a:rPr>
              <a:t>and cleanest</a:t>
            </a:r>
            <a:r>
              <a:rPr sz="2118" spc="-9" dirty="0">
                <a:latin typeface="Arial"/>
                <a:cs typeface="Arial"/>
              </a:rPr>
              <a:t> </a:t>
            </a:r>
            <a:r>
              <a:rPr sz="2118" dirty="0">
                <a:latin typeface="Arial"/>
                <a:cs typeface="Arial"/>
              </a:rPr>
              <a:t>way</a:t>
            </a:r>
          </a:p>
          <a:p>
            <a:pPr marL="818073" lvl="1" indent="-403433">
              <a:spcBef>
                <a:spcPts val="375"/>
              </a:spcBef>
              <a:buFont typeface="MS UI Gothic"/>
              <a:buChar char="❍"/>
              <a:tabLst>
                <a:tab pos="817513" algn="l"/>
                <a:tab pos="818073" algn="l"/>
              </a:tabLst>
            </a:pPr>
            <a:r>
              <a:rPr sz="1765" dirty="0">
                <a:latin typeface="Arial"/>
                <a:cs typeface="Arial"/>
              </a:rPr>
              <a:t>Ransom!</a:t>
            </a:r>
          </a:p>
          <a:p>
            <a:pPr marL="818073" lvl="1" indent="-403433">
              <a:spcBef>
                <a:spcPts val="441"/>
              </a:spcBef>
              <a:buFont typeface="MS UI Gothic"/>
              <a:buChar char="❍"/>
              <a:tabLst>
                <a:tab pos="817513" algn="l"/>
                <a:tab pos="818073" algn="l"/>
              </a:tabLst>
            </a:pPr>
            <a:r>
              <a:rPr sz="1765" dirty="0">
                <a:latin typeface="Arial"/>
                <a:cs typeface="Arial"/>
              </a:rPr>
              <a:t>Much</a:t>
            </a:r>
            <a:r>
              <a:rPr sz="1765" spc="-4" dirty="0">
                <a:latin typeface="Arial"/>
                <a:cs typeface="Arial"/>
              </a:rPr>
              <a:t> safer</a:t>
            </a:r>
            <a:endParaRPr sz="1765" dirty="0">
              <a:latin typeface="Arial"/>
              <a:cs typeface="Arial"/>
            </a:endParaRPr>
          </a:p>
        </p:txBody>
      </p:sp>
      <p:sp>
        <p:nvSpPr>
          <p:cNvPr id="5" name="object 5"/>
          <p:cNvSpPr/>
          <p:nvPr/>
        </p:nvSpPr>
        <p:spPr>
          <a:xfrm>
            <a:off x="8079018" y="4609177"/>
            <a:ext cx="1755886" cy="1316916"/>
          </a:xfrm>
          <a:prstGeom prst="rect">
            <a:avLst/>
          </a:prstGeom>
          <a:blipFill>
            <a:blip r:embed="rId2" cstate="print"/>
            <a:stretch>
              <a:fillRect/>
            </a:stretch>
          </a:blipFill>
        </p:spPr>
        <p:txBody>
          <a:bodyPr wrap="square" lIns="0" tIns="0" rIns="0" bIns="0" rtlCol="0"/>
          <a:lstStyle/>
          <a:p>
            <a:endParaRPr sz="1588"/>
          </a:p>
        </p:txBody>
      </p:sp>
      <p:sp>
        <p:nvSpPr>
          <p:cNvPr id="6" name="object 6"/>
          <p:cNvSpPr/>
          <p:nvPr/>
        </p:nvSpPr>
        <p:spPr>
          <a:xfrm>
            <a:off x="5423788" y="4483513"/>
            <a:ext cx="1515921" cy="1515922"/>
          </a:xfrm>
          <a:prstGeom prst="rect">
            <a:avLst/>
          </a:prstGeom>
          <a:blipFill>
            <a:blip r:embed="rId3" cstate="print"/>
            <a:stretch>
              <a:fillRect/>
            </a:stretch>
          </a:blipFill>
        </p:spPr>
        <p:txBody>
          <a:bodyPr wrap="square" lIns="0" tIns="0" rIns="0" bIns="0" rtlCol="0"/>
          <a:lstStyle/>
          <a:p>
            <a:endParaRPr sz="1588"/>
          </a:p>
        </p:txBody>
      </p:sp>
      <p:sp>
        <p:nvSpPr>
          <p:cNvPr id="7" name="object 7"/>
          <p:cNvSpPr/>
          <p:nvPr/>
        </p:nvSpPr>
        <p:spPr>
          <a:xfrm>
            <a:off x="5349135" y="3894178"/>
            <a:ext cx="1091876" cy="1091876"/>
          </a:xfrm>
          <a:prstGeom prst="rect">
            <a:avLst/>
          </a:prstGeom>
          <a:blipFill>
            <a:blip r:embed="rId4" cstate="print"/>
            <a:stretch>
              <a:fillRect/>
            </a:stretch>
          </a:blipFill>
        </p:spPr>
        <p:txBody>
          <a:bodyPr wrap="square" lIns="0" tIns="0" rIns="0" bIns="0" rtlCol="0"/>
          <a:lstStyle/>
          <a:p>
            <a:endParaRPr sz="1588"/>
          </a:p>
        </p:txBody>
      </p:sp>
    </p:spTree>
    <p:extLst>
      <p:ext uri="{BB962C8B-B14F-4D97-AF65-F5344CB8AC3E}">
        <p14:creationId xmlns:p14="http://schemas.microsoft.com/office/powerpoint/2010/main" val="95134290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27096" y="213730"/>
            <a:ext cx="6797488" cy="688424"/>
          </a:xfrm>
          <a:prstGeom prst="rect">
            <a:avLst/>
          </a:prstGeom>
        </p:spPr>
        <p:txBody>
          <a:bodyPr vert="horz" wrap="square" lIns="0" tIns="11206" rIns="0" bIns="0" rtlCol="0" anchor="ctr">
            <a:spAutoFit/>
          </a:bodyPr>
          <a:lstStyle/>
          <a:p>
            <a:pPr marL="11206">
              <a:lnSpc>
                <a:spcPct val="100000"/>
              </a:lnSpc>
              <a:spcBef>
                <a:spcPts val="88"/>
              </a:spcBef>
            </a:pPr>
            <a:r>
              <a:rPr dirty="0"/>
              <a:t>Real </a:t>
            </a:r>
            <a:r>
              <a:rPr spc="-4" dirty="0"/>
              <a:t>Loss: Productivity</a:t>
            </a:r>
            <a:r>
              <a:rPr spc="-44" dirty="0"/>
              <a:t> </a:t>
            </a:r>
            <a:r>
              <a:rPr spc="-4" dirty="0"/>
              <a:t>hit</a:t>
            </a:r>
          </a:p>
        </p:txBody>
      </p:sp>
      <p:sp>
        <p:nvSpPr>
          <p:cNvPr id="4" name="object 4"/>
          <p:cNvSpPr txBox="1"/>
          <p:nvPr/>
        </p:nvSpPr>
        <p:spPr>
          <a:xfrm>
            <a:off x="927096" y="1800987"/>
            <a:ext cx="6797488" cy="1983481"/>
          </a:xfrm>
          <a:prstGeom prst="rect">
            <a:avLst/>
          </a:prstGeom>
        </p:spPr>
        <p:txBody>
          <a:bodyPr vert="horz" wrap="square" lIns="0" tIns="29135" rIns="0" bIns="0" rtlCol="0">
            <a:spAutoFit/>
          </a:bodyPr>
          <a:lstStyle/>
          <a:p>
            <a:pPr marL="313781" marR="4483" indent="-302575">
              <a:lnSpc>
                <a:spcPts val="2471"/>
              </a:lnSpc>
              <a:spcBef>
                <a:spcPts val="229"/>
              </a:spcBef>
              <a:buSzPct val="83333"/>
              <a:buFont typeface="MS UI Gothic"/>
              <a:buChar char="❒"/>
              <a:tabLst>
                <a:tab pos="313221" algn="l"/>
                <a:tab pos="313781" algn="l"/>
              </a:tabLst>
            </a:pPr>
            <a:r>
              <a:rPr sz="2118" dirty="0">
                <a:latin typeface="Arial"/>
                <a:cs typeface="Arial"/>
              </a:rPr>
              <a:t>“How Ransomware Became a Billion-Dollar</a:t>
            </a:r>
            <a:r>
              <a:rPr sz="2118" spc="-57" dirty="0">
                <a:latin typeface="Arial"/>
                <a:cs typeface="Arial"/>
              </a:rPr>
              <a:t> </a:t>
            </a:r>
            <a:r>
              <a:rPr sz="2118" spc="-4" dirty="0">
                <a:latin typeface="Arial"/>
                <a:cs typeface="Arial"/>
              </a:rPr>
              <a:t>Nightmare  for </a:t>
            </a:r>
            <a:r>
              <a:rPr sz="2118" dirty="0">
                <a:latin typeface="Arial"/>
                <a:cs typeface="Arial"/>
              </a:rPr>
              <a:t>Businesses”, Sep 3,</a:t>
            </a:r>
            <a:r>
              <a:rPr sz="2118" spc="-18" dirty="0">
                <a:latin typeface="Arial"/>
                <a:cs typeface="Arial"/>
              </a:rPr>
              <a:t> </a:t>
            </a:r>
            <a:r>
              <a:rPr sz="2118" dirty="0">
                <a:latin typeface="Arial"/>
                <a:cs typeface="Arial"/>
              </a:rPr>
              <a:t>2016</a:t>
            </a:r>
          </a:p>
          <a:p>
            <a:pPr marL="818073" marR="56032" lvl="1" indent="-403433">
              <a:lnSpc>
                <a:spcPct val="100800"/>
              </a:lnSpc>
              <a:spcBef>
                <a:spcPts val="353"/>
              </a:spcBef>
              <a:buFont typeface="MS UI Gothic"/>
              <a:buChar char="❍"/>
              <a:tabLst>
                <a:tab pos="817513" algn="l"/>
                <a:tab pos="818073" algn="l"/>
              </a:tabLst>
            </a:pPr>
            <a:r>
              <a:rPr sz="1765" spc="-4" dirty="0">
                <a:latin typeface="Arial"/>
                <a:cs typeface="Arial"/>
              </a:rPr>
              <a:t>Extortive attacks </a:t>
            </a:r>
            <a:r>
              <a:rPr sz="1765" dirty="0">
                <a:latin typeface="Arial"/>
                <a:cs typeface="Arial"/>
              </a:rPr>
              <a:t>now cost companies at least </a:t>
            </a:r>
            <a:r>
              <a:rPr sz="1765" b="1" spc="-4" dirty="0">
                <a:latin typeface="Arial"/>
                <a:cs typeface="Arial"/>
              </a:rPr>
              <a:t>$75 </a:t>
            </a:r>
            <a:r>
              <a:rPr sz="1765" b="1" dirty="0">
                <a:latin typeface="Arial"/>
                <a:cs typeface="Arial"/>
              </a:rPr>
              <a:t>billion </a:t>
            </a:r>
            <a:r>
              <a:rPr sz="1765" spc="-4" dirty="0">
                <a:latin typeface="Arial"/>
                <a:cs typeface="Arial"/>
              </a:rPr>
              <a:t>in  </a:t>
            </a:r>
            <a:r>
              <a:rPr sz="1765" dirty="0">
                <a:latin typeface="Arial"/>
                <a:cs typeface="Arial"/>
              </a:rPr>
              <a:t>expenses and lost </a:t>
            </a:r>
            <a:r>
              <a:rPr sz="1765" spc="-4" dirty="0">
                <a:latin typeface="Arial"/>
                <a:cs typeface="Arial"/>
              </a:rPr>
              <a:t>productivity </a:t>
            </a:r>
            <a:r>
              <a:rPr sz="1765" dirty="0">
                <a:latin typeface="Arial"/>
                <a:cs typeface="Arial"/>
              </a:rPr>
              <a:t>each</a:t>
            </a:r>
            <a:r>
              <a:rPr sz="1765" spc="-18" dirty="0">
                <a:latin typeface="Arial"/>
                <a:cs typeface="Arial"/>
              </a:rPr>
              <a:t> </a:t>
            </a:r>
            <a:r>
              <a:rPr sz="1765" dirty="0">
                <a:latin typeface="Arial"/>
                <a:cs typeface="Arial"/>
              </a:rPr>
              <a:t>year.</a:t>
            </a:r>
          </a:p>
          <a:p>
            <a:pPr marL="818073" lvl="1" indent="-403433">
              <a:spcBef>
                <a:spcPts val="424"/>
              </a:spcBef>
              <a:buFont typeface="MS UI Gothic"/>
              <a:buChar char="❍"/>
              <a:tabLst>
                <a:tab pos="817513" algn="l"/>
                <a:tab pos="818073" algn="l"/>
              </a:tabLst>
            </a:pPr>
            <a:r>
              <a:rPr sz="1765" dirty="0">
                <a:latin typeface="Arial"/>
                <a:cs typeface="Arial"/>
              </a:rPr>
              <a:t>Less </a:t>
            </a:r>
            <a:r>
              <a:rPr sz="1765" spc="-4" dirty="0">
                <a:latin typeface="Arial"/>
                <a:cs typeface="Arial"/>
              </a:rPr>
              <a:t>than </a:t>
            </a:r>
            <a:r>
              <a:rPr sz="1765" dirty="0">
                <a:latin typeface="Arial"/>
                <a:cs typeface="Arial"/>
              </a:rPr>
              <a:t>1 in 4 </a:t>
            </a:r>
            <a:r>
              <a:rPr sz="1765" spc="-4" dirty="0">
                <a:latin typeface="Arial"/>
                <a:cs typeface="Arial"/>
              </a:rPr>
              <a:t>attacks </a:t>
            </a:r>
            <a:r>
              <a:rPr sz="1765" dirty="0">
                <a:latin typeface="Arial"/>
                <a:cs typeface="Arial"/>
              </a:rPr>
              <a:t>are</a:t>
            </a:r>
            <a:r>
              <a:rPr sz="1765" spc="-4" dirty="0">
                <a:latin typeface="Arial"/>
                <a:cs typeface="Arial"/>
              </a:rPr>
              <a:t> reported</a:t>
            </a:r>
            <a:endParaRPr sz="1765" dirty="0">
              <a:latin typeface="Arial"/>
              <a:cs typeface="Arial"/>
            </a:endParaRPr>
          </a:p>
          <a:p>
            <a:pPr marL="818073" lvl="1" indent="-403433">
              <a:spcBef>
                <a:spcPts val="525"/>
              </a:spcBef>
              <a:buClr>
                <a:srgbClr val="000000"/>
              </a:buClr>
              <a:buFont typeface="MS UI Gothic"/>
              <a:buChar char="❍"/>
              <a:tabLst>
                <a:tab pos="817513" algn="l"/>
                <a:tab pos="818073" algn="l"/>
              </a:tabLst>
            </a:pPr>
            <a:r>
              <a:rPr sz="2118" dirty="0">
                <a:solidFill>
                  <a:srgbClr val="0000FF"/>
                </a:solidFill>
                <a:latin typeface="Arial"/>
                <a:cs typeface="Arial"/>
              </a:rPr>
              <a:t>Banks are </a:t>
            </a:r>
            <a:r>
              <a:rPr sz="2118" spc="-4" dirty="0">
                <a:solidFill>
                  <a:srgbClr val="0000FF"/>
                </a:solidFill>
                <a:latin typeface="Arial"/>
                <a:cs typeface="Arial"/>
              </a:rPr>
              <a:t>stocking bitcoins </a:t>
            </a:r>
            <a:r>
              <a:rPr sz="2118" dirty="0">
                <a:solidFill>
                  <a:srgbClr val="0000FF"/>
                </a:solidFill>
                <a:latin typeface="Arial"/>
                <a:cs typeface="Arial"/>
              </a:rPr>
              <a:t>in </a:t>
            </a:r>
            <a:r>
              <a:rPr sz="2118" spc="-4" dirty="0">
                <a:solidFill>
                  <a:srgbClr val="0000FF"/>
                </a:solidFill>
                <a:latin typeface="Arial"/>
                <a:cs typeface="Arial"/>
              </a:rPr>
              <a:t>preparation</a:t>
            </a:r>
            <a:endParaRPr sz="2118" dirty="0">
              <a:latin typeface="Arial"/>
              <a:cs typeface="Arial"/>
            </a:endParaRPr>
          </a:p>
        </p:txBody>
      </p:sp>
    </p:spTree>
    <p:extLst>
      <p:ext uri="{BB962C8B-B14F-4D97-AF65-F5344CB8AC3E}">
        <p14:creationId xmlns:p14="http://schemas.microsoft.com/office/powerpoint/2010/main" val="309113718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83039" y="147845"/>
            <a:ext cx="3440432" cy="688424"/>
          </a:xfrm>
          <a:prstGeom prst="rect">
            <a:avLst/>
          </a:prstGeom>
        </p:spPr>
        <p:txBody>
          <a:bodyPr vert="horz" wrap="square" lIns="0" tIns="11206" rIns="0" bIns="0" rtlCol="0" anchor="ctr">
            <a:spAutoFit/>
          </a:bodyPr>
          <a:lstStyle/>
          <a:p>
            <a:pPr marL="11206">
              <a:lnSpc>
                <a:spcPct val="100000"/>
              </a:lnSpc>
              <a:spcBef>
                <a:spcPts val="88"/>
              </a:spcBef>
            </a:pPr>
            <a:r>
              <a:rPr spc="-4" dirty="0"/>
              <a:t>How</a:t>
            </a:r>
            <a:r>
              <a:rPr spc="-75" dirty="0"/>
              <a:t> </a:t>
            </a:r>
            <a:r>
              <a:rPr spc="-4" dirty="0"/>
              <a:t>much?</a:t>
            </a:r>
          </a:p>
        </p:txBody>
      </p:sp>
      <p:sp>
        <p:nvSpPr>
          <p:cNvPr id="4" name="object 4"/>
          <p:cNvSpPr txBox="1"/>
          <p:nvPr/>
        </p:nvSpPr>
        <p:spPr>
          <a:xfrm>
            <a:off x="1872801" y="1579675"/>
            <a:ext cx="4496360" cy="337238"/>
          </a:xfrm>
          <a:prstGeom prst="rect">
            <a:avLst/>
          </a:prstGeom>
        </p:spPr>
        <p:txBody>
          <a:bodyPr vert="horz" wrap="square" lIns="0" tIns="11206" rIns="0" bIns="0" rtlCol="0">
            <a:spAutoFit/>
          </a:bodyPr>
          <a:lstStyle/>
          <a:p>
            <a:pPr marL="313781" indent="-302575">
              <a:spcBef>
                <a:spcPts val="88"/>
              </a:spcBef>
              <a:buSzPct val="83333"/>
              <a:buFont typeface="MS UI Gothic"/>
              <a:buChar char="❒"/>
              <a:tabLst>
                <a:tab pos="313221" algn="l"/>
                <a:tab pos="313781" algn="l"/>
              </a:tabLst>
            </a:pPr>
            <a:r>
              <a:rPr sz="2118" dirty="0">
                <a:latin typeface="Arial"/>
                <a:cs typeface="Arial"/>
              </a:rPr>
              <a:t>Pain level vs. amount willing </a:t>
            </a:r>
            <a:r>
              <a:rPr sz="2118" spc="-4" dirty="0">
                <a:latin typeface="Arial"/>
                <a:cs typeface="Arial"/>
              </a:rPr>
              <a:t>to</a:t>
            </a:r>
            <a:r>
              <a:rPr sz="2118" spc="-93" dirty="0">
                <a:latin typeface="Arial"/>
                <a:cs typeface="Arial"/>
              </a:rPr>
              <a:t> </a:t>
            </a:r>
            <a:r>
              <a:rPr sz="2118" dirty="0">
                <a:latin typeface="Arial"/>
                <a:cs typeface="Arial"/>
              </a:rPr>
              <a:t>pay</a:t>
            </a:r>
            <a:endParaRPr sz="2118">
              <a:latin typeface="Arial"/>
              <a:cs typeface="Arial"/>
            </a:endParaRPr>
          </a:p>
        </p:txBody>
      </p:sp>
      <p:sp>
        <p:nvSpPr>
          <p:cNvPr id="6" name="object 6"/>
          <p:cNvSpPr/>
          <p:nvPr/>
        </p:nvSpPr>
        <p:spPr>
          <a:xfrm>
            <a:off x="3595248" y="2282959"/>
            <a:ext cx="16249" cy="2392456"/>
          </a:xfrm>
          <a:custGeom>
            <a:avLst/>
            <a:gdLst/>
            <a:ahLst/>
            <a:cxnLst/>
            <a:rect l="l" t="t" r="r" b="b"/>
            <a:pathLst>
              <a:path w="18414" h="2711450">
                <a:moveTo>
                  <a:pt x="0" y="0"/>
                </a:moveTo>
                <a:lnTo>
                  <a:pt x="18065" y="2711450"/>
                </a:lnTo>
              </a:path>
            </a:pathLst>
          </a:custGeom>
          <a:ln w="28574">
            <a:solidFill>
              <a:srgbClr val="000000"/>
            </a:solidFill>
          </a:ln>
        </p:spPr>
        <p:txBody>
          <a:bodyPr wrap="square" lIns="0" tIns="0" rIns="0" bIns="0" rtlCol="0"/>
          <a:lstStyle/>
          <a:p>
            <a:endParaRPr sz="1588"/>
          </a:p>
        </p:txBody>
      </p:sp>
      <p:sp>
        <p:nvSpPr>
          <p:cNvPr id="7" name="object 7"/>
          <p:cNvSpPr/>
          <p:nvPr/>
        </p:nvSpPr>
        <p:spPr>
          <a:xfrm>
            <a:off x="3557765" y="2257747"/>
            <a:ext cx="75640" cy="76200"/>
          </a:xfrm>
          <a:custGeom>
            <a:avLst/>
            <a:gdLst/>
            <a:ahLst/>
            <a:cxnLst/>
            <a:rect l="l" t="t" r="r" b="b"/>
            <a:pathLst>
              <a:path w="85725" h="86360">
                <a:moveTo>
                  <a:pt x="42290" y="0"/>
                </a:moveTo>
                <a:lnTo>
                  <a:pt x="0" y="86008"/>
                </a:lnTo>
                <a:lnTo>
                  <a:pt x="85723" y="85436"/>
                </a:lnTo>
                <a:lnTo>
                  <a:pt x="42290" y="0"/>
                </a:lnTo>
                <a:close/>
              </a:path>
            </a:pathLst>
          </a:custGeom>
          <a:solidFill>
            <a:srgbClr val="000000"/>
          </a:solidFill>
        </p:spPr>
        <p:txBody>
          <a:bodyPr wrap="square" lIns="0" tIns="0" rIns="0" bIns="0" rtlCol="0"/>
          <a:lstStyle/>
          <a:p>
            <a:endParaRPr sz="1588"/>
          </a:p>
        </p:txBody>
      </p:sp>
      <p:sp>
        <p:nvSpPr>
          <p:cNvPr id="8" name="object 8"/>
          <p:cNvSpPr/>
          <p:nvPr/>
        </p:nvSpPr>
        <p:spPr>
          <a:xfrm>
            <a:off x="3622776" y="4663763"/>
            <a:ext cx="3604932" cy="0"/>
          </a:xfrm>
          <a:custGeom>
            <a:avLst/>
            <a:gdLst/>
            <a:ahLst/>
            <a:cxnLst/>
            <a:rect l="l" t="t" r="r" b="b"/>
            <a:pathLst>
              <a:path w="4085590">
                <a:moveTo>
                  <a:pt x="0" y="0"/>
                </a:moveTo>
                <a:lnTo>
                  <a:pt x="4085093" y="0"/>
                </a:lnTo>
              </a:path>
            </a:pathLst>
          </a:custGeom>
          <a:ln w="3175">
            <a:solidFill>
              <a:srgbClr val="00D2A9"/>
            </a:solidFill>
          </a:ln>
        </p:spPr>
        <p:txBody>
          <a:bodyPr wrap="square" lIns="0" tIns="0" rIns="0" bIns="0" rtlCol="0"/>
          <a:lstStyle/>
          <a:p>
            <a:endParaRPr sz="1588"/>
          </a:p>
        </p:txBody>
      </p:sp>
      <p:sp>
        <p:nvSpPr>
          <p:cNvPr id="9" name="object 9"/>
          <p:cNvSpPr/>
          <p:nvPr/>
        </p:nvSpPr>
        <p:spPr>
          <a:xfrm>
            <a:off x="3622777" y="4663763"/>
            <a:ext cx="3579719" cy="0"/>
          </a:xfrm>
          <a:custGeom>
            <a:avLst/>
            <a:gdLst/>
            <a:ahLst/>
            <a:cxnLst/>
            <a:rect l="l" t="t" r="r" b="b"/>
            <a:pathLst>
              <a:path w="4057015">
                <a:moveTo>
                  <a:pt x="4056518" y="0"/>
                </a:moveTo>
                <a:lnTo>
                  <a:pt x="0" y="0"/>
                </a:lnTo>
              </a:path>
            </a:pathLst>
          </a:custGeom>
          <a:ln w="28574">
            <a:solidFill>
              <a:srgbClr val="000000"/>
            </a:solidFill>
          </a:ln>
        </p:spPr>
        <p:txBody>
          <a:bodyPr wrap="square" lIns="0" tIns="0" rIns="0" bIns="0" rtlCol="0"/>
          <a:lstStyle/>
          <a:p>
            <a:endParaRPr sz="1588"/>
          </a:p>
        </p:txBody>
      </p:sp>
      <p:sp>
        <p:nvSpPr>
          <p:cNvPr id="10" name="object 10"/>
          <p:cNvSpPr/>
          <p:nvPr/>
        </p:nvSpPr>
        <p:spPr>
          <a:xfrm>
            <a:off x="7151630" y="4625943"/>
            <a:ext cx="75640" cy="75640"/>
          </a:xfrm>
          <a:custGeom>
            <a:avLst/>
            <a:gdLst/>
            <a:ahLst/>
            <a:cxnLst/>
            <a:rect l="l" t="t" r="r" b="b"/>
            <a:pathLst>
              <a:path w="85725" h="85725">
                <a:moveTo>
                  <a:pt x="0" y="0"/>
                </a:moveTo>
                <a:lnTo>
                  <a:pt x="0" y="85724"/>
                </a:lnTo>
                <a:lnTo>
                  <a:pt x="85725" y="42862"/>
                </a:lnTo>
                <a:lnTo>
                  <a:pt x="0" y="0"/>
                </a:lnTo>
                <a:close/>
              </a:path>
            </a:pathLst>
          </a:custGeom>
          <a:solidFill>
            <a:srgbClr val="000000"/>
          </a:solidFill>
        </p:spPr>
        <p:txBody>
          <a:bodyPr wrap="square" lIns="0" tIns="0" rIns="0" bIns="0" rtlCol="0"/>
          <a:lstStyle/>
          <a:p>
            <a:endParaRPr sz="1588"/>
          </a:p>
        </p:txBody>
      </p:sp>
      <p:sp>
        <p:nvSpPr>
          <p:cNvPr id="11" name="object 11"/>
          <p:cNvSpPr txBox="1"/>
          <p:nvPr/>
        </p:nvSpPr>
        <p:spPr>
          <a:xfrm>
            <a:off x="1872800" y="4484933"/>
            <a:ext cx="6846794" cy="1453682"/>
          </a:xfrm>
          <a:prstGeom prst="rect">
            <a:avLst/>
          </a:prstGeom>
        </p:spPr>
        <p:txBody>
          <a:bodyPr vert="horz" wrap="square" lIns="0" tIns="24652" rIns="0" bIns="0" rtlCol="0">
            <a:spAutoFit/>
          </a:bodyPr>
          <a:lstStyle/>
          <a:p>
            <a:pPr marL="5570181" marR="854494" indent="5043" algn="r">
              <a:lnSpc>
                <a:spcPts val="1853"/>
              </a:lnSpc>
              <a:spcBef>
                <a:spcPts val="193"/>
              </a:spcBef>
            </a:pPr>
            <a:r>
              <a:rPr sz="1588" dirty="0">
                <a:solidFill>
                  <a:srgbClr val="FF0000"/>
                </a:solidFill>
                <a:latin typeface="Arial"/>
                <a:cs typeface="Arial"/>
              </a:rPr>
              <a:t>Pain  level</a:t>
            </a:r>
            <a:endParaRPr sz="1588">
              <a:latin typeface="Arial"/>
              <a:cs typeface="Arial"/>
            </a:endParaRPr>
          </a:p>
          <a:p>
            <a:pPr marL="313781" indent="-302575">
              <a:spcBef>
                <a:spcPts val="202"/>
              </a:spcBef>
              <a:buSzPct val="83333"/>
              <a:buFont typeface="MS UI Gothic"/>
              <a:buChar char="❒"/>
              <a:tabLst>
                <a:tab pos="313221" algn="l"/>
                <a:tab pos="313781" algn="l"/>
              </a:tabLst>
            </a:pPr>
            <a:r>
              <a:rPr sz="2118" spc="-4" dirty="0">
                <a:latin typeface="Arial"/>
                <a:cs typeface="Arial"/>
              </a:rPr>
              <a:t>Study </a:t>
            </a:r>
            <a:r>
              <a:rPr sz="2118" dirty="0">
                <a:latin typeface="Arial"/>
                <a:cs typeface="Arial"/>
              </a:rPr>
              <a:t>by SkyHight</a:t>
            </a:r>
            <a:r>
              <a:rPr sz="2118" spc="-9" dirty="0">
                <a:latin typeface="Arial"/>
                <a:cs typeface="Arial"/>
              </a:rPr>
              <a:t> </a:t>
            </a:r>
            <a:r>
              <a:rPr sz="2118" spc="-4" dirty="0">
                <a:latin typeface="Arial"/>
                <a:cs typeface="Arial"/>
              </a:rPr>
              <a:t>security</a:t>
            </a:r>
            <a:endParaRPr sz="2118">
              <a:latin typeface="Arial"/>
              <a:cs typeface="Arial"/>
            </a:endParaRPr>
          </a:p>
          <a:p>
            <a:pPr marL="818073" marR="4483" lvl="1" indent="-403433">
              <a:lnSpc>
                <a:spcPts val="2047"/>
              </a:lnSpc>
              <a:spcBef>
                <a:spcPts val="587"/>
              </a:spcBef>
              <a:buFont typeface="MS UI Gothic"/>
              <a:buChar char="❍"/>
              <a:tabLst>
                <a:tab pos="817513" algn="l"/>
                <a:tab pos="818073" algn="l"/>
              </a:tabLst>
            </a:pPr>
            <a:r>
              <a:rPr sz="1765" dirty="0">
                <a:latin typeface="Arial"/>
                <a:cs typeface="Arial"/>
              </a:rPr>
              <a:t>A </a:t>
            </a:r>
            <a:r>
              <a:rPr sz="1765" spc="-4" dirty="0">
                <a:latin typeface="Arial"/>
                <a:cs typeface="Arial"/>
              </a:rPr>
              <a:t>quarter </a:t>
            </a:r>
            <a:r>
              <a:rPr sz="1765" dirty="0">
                <a:latin typeface="Arial"/>
                <a:cs typeface="Arial"/>
              </a:rPr>
              <a:t>of companies </a:t>
            </a:r>
            <a:r>
              <a:rPr sz="1765" b="1" spc="-4" dirty="0">
                <a:latin typeface="Arial"/>
                <a:cs typeface="Arial"/>
              </a:rPr>
              <a:t>(24.6%) </a:t>
            </a:r>
            <a:r>
              <a:rPr sz="1765" dirty="0">
                <a:latin typeface="Arial"/>
                <a:cs typeface="Arial"/>
              </a:rPr>
              <a:t>would pay a ransom, even</a:t>
            </a:r>
            <a:r>
              <a:rPr sz="1765" spc="-53" dirty="0">
                <a:latin typeface="Arial"/>
                <a:cs typeface="Arial"/>
              </a:rPr>
              <a:t> </a:t>
            </a:r>
            <a:r>
              <a:rPr sz="1765" dirty="0">
                <a:latin typeface="Arial"/>
                <a:cs typeface="Arial"/>
              </a:rPr>
              <a:t>if  such amount </a:t>
            </a:r>
            <a:r>
              <a:rPr sz="1765" b="1" spc="-4" dirty="0">
                <a:solidFill>
                  <a:srgbClr val="FF0000"/>
                </a:solidFill>
                <a:latin typeface="Arial"/>
                <a:cs typeface="Arial"/>
              </a:rPr>
              <a:t>exceeds </a:t>
            </a:r>
            <a:r>
              <a:rPr sz="1765" b="1" dirty="0">
                <a:solidFill>
                  <a:srgbClr val="FF0000"/>
                </a:solidFill>
                <a:latin typeface="Arial"/>
                <a:cs typeface="Arial"/>
              </a:rPr>
              <a:t>USD 1 </a:t>
            </a:r>
            <a:r>
              <a:rPr sz="1765" b="1" spc="-4" dirty="0">
                <a:solidFill>
                  <a:srgbClr val="FF0000"/>
                </a:solidFill>
                <a:latin typeface="Arial"/>
                <a:cs typeface="Arial"/>
              </a:rPr>
              <a:t>million </a:t>
            </a:r>
            <a:r>
              <a:rPr sz="1765" dirty="0">
                <a:latin typeface="Arial"/>
                <a:cs typeface="Arial"/>
              </a:rPr>
              <a:t>(14% </a:t>
            </a:r>
            <a:r>
              <a:rPr sz="1765" spc="-4" dirty="0">
                <a:latin typeface="Arial"/>
                <a:cs typeface="Arial"/>
              </a:rPr>
              <a:t>respondents).</a:t>
            </a:r>
            <a:endParaRPr sz="1765">
              <a:latin typeface="Arial"/>
              <a:cs typeface="Arial"/>
            </a:endParaRPr>
          </a:p>
        </p:txBody>
      </p:sp>
      <p:sp>
        <p:nvSpPr>
          <p:cNvPr id="12" name="object 12"/>
          <p:cNvSpPr txBox="1"/>
          <p:nvPr/>
        </p:nvSpPr>
        <p:spPr>
          <a:xfrm>
            <a:off x="2820897" y="2371118"/>
            <a:ext cx="618004" cy="755862"/>
          </a:xfrm>
          <a:prstGeom prst="rect">
            <a:avLst/>
          </a:prstGeom>
        </p:spPr>
        <p:txBody>
          <a:bodyPr vert="horz" wrap="square" lIns="0" tIns="24652" rIns="0" bIns="0" rtlCol="0">
            <a:spAutoFit/>
          </a:bodyPr>
          <a:lstStyle/>
          <a:p>
            <a:pPr marL="57152" marR="4483" indent="-46507">
              <a:lnSpc>
                <a:spcPts val="1853"/>
              </a:lnSpc>
              <a:spcBef>
                <a:spcPts val="193"/>
              </a:spcBef>
            </a:pPr>
            <a:r>
              <a:rPr sz="1588" spc="-4" dirty="0">
                <a:solidFill>
                  <a:srgbClr val="FF0000"/>
                </a:solidFill>
                <a:latin typeface="Arial"/>
                <a:cs typeface="Arial"/>
              </a:rPr>
              <a:t>Willing  </a:t>
            </a:r>
            <a:r>
              <a:rPr sz="1588" dirty="0">
                <a:solidFill>
                  <a:srgbClr val="FF0000"/>
                </a:solidFill>
                <a:latin typeface="Arial"/>
                <a:cs typeface="Arial"/>
              </a:rPr>
              <a:t>to</a:t>
            </a:r>
            <a:r>
              <a:rPr sz="1588" spc="-84" dirty="0">
                <a:solidFill>
                  <a:srgbClr val="FF0000"/>
                </a:solidFill>
                <a:latin typeface="Arial"/>
                <a:cs typeface="Arial"/>
              </a:rPr>
              <a:t> </a:t>
            </a:r>
            <a:r>
              <a:rPr sz="1588" spc="-4" dirty="0">
                <a:solidFill>
                  <a:srgbClr val="FF0000"/>
                </a:solidFill>
                <a:latin typeface="Arial"/>
                <a:cs typeface="Arial"/>
              </a:rPr>
              <a:t>pay</a:t>
            </a:r>
            <a:endParaRPr sz="1588">
              <a:latin typeface="Arial"/>
              <a:cs typeface="Arial"/>
            </a:endParaRPr>
          </a:p>
          <a:p>
            <a:pPr marL="163615">
              <a:lnSpc>
                <a:spcPts val="1888"/>
              </a:lnSpc>
            </a:pPr>
            <a:r>
              <a:rPr sz="1588" dirty="0">
                <a:solidFill>
                  <a:srgbClr val="FF0000"/>
                </a:solidFill>
                <a:latin typeface="Arial"/>
                <a:cs typeface="Arial"/>
              </a:rPr>
              <a:t>$$$</a:t>
            </a:r>
            <a:endParaRPr sz="1588">
              <a:latin typeface="Arial"/>
              <a:cs typeface="Arial"/>
            </a:endParaRPr>
          </a:p>
        </p:txBody>
      </p:sp>
      <p:sp>
        <p:nvSpPr>
          <p:cNvPr id="13" name="object 13"/>
          <p:cNvSpPr/>
          <p:nvPr/>
        </p:nvSpPr>
        <p:spPr>
          <a:xfrm>
            <a:off x="3668988" y="2554383"/>
            <a:ext cx="2858621" cy="2051797"/>
          </a:xfrm>
          <a:custGeom>
            <a:avLst/>
            <a:gdLst/>
            <a:ahLst/>
            <a:cxnLst/>
            <a:rect l="l" t="t" r="r" b="b"/>
            <a:pathLst>
              <a:path w="3239770" h="2325370">
                <a:moveTo>
                  <a:pt x="0" y="2325163"/>
                </a:moveTo>
                <a:lnTo>
                  <a:pt x="3239296" y="0"/>
                </a:lnTo>
              </a:path>
            </a:pathLst>
          </a:custGeom>
          <a:ln w="12699">
            <a:solidFill>
              <a:srgbClr val="FF2600"/>
            </a:solidFill>
          </a:ln>
        </p:spPr>
        <p:txBody>
          <a:bodyPr wrap="square" lIns="0" tIns="0" rIns="0" bIns="0" rtlCol="0"/>
          <a:lstStyle/>
          <a:p>
            <a:endParaRPr sz="1588"/>
          </a:p>
        </p:txBody>
      </p:sp>
      <p:sp>
        <p:nvSpPr>
          <p:cNvPr id="14" name="object 14"/>
          <p:cNvSpPr/>
          <p:nvPr/>
        </p:nvSpPr>
        <p:spPr>
          <a:xfrm>
            <a:off x="6421691" y="2541314"/>
            <a:ext cx="123825" cy="110938"/>
          </a:xfrm>
          <a:custGeom>
            <a:avLst/>
            <a:gdLst/>
            <a:ahLst/>
            <a:cxnLst/>
            <a:rect l="l" t="t" r="r" b="b"/>
            <a:pathLst>
              <a:path w="140335" h="125730">
                <a:moveTo>
                  <a:pt x="140201" y="0"/>
                </a:moveTo>
                <a:lnTo>
                  <a:pt x="0" y="22471"/>
                </a:lnTo>
                <a:lnTo>
                  <a:pt x="74057" y="125643"/>
                </a:lnTo>
                <a:lnTo>
                  <a:pt x="140201" y="0"/>
                </a:lnTo>
                <a:close/>
              </a:path>
            </a:pathLst>
          </a:custGeom>
          <a:solidFill>
            <a:srgbClr val="FF2600"/>
          </a:solidFill>
        </p:spPr>
        <p:txBody>
          <a:bodyPr wrap="square" lIns="0" tIns="0" rIns="0" bIns="0" rtlCol="0"/>
          <a:lstStyle/>
          <a:p>
            <a:endParaRPr sz="1588"/>
          </a:p>
        </p:txBody>
      </p:sp>
      <p:sp>
        <p:nvSpPr>
          <p:cNvPr id="15" name="object 15"/>
          <p:cNvSpPr txBox="1"/>
          <p:nvPr/>
        </p:nvSpPr>
        <p:spPr>
          <a:xfrm>
            <a:off x="4707807" y="2506100"/>
            <a:ext cx="426383" cy="255678"/>
          </a:xfrm>
          <a:prstGeom prst="rect">
            <a:avLst/>
          </a:prstGeom>
        </p:spPr>
        <p:txBody>
          <a:bodyPr vert="horz" wrap="square" lIns="0" tIns="11206" rIns="0" bIns="0" rtlCol="0">
            <a:spAutoFit/>
          </a:bodyPr>
          <a:lstStyle/>
          <a:p>
            <a:pPr marL="11206">
              <a:spcBef>
                <a:spcPts val="88"/>
              </a:spcBef>
            </a:pPr>
            <a:r>
              <a:rPr sz="1588" dirty="0">
                <a:solidFill>
                  <a:srgbClr val="FF0000"/>
                </a:solidFill>
                <a:latin typeface="Arial"/>
                <a:cs typeface="Arial"/>
              </a:rPr>
              <a:t>Rich</a:t>
            </a:r>
            <a:endParaRPr sz="1588">
              <a:latin typeface="Arial"/>
              <a:cs typeface="Arial"/>
            </a:endParaRPr>
          </a:p>
        </p:txBody>
      </p:sp>
      <p:sp>
        <p:nvSpPr>
          <p:cNvPr id="16" name="object 16"/>
          <p:cNvSpPr/>
          <p:nvPr/>
        </p:nvSpPr>
        <p:spPr>
          <a:xfrm>
            <a:off x="3692092" y="3202432"/>
            <a:ext cx="3293969" cy="1392331"/>
          </a:xfrm>
          <a:custGeom>
            <a:avLst/>
            <a:gdLst/>
            <a:ahLst/>
            <a:cxnLst/>
            <a:rect l="l" t="t" r="r" b="b"/>
            <a:pathLst>
              <a:path w="3733165" h="1577975">
                <a:moveTo>
                  <a:pt x="0" y="1577611"/>
                </a:moveTo>
                <a:lnTo>
                  <a:pt x="3732629" y="0"/>
                </a:lnTo>
              </a:path>
            </a:pathLst>
          </a:custGeom>
          <a:ln w="12699">
            <a:solidFill>
              <a:srgbClr val="FF2600"/>
            </a:solidFill>
          </a:ln>
        </p:spPr>
        <p:txBody>
          <a:bodyPr wrap="square" lIns="0" tIns="0" rIns="0" bIns="0" rtlCol="0"/>
          <a:lstStyle/>
          <a:p>
            <a:endParaRPr sz="1588"/>
          </a:p>
        </p:txBody>
      </p:sp>
      <p:sp>
        <p:nvSpPr>
          <p:cNvPr id="17" name="object 17"/>
          <p:cNvSpPr/>
          <p:nvPr/>
        </p:nvSpPr>
        <p:spPr>
          <a:xfrm>
            <a:off x="6881201" y="3185724"/>
            <a:ext cx="125506" cy="103654"/>
          </a:xfrm>
          <a:custGeom>
            <a:avLst/>
            <a:gdLst/>
            <a:ahLst/>
            <a:cxnLst/>
            <a:rect l="l" t="t" r="r" b="b"/>
            <a:pathLst>
              <a:path w="142240" h="117475">
                <a:moveTo>
                  <a:pt x="0" y="0"/>
                </a:moveTo>
                <a:lnTo>
                  <a:pt x="49442" y="116979"/>
                </a:lnTo>
                <a:lnTo>
                  <a:pt x="141702" y="9047"/>
                </a:lnTo>
                <a:lnTo>
                  <a:pt x="0" y="0"/>
                </a:lnTo>
                <a:close/>
              </a:path>
            </a:pathLst>
          </a:custGeom>
          <a:solidFill>
            <a:srgbClr val="FF2600"/>
          </a:solidFill>
        </p:spPr>
        <p:txBody>
          <a:bodyPr wrap="square" lIns="0" tIns="0" rIns="0" bIns="0" rtlCol="0"/>
          <a:lstStyle/>
          <a:p>
            <a:endParaRPr sz="1588"/>
          </a:p>
        </p:txBody>
      </p:sp>
      <p:sp>
        <p:nvSpPr>
          <p:cNvPr id="18" name="object 18"/>
          <p:cNvSpPr/>
          <p:nvPr/>
        </p:nvSpPr>
        <p:spPr>
          <a:xfrm>
            <a:off x="3668988" y="2288963"/>
            <a:ext cx="1996888" cy="2305610"/>
          </a:xfrm>
          <a:custGeom>
            <a:avLst/>
            <a:gdLst/>
            <a:ahLst/>
            <a:cxnLst/>
            <a:rect l="l" t="t" r="r" b="b"/>
            <a:pathLst>
              <a:path w="2263140" h="2613025">
                <a:moveTo>
                  <a:pt x="0" y="2612875"/>
                </a:moveTo>
                <a:lnTo>
                  <a:pt x="2263020" y="0"/>
                </a:lnTo>
              </a:path>
            </a:pathLst>
          </a:custGeom>
          <a:ln w="12699">
            <a:solidFill>
              <a:srgbClr val="FF2600"/>
            </a:solidFill>
          </a:ln>
        </p:spPr>
        <p:txBody>
          <a:bodyPr wrap="square" lIns="0" tIns="0" rIns="0" bIns="0" rtlCol="0"/>
          <a:lstStyle/>
          <a:p>
            <a:endParaRPr sz="1588"/>
          </a:p>
        </p:txBody>
      </p:sp>
      <p:sp>
        <p:nvSpPr>
          <p:cNvPr id="19" name="object 19"/>
          <p:cNvSpPr/>
          <p:nvPr/>
        </p:nvSpPr>
        <p:spPr>
          <a:xfrm>
            <a:off x="5564727" y="2272022"/>
            <a:ext cx="115981" cy="121584"/>
          </a:xfrm>
          <a:custGeom>
            <a:avLst/>
            <a:gdLst/>
            <a:ahLst/>
            <a:cxnLst/>
            <a:rect l="l" t="t" r="r" b="b"/>
            <a:pathLst>
              <a:path w="131445" h="137794">
                <a:moveTo>
                  <a:pt x="131145" y="0"/>
                </a:moveTo>
                <a:lnTo>
                  <a:pt x="0" y="54427"/>
                </a:lnTo>
                <a:lnTo>
                  <a:pt x="95999" y="137571"/>
                </a:lnTo>
                <a:lnTo>
                  <a:pt x="131145" y="0"/>
                </a:lnTo>
                <a:close/>
              </a:path>
            </a:pathLst>
          </a:custGeom>
          <a:solidFill>
            <a:srgbClr val="FF2600"/>
          </a:solidFill>
        </p:spPr>
        <p:txBody>
          <a:bodyPr wrap="square" lIns="0" tIns="0" rIns="0" bIns="0" rtlCol="0"/>
          <a:lstStyle/>
          <a:p>
            <a:endParaRPr sz="1588"/>
          </a:p>
        </p:txBody>
      </p:sp>
      <p:sp>
        <p:nvSpPr>
          <p:cNvPr id="20" name="object 20"/>
          <p:cNvSpPr txBox="1"/>
          <p:nvPr/>
        </p:nvSpPr>
        <p:spPr>
          <a:xfrm>
            <a:off x="6326231" y="3517177"/>
            <a:ext cx="448795" cy="255678"/>
          </a:xfrm>
          <a:prstGeom prst="rect">
            <a:avLst/>
          </a:prstGeom>
        </p:spPr>
        <p:txBody>
          <a:bodyPr vert="horz" wrap="square" lIns="0" tIns="11206" rIns="0" bIns="0" rtlCol="0">
            <a:spAutoFit/>
          </a:bodyPr>
          <a:lstStyle/>
          <a:p>
            <a:pPr marL="11206">
              <a:spcBef>
                <a:spcPts val="88"/>
              </a:spcBef>
            </a:pPr>
            <a:r>
              <a:rPr sz="1588" dirty="0">
                <a:solidFill>
                  <a:srgbClr val="FF0000"/>
                </a:solidFill>
                <a:latin typeface="Arial"/>
                <a:cs typeface="Arial"/>
              </a:rPr>
              <a:t>Poor</a:t>
            </a:r>
            <a:endParaRPr sz="1588">
              <a:latin typeface="Arial"/>
              <a:cs typeface="Arial"/>
            </a:endParaRPr>
          </a:p>
        </p:txBody>
      </p:sp>
    </p:spTree>
    <p:extLst>
      <p:ext uri="{BB962C8B-B14F-4D97-AF65-F5344CB8AC3E}">
        <p14:creationId xmlns:p14="http://schemas.microsoft.com/office/powerpoint/2010/main" val="137646800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02825" y="113120"/>
            <a:ext cx="4058877" cy="688424"/>
          </a:xfrm>
          <a:prstGeom prst="rect">
            <a:avLst/>
          </a:prstGeom>
        </p:spPr>
        <p:txBody>
          <a:bodyPr vert="horz" wrap="square" lIns="0" tIns="11206" rIns="0" bIns="0" rtlCol="0" anchor="ctr">
            <a:spAutoFit/>
          </a:bodyPr>
          <a:lstStyle/>
          <a:p>
            <a:pPr marL="11206">
              <a:lnSpc>
                <a:spcPct val="100000"/>
              </a:lnSpc>
              <a:spcBef>
                <a:spcPts val="88"/>
              </a:spcBef>
            </a:pPr>
            <a:r>
              <a:rPr dirty="0"/>
              <a:t>Who</a:t>
            </a:r>
            <a:r>
              <a:rPr spc="-84" dirty="0"/>
              <a:t> </a:t>
            </a:r>
            <a:r>
              <a:rPr dirty="0"/>
              <a:t>pays?</a:t>
            </a:r>
          </a:p>
        </p:txBody>
      </p:sp>
      <p:sp>
        <p:nvSpPr>
          <p:cNvPr id="4" name="object 4"/>
          <p:cNvSpPr txBox="1"/>
          <p:nvPr/>
        </p:nvSpPr>
        <p:spPr>
          <a:xfrm>
            <a:off x="902825" y="1537461"/>
            <a:ext cx="6859121" cy="4235681"/>
          </a:xfrm>
          <a:prstGeom prst="rect">
            <a:avLst/>
          </a:prstGeom>
        </p:spPr>
        <p:txBody>
          <a:bodyPr vert="horz" wrap="square" lIns="0" tIns="64994" rIns="0" bIns="0" rtlCol="0">
            <a:spAutoFit/>
          </a:bodyPr>
          <a:lstStyle/>
          <a:p>
            <a:pPr marL="313781" indent="-302575">
              <a:spcBef>
                <a:spcPts val="512"/>
              </a:spcBef>
              <a:buSzPct val="83333"/>
              <a:buFont typeface="MS UI Gothic"/>
              <a:buChar char="❒"/>
              <a:tabLst>
                <a:tab pos="313221" algn="l"/>
                <a:tab pos="313781" algn="l"/>
              </a:tabLst>
            </a:pPr>
            <a:r>
              <a:rPr sz="2118" dirty="0">
                <a:latin typeface="Arial"/>
                <a:cs typeface="Arial"/>
              </a:rPr>
              <a:t>Ransom payment </a:t>
            </a:r>
            <a:r>
              <a:rPr sz="2118" spc="-4" dirty="0">
                <a:latin typeface="Arial"/>
                <a:cs typeface="Arial"/>
              </a:rPr>
              <a:t>rate </a:t>
            </a:r>
            <a:r>
              <a:rPr sz="2118" dirty="0">
                <a:latin typeface="Arial"/>
                <a:cs typeface="Arial"/>
              </a:rPr>
              <a:t>by </a:t>
            </a:r>
            <a:r>
              <a:rPr sz="2118" spc="-4" dirty="0">
                <a:latin typeface="Arial"/>
                <a:cs typeface="Arial"/>
              </a:rPr>
              <a:t>Osterman</a:t>
            </a:r>
            <a:r>
              <a:rPr sz="2118" spc="-26" dirty="0">
                <a:latin typeface="Arial"/>
                <a:cs typeface="Arial"/>
              </a:rPr>
              <a:t> </a:t>
            </a:r>
            <a:r>
              <a:rPr sz="2118" dirty="0">
                <a:latin typeface="Arial"/>
                <a:cs typeface="Arial"/>
              </a:rPr>
              <a:t>research</a:t>
            </a:r>
          </a:p>
          <a:p>
            <a:pPr marL="818073" lvl="1" indent="-403433">
              <a:spcBef>
                <a:spcPts val="353"/>
              </a:spcBef>
              <a:buFont typeface="MS UI Gothic"/>
              <a:buChar char="❍"/>
              <a:tabLst>
                <a:tab pos="817513" algn="l"/>
                <a:tab pos="818073" algn="l"/>
              </a:tabLst>
            </a:pPr>
            <a:r>
              <a:rPr sz="1765" dirty="0">
                <a:latin typeface="Arial"/>
                <a:cs typeface="Arial"/>
              </a:rPr>
              <a:t>Nearly 60 percent demanded over</a:t>
            </a:r>
            <a:r>
              <a:rPr sz="1765" spc="-26" dirty="0">
                <a:latin typeface="Arial"/>
                <a:cs typeface="Arial"/>
              </a:rPr>
              <a:t> </a:t>
            </a:r>
            <a:r>
              <a:rPr sz="1765" spc="-4" dirty="0">
                <a:latin typeface="Arial"/>
                <a:cs typeface="Arial"/>
              </a:rPr>
              <a:t>$1,000.</a:t>
            </a:r>
            <a:endParaRPr sz="1765" dirty="0">
              <a:latin typeface="Arial"/>
              <a:cs typeface="Arial"/>
            </a:endParaRPr>
          </a:p>
          <a:p>
            <a:pPr marL="818073" marR="4483" lvl="1" indent="-403433">
              <a:lnSpc>
                <a:spcPct val="100800"/>
              </a:lnSpc>
              <a:spcBef>
                <a:spcPts val="424"/>
              </a:spcBef>
              <a:buFont typeface="MS UI Gothic"/>
              <a:buChar char="❍"/>
              <a:tabLst>
                <a:tab pos="817513" algn="l"/>
                <a:tab pos="818073" algn="l"/>
              </a:tabLst>
            </a:pPr>
            <a:r>
              <a:rPr sz="1765" spc="-4" dirty="0">
                <a:latin typeface="Arial"/>
                <a:cs typeface="Arial"/>
              </a:rPr>
              <a:t>Over </a:t>
            </a:r>
            <a:r>
              <a:rPr sz="1765" b="1" spc="-4" dirty="0">
                <a:latin typeface="Arial"/>
                <a:cs typeface="Arial"/>
              </a:rPr>
              <a:t>20 </a:t>
            </a:r>
            <a:r>
              <a:rPr sz="1765" b="1" dirty="0">
                <a:latin typeface="Arial"/>
                <a:cs typeface="Arial"/>
              </a:rPr>
              <a:t>% </a:t>
            </a:r>
            <a:r>
              <a:rPr sz="1765" dirty="0">
                <a:latin typeface="Arial"/>
                <a:cs typeface="Arial"/>
              </a:rPr>
              <a:t>asked </a:t>
            </a:r>
            <a:r>
              <a:rPr sz="1765" spc="-4" dirty="0">
                <a:latin typeface="Arial"/>
                <a:cs typeface="Arial"/>
              </a:rPr>
              <a:t>for </a:t>
            </a:r>
            <a:r>
              <a:rPr sz="1765" dirty="0">
                <a:latin typeface="Arial"/>
                <a:cs typeface="Arial"/>
              </a:rPr>
              <a:t>more </a:t>
            </a:r>
            <a:r>
              <a:rPr sz="1765" spc="-4" dirty="0">
                <a:latin typeface="Arial"/>
                <a:cs typeface="Arial"/>
              </a:rPr>
              <a:t>than </a:t>
            </a:r>
            <a:r>
              <a:rPr sz="1765" b="1" spc="-4" dirty="0">
                <a:latin typeface="Arial"/>
                <a:cs typeface="Arial"/>
              </a:rPr>
              <a:t>$10,000</a:t>
            </a:r>
            <a:r>
              <a:rPr sz="1765" spc="-4" dirty="0">
                <a:latin typeface="Arial"/>
                <a:cs typeface="Arial"/>
              </a:rPr>
              <a:t>, </a:t>
            </a:r>
            <a:r>
              <a:rPr sz="1765" dirty="0">
                <a:latin typeface="Arial"/>
                <a:cs typeface="Arial"/>
              </a:rPr>
              <a:t>1 % even asked </a:t>
            </a:r>
            <a:r>
              <a:rPr sz="1765" spc="-4" dirty="0">
                <a:latin typeface="Arial"/>
                <a:cs typeface="Arial"/>
              </a:rPr>
              <a:t>for  </a:t>
            </a:r>
            <a:r>
              <a:rPr sz="1765" dirty="0">
                <a:latin typeface="Arial"/>
                <a:cs typeface="Arial"/>
              </a:rPr>
              <a:t>over</a:t>
            </a:r>
            <a:r>
              <a:rPr sz="1765" spc="-9" dirty="0">
                <a:latin typeface="Arial"/>
                <a:cs typeface="Arial"/>
              </a:rPr>
              <a:t> </a:t>
            </a:r>
            <a:r>
              <a:rPr sz="1765" spc="-4" dirty="0">
                <a:latin typeface="Arial"/>
                <a:cs typeface="Arial"/>
              </a:rPr>
              <a:t>$150,000.</a:t>
            </a:r>
            <a:endParaRPr sz="1765" dirty="0">
              <a:latin typeface="Arial"/>
              <a:cs typeface="Arial"/>
            </a:endParaRPr>
          </a:p>
          <a:p>
            <a:pPr marL="818073" lvl="1" indent="-403433">
              <a:spcBef>
                <a:spcPts val="424"/>
              </a:spcBef>
              <a:buFont typeface="MS UI Gothic"/>
              <a:buChar char="❍"/>
              <a:tabLst>
                <a:tab pos="817513" algn="l"/>
                <a:tab pos="818073" algn="l"/>
              </a:tabLst>
            </a:pPr>
            <a:r>
              <a:rPr sz="1765" spc="-4" dirty="0">
                <a:latin typeface="Arial"/>
                <a:cs typeface="Arial"/>
              </a:rPr>
              <a:t>Globally, </a:t>
            </a:r>
            <a:r>
              <a:rPr sz="1765" dirty="0">
                <a:latin typeface="Arial"/>
                <a:cs typeface="Arial"/>
              </a:rPr>
              <a:t>more </a:t>
            </a:r>
            <a:r>
              <a:rPr sz="1765" b="1" spc="-4" dirty="0">
                <a:solidFill>
                  <a:srgbClr val="FF0000"/>
                </a:solidFill>
                <a:latin typeface="Arial"/>
                <a:cs typeface="Arial"/>
              </a:rPr>
              <a:t>than </a:t>
            </a:r>
            <a:r>
              <a:rPr sz="1765" b="1" dirty="0">
                <a:solidFill>
                  <a:srgbClr val="FF0000"/>
                </a:solidFill>
                <a:latin typeface="Arial"/>
                <a:cs typeface="Arial"/>
              </a:rPr>
              <a:t>40 % </a:t>
            </a:r>
            <a:r>
              <a:rPr sz="1765" b="1" spc="-4" dirty="0">
                <a:solidFill>
                  <a:srgbClr val="FF0000"/>
                </a:solidFill>
                <a:latin typeface="Arial"/>
                <a:cs typeface="Arial"/>
              </a:rPr>
              <a:t>of victims paid </a:t>
            </a:r>
            <a:r>
              <a:rPr sz="1765" spc="-4" dirty="0">
                <a:latin typeface="Arial"/>
                <a:cs typeface="Arial"/>
              </a:rPr>
              <a:t>the</a:t>
            </a:r>
            <a:r>
              <a:rPr sz="1765" spc="4" dirty="0">
                <a:latin typeface="Arial"/>
                <a:cs typeface="Arial"/>
              </a:rPr>
              <a:t> </a:t>
            </a:r>
            <a:r>
              <a:rPr sz="1765" dirty="0">
                <a:latin typeface="Arial"/>
                <a:cs typeface="Arial"/>
              </a:rPr>
              <a:t>ransom.</a:t>
            </a:r>
          </a:p>
          <a:p>
            <a:pPr marL="818073" lvl="1" indent="-403433">
              <a:spcBef>
                <a:spcPts val="441"/>
              </a:spcBef>
              <a:buClr>
                <a:srgbClr val="000000"/>
              </a:buClr>
              <a:buFont typeface="MS UI Gothic"/>
              <a:buChar char="❍"/>
              <a:tabLst>
                <a:tab pos="817513" algn="l"/>
                <a:tab pos="818073" algn="l"/>
              </a:tabLst>
            </a:pPr>
            <a:r>
              <a:rPr sz="1765" spc="-4" dirty="0">
                <a:solidFill>
                  <a:srgbClr val="FF0000"/>
                </a:solidFill>
                <a:latin typeface="Arial"/>
                <a:cs typeface="Arial"/>
              </a:rPr>
              <a:t>Healthcare </a:t>
            </a:r>
            <a:r>
              <a:rPr sz="1765" dirty="0">
                <a:solidFill>
                  <a:srgbClr val="FF0000"/>
                </a:solidFill>
                <a:latin typeface="Arial"/>
                <a:cs typeface="Arial"/>
              </a:rPr>
              <a:t>and </a:t>
            </a:r>
            <a:r>
              <a:rPr sz="1765" spc="-4" dirty="0">
                <a:solidFill>
                  <a:srgbClr val="FF0000"/>
                </a:solidFill>
                <a:latin typeface="Arial"/>
                <a:cs typeface="Arial"/>
              </a:rPr>
              <a:t>financial </a:t>
            </a:r>
            <a:r>
              <a:rPr sz="1765" dirty="0">
                <a:solidFill>
                  <a:srgbClr val="FF0000"/>
                </a:solidFill>
                <a:latin typeface="Arial"/>
                <a:cs typeface="Arial"/>
              </a:rPr>
              <a:t>services </a:t>
            </a:r>
            <a:r>
              <a:rPr sz="1765" dirty="0">
                <a:latin typeface="Arial"/>
                <a:cs typeface="Arial"/>
              </a:rPr>
              <a:t>were </a:t>
            </a:r>
            <a:r>
              <a:rPr sz="1765" spc="-4" dirty="0">
                <a:latin typeface="Arial"/>
                <a:cs typeface="Arial"/>
              </a:rPr>
              <a:t>the </a:t>
            </a:r>
            <a:r>
              <a:rPr sz="1765" dirty="0">
                <a:latin typeface="Arial"/>
                <a:cs typeface="Arial"/>
              </a:rPr>
              <a:t>leading</a:t>
            </a:r>
            <a:r>
              <a:rPr sz="1765" spc="40" dirty="0">
                <a:latin typeface="Arial"/>
                <a:cs typeface="Arial"/>
              </a:rPr>
              <a:t> </a:t>
            </a:r>
            <a:r>
              <a:rPr sz="1765" spc="-4" dirty="0">
                <a:latin typeface="Arial"/>
                <a:cs typeface="Arial"/>
              </a:rPr>
              <a:t>industries</a:t>
            </a:r>
            <a:endParaRPr sz="1765" dirty="0">
              <a:latin typeface="Arial"/>
              <a:cs typeface="Arial"/>
            </a:endParaRPr>
          </a:p>
          <a:p>
            <a:pPr marL="1120648" lvl="2" indent="-201717">
              <a:spcBef>
                <a:spcPts val="441"/>
              </a:spcBef>
              <a:buChar char="•"/>
              <a:tabLst>
                <a:tab pos="1120088" algn="l"/>
                <a:tab pos="1120648" algn="l"/>
              </a:tabLst>
            </a:pPr>
            <a:r>
              <a:rPr sz="1765" spc="-4" dirty="0">
                <a:latin typeface="Arial"/>
                <a:cs typeface="Arial"/>
              </a:rPr>
              <a:t>penetration rate </a:t>
            </a:r>
            <a:r>
              <a:rPr sz="1765" dirty="0">
                <a:latin typeface="Arial"/>
                <a:cs typeface="Arial"/>
              </a:rPr>
              <a:t>of 39 %</a:t>
            </a:r>
          </a:p>
          <a:p>
            <a:pPr marL="818073" lvl="1" indent="-403433">
              <a:spcBef>
                <a:spcPts val="353"/>
              </a:spcBef>
              <a:buFont typeface="MS UI Gothic"/>
              <a:buChar char="❍"/>
              <a:tabLst>
                <a:tab pos="817513" algn="l"/>
                <a:tab pos="818073" algn="l"/>
              </a:tabLst>
            </a:pPr>
            <a:r>
              <a:rPr sz="1765" spc="-4" dirty="0">
                <a:latin typeface="Arial"/>
                <a:cs typeface="Arial"/>
              </a:rPr>
              <a:t>Potential </a:t>
            </a:r>
            <a:r>
              <a:rPr sz="1765" dirty="0">
                <a:latin typeface="Arial"/>
                <a:cs typeface="Arial"/>
              </a:rPr>
              <a:t>loss of </a:t>
            </a:r>
            <a:r>
              <a:rPr sz="1765" spc="-4" dirty="0">
                <a:latin typeface="Arial"/>
                <a:cs typeface="Arial"/>
              </a:rPr>
              <a:t>life: </a:t>
            </a:r>
            <a:r>
              <a:rPr sz="1765" b="1" spc="-4" dirty="0">
                <a:latin typeface="Arial"/>
                <a:cs typeface="Arial"/>
              </a:rPr>
              <a:t>3.5 %</a:t>
            </a:r>
            <a:r>
              <a:rPr lang="en-US" sz="1765" b="1" spc="-4" dirty="0">
                <a:latin typeface="Arial"/>
                <a:cs typeface="Arial"/>
              </a:rPr>
              <a:t> </a:t>
            </a:r>
            <a:r>
              <a:rPr sz="1765" spc="-4" dirty="0">
                <a:latin typeface="Arial"/>
                <a:cs typeface="Arial"/>
              </a:rPr>
              <a:t>even </a:t>
            </a:r>
            <a:r>
              <a:rPr sz="1765" dirty="0">
                <a:latin typeface="Arial"/>
                <a:cs typeface="Arial"/>
              </a:rPr>
              <a:t>said lives were at</a:t>
            </a:r>
            <a:r>
              <a:rPr sz="1765" spc="-4" dirty="0">
                <a:latin typeface="Arial"/>
                <a:cs typeface="Arial"/>
              </a:rPr>
              <a:t> stake</a:t>
            </a:r>
            <a:endParaRPr sz="1765" dirty="0">
              <a:latin typeface="Arial"/>
              <a:cs typeface="Arial"/>
            </a:endParaRPr>
          </a:p>
          <a:p>
            <a:pPr lvl="1">
              <a:spcBef>
                <a:spcPts val="26"/>
              </a:spcBef>
              <a:buFont typeface="MS UI Gothic"/>
              <a:buChar char="❍"/>
            </a:pPr>
            <a:endParaRPr sz="2427" dirty="0">
              <a:latin typeface="Times New Roman"/>
              <a:cs typeface="Times New Roman"/>
            </a:endParaRPr>
          </a:p>
          <a:p>
            <a:pPr marL="313781" indent="-302575">
              <a:spcBef>
                <a:spcPts val="4"/>
              </a:spcBef>
              <a:buSzPct val="83333"/>
              <a:buFont typeface="MS UI Gothic"/>
              <a:buChar char="❒"/>
              <a:tabLst>
                <a:tab pos="313221" algn="l"/>
                <a:tab pos="313781" algn="l"/>
              </a:tabLst>
            </a:pPr>
            <a:r>
              <a:rPr sz="2118" spc="-4" dirty="0">
                <a:latin typeface="Arial"/>
                <a:cs typeface="Arial"/>
              </a:rPr>
              <a:t>IBM security</a:t>
            </a:r>
            <a:endParaRPr sz="2118" dirty="0">
              <a:latin typeface="Arial"/>
              <a:cs typeface="Arial"/>
            </a:endParaRPr>
          </a:p>
          <a:p>
            <a:pPr marL="818073" lvl="1" indent="-403433">
              <a:spcBef>
                <a:spcPts val="459"/>
              </a:spcBef>
              <a:buFont typeface="MS UI Gothic"/>
              <a:buChar char="❍"/>
              <a:tabLst>
                <a:tab pos="817513" algn="l"/>
                <a:tab pos="818073" algn="l"/>
              </a:tabLst>
            </a:pPr>
            <a:r>
              <a:rPr sz="1765" dirty="0">
                <a:latin typeface="Arial"/>
                <a:cs typeface="Arial"/>
              </a:rPr>
              <a:t>70% of business </a:t>
            </a:r>
            <a:r>
              <a:rPr sz="1765" spc="-4" dirty="0">
                <a:latin typeface="Arial"/>
                <a:cs typeface="Arial"/>
              </a:rPr>
              <a:t>victims</a:t>
            </a:r>
            <a:r>
              <a:rPr sz="1765" spc="-22" dirty="0">
                <a:latin typeface="Arial"/>
                <a:cs typeface="Arial"/>
              </a:rPr>
              <a:t> </a:t>
            </a:r>
            <a:r>
              <a:rPr sz="1765" dirty="0">
                <a:latin typeface="Arial"/>
                <a:cs typeface="Arial"/>
              </a:rPr>
              <a:t>paid</a:t>
            </a:r>
          </a:p>
          <a:p>
            <a:pPr marL="818073" lvl="1" indent="-403433">
              <a:spcBef>
                <a:spcPts val="353"/>
              </a:spcBef>
              <a:buFont typeface="MS UI Gothic"/>
              <a:buChar char="❍"/>
              <a:tabLst>
                <a:tab pos="817513" algn="l"/>
                <a:tab pos="818073" algn="l"/>
              </a:tabLst>
            </a:pPr>
            <a:r>
              <a:rPr sz="1765" spc="-4" dirty="0">
                <a:latin typeface="Arial"/>
                <a:cs typeface="Arial"/>
              </a:rPr>
              <a:t>Of those, </a:t>
            </a:r>
            <a:r>
              <a:rPr sz="1765" dirty="0">
                <a:latin typeface="Arial"/>
                <a:cs typeface="Arial"/>
              </a:rPr>
              <a:t>50% paid more </a:t>
            </a:r>
            <a:r>
              <a:rPr sz="1765" spc="-4" dirty="0">
                <a:latin typeface="Arial"/>
                <a:cs typeface="Arial"/>
              </a:rPr>
              <a:t>than </a:t>
            </a:r>
            <a:r>
              <a:rPr sz="1765" b="1" spc="-4" dirty="0">
                <a:latin typeface="Arial"/>
                <a:cs typeface="Arial"/>
              </a:rPr>
              <a:t>$10,000</a:t>
            </a:r>
            <a:r>
              <a:rPr sz="1765" spc="-4" dirty="0">
                <a:latin typeface="Arial"/>
                <a:cs typeface="Arial"/>
              </a:rPr>
              <a:t>, </a:t>
            </a:r>
            <a:r>
              <a:rPr sz="1765" dirty="0">
                <a:latin typeface="Arial"/>
                <a:cs typeface="Arial"/>
              </a:rPr>
              <a:t>20% more</a:t>
            </a:r>
            <a:r>
              <a:rPr sz="1765" spc="-4" dirty="0">
                <a:latin typeface="Arial"/>
                <a:cs typeface="Arial"/>
              </a:rPr>
              <a:t> than</a:t>
            </a:r>
            <a:endParaRPr sz="1765" dirty="0">
              <a:latin typeface="Arial"/>
              <a:cs typeface="Arial"/>
            </a:endParaRPr>
          </a:p>
          <a:p>
            <a:pPr marL="818073">
              <a:spcBef>
                <a:spcPts val="18"/>
              </a:spcBef>
            </a:pPr>
            <a:r>
              <a:rPr sz="1765" b="1" spc="-4" dirty="0">
                <a:latin typeface="Arial"/>
                <a:cs typeface="Arial"/>
              </a:rPr>
              <a:t>$40,000</a:t>
            </a:r>
            <a:endParaRPr sz="1765" dirty="0">
              <a:latin typeface="Arial"/>
              <a:cs typeface="Arial"/>
            </a:endParaRPr>
          </a:p>
        </p:txBody>
      </p:sp>
    </p:spTree>
    <p:extLst>
      <p:ext uri="{BB962C8B-B14F-4D97-AF65-F5344CB8AC3E}">
        <p14:creationId xmlns:p14="http://schemas.microsoft.com/office/powerpoint/2010/main" val="186324892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49DC0C-14E5-4A77-AEAF-9982D98C6146}"/>
              </a:ext>
            </a:extLst>
          </p:cNvPr>
          <p:cNvSpPr>
            <a:spLocks noGrp="1"/>
          </p:cNvSpPr>
          <p:nvPr>
            <p:ph idx="1"/>
          </p:nvPr>
        </p:nvSpPr>
        <p:spPr>
          <a:xfrm>
            <a:off x="1686339" y="2190750"/>
            <a:ext cx="9445487" cy="1447662"/>
          </a:xfrm>
        </p:spPr>
        <p:txBody>
          <a:bodyPr>
            <a:normAutofit/>
          </a:bodyPr>
          <a:lstStyle/>
          <a:p>
            <a:pPr marL="0" indent="0">
              <a:buNone/>
            </a:pPr>
            <a:r>
              <a:rPr lang="en-US" sz="8000" dirty="0"/>
              <a:t>Hiding files and data</a:t>
            </a:r>
          </a:p>
        </p:txBody>
      </p:sp>
    </p:spTree>
    <p:extLst>
      <p:ext uri="{BB962C8B-B14F-4D97-AF65-F5344CB8AC3E}">
        <p14:creationId xmlns:p14="http://schemas.microsoft.com/office/powerpoint/2010/main" val="332947988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1516E-A4E2-43E3-89FF-C368BB214CFD}"/>
              </a:ext>
            </a:extLst>
          </p:cNvPr>
          <p:cNvSpPr>
            <a:spLocks noGrp="1"/>
          </p:cNvSpPr>
          <p:nvPr>
            <p:ph type="title"/>
          </p:nvPr>
        </p:nvSpPr>
        <p:spPr/>
        <p:txBody>
          <a:bodyPr/>
          <a:lstStyle/>
          <a:p>
            <a:r>
              <a:rPr lang="en-US"/>
              <a:t>File Hiding</a:t>
            </a:r>
          </a:p>
        </p:txBody>
      </p:sp>
      <p:sp>
        <p:nvSpPr>
          <p:cNvPr id="3" name="Content Placeholder 2">
            <a:extLst>
              <a:ext uri="{FF2B5EF4-FFF2-40B4-BE49-F238E27FC236}">
                <a16:creationId xmlns:a16="http://schemas.microsoft.com/office/drawing/2014/main" id="{7D28E5A4-1E24-4068-A644-87EB82A67A66}"/>
              </a:ext>
            </a:extLst>
          </p:cNvPr>
          <p:cNvSpPr>
            <a:spLocks noGrp="1"/>
          </p:cNvSpPr>
          <p:nvPr>
            <p:ph idx="1"/>
          </p:nvPr>
        </p:nvSpPr>
        <p:spPr>
          <a:xfrm>
            <a:off x="1097280" y="1845733"/>
            <a:ext cx="9547046" cy="4377514"/>
          </a:xfrm>
        </p:spPr>
        <p:txBody>
          <a:bodyPr>
            <a:noAutofit/>
          </a:bodyPr>
          <a:lstStyle/>
          <a:p>
            <a:r>
              <a:rPr lang="en-US" dirty="0"/>
              <a:t>ADS (Alternate Data Stream): feature of the Windows New Technology File System (NTFS)</a:t>
            </a:r>
          </a:p>
          <a:p>
            <a:pPr lvl="1"/>
            <a:r>
              <a:rPr lang="en-US" dirty="0"/>
              <a:t>It has the ability of </a:t>
            </a:r>
            <a:r>
              <a:rPr lang="en-US" u="sng" dirty="0"/>
              <a:t>forking</a:t>
            </a:r>
            <a:r>
              <a:rPr lang="en-US" dirty="0"/>
              <a:t> data into an </a:t>
            </a:r>
            <a:r>
              <a:rPr lang="en-US" u="sng" dirty="0"/>
              <a:t>existing file</a:t>
            </a:r>
            <a:r>
              <a:rPr lang="en-US" dirty="0"/>
              <a:t> without changing its file size or functionality</a:t>
            </a:r>
          </a:p>
          <a:p>
            <a:pPr lvl="1"/>
            <a:r>
              <a:rPr lang="en-US" dirty="0"/>
              <a:t>Think of ADS as a </a:t>
            </a:r>
            <a:r>
              <a:rPr lang="en-US" u="sng" dirty="0"/>
              <a:t>file inside another file</a:t>
            </a:r>
            <a:endParaRPr lang="en-US" dirty="0"/>
          </a:p>
          <a:p>
            <a:r>
              <a:rPr lang="en-US" dirty="0"/>
              <a:t>ADS exists in all versions of Microsoft’s NTFS file system</a:t>
            </a:r>
          </a:p>
          <a:p>
            <a:pPr lvl="1"/>
            <a:r>
              <a:rPr lang="en-US" dirty="0"/>
              <a:t>It has been available since Windows NT was released</a:t>
            </a:r>
          </a:p>
          <a:p>
            <a:endParaRPr lang="en-US" sz="2000" dirty="0"/>
          </a:p>
        </p:txBody>
      </p:sp>
    </p:spTree>
    <p:extLst>
      <p:ext uri="{BB962C8B-B14F-4D97-AF65-F5344CB8AC3E}">
        <p14:creationId xmlns:p14="http://schemas.microsoft.com/office/powerpoint/2010/main" val="66208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1BD68-F9FC-4D9E-A1E1-E9CB2DCEEE8C}"/>
              </a:ext>
            </a:extLst>
          </p:cNvPr>
          <p:cNvSpPr>
            <a:spLocks noGrp="1"/>
          </p:cNvSpPr>
          <p:nvPr>
            <p:ph type="title"/>
          </p:nvPr>
        </p:nvSpPr>
        <p:spPr/>
        <p:txBody>
          <a:bodyPr/>
          <a:lstStyle/>
          <a:p>
            <a:r>
              <a:rPr lang="en-US" dirty="0"/>
              <a:t>ADS, What can you do with?</a:t>
            </a:r>
          </a:p>
        </p:txBody>
      </p:sp>
      <p:sp>
        <p:nvSpPr>
          <p:cNvPr id="3" name="Content Placeholder 2">
            <a:extLst>
              <a:ext uri="{FF2B5EF4-FFF2-40B4-BE49-F238E27FC236}">
                <a16:creationId xmlns:a16="http://schemas.microsoft.com/office/drawing/2014/main" id="{CDC51FFA-8640-43BC-9B83-FC672E99BF82}"/>
              </a:ext>
            </a:extLst>
          </p:cNvPr>
          <p:cNvSpPr>
            <a:spLocks noGrp="1"/>
          </p:cNvSpPr>
          <p:nvPr>
            <p:ph idx="1"/>
          </p:nvPr>
        </p:nvSpPr>
        <p:spPr/>
        <p:txBody>
          <a:bodyPr>
            <a:normAutofit/>
          </a:bodyPr>
          <a:lstStyle/>
          <a:p>
            <a:r>
              <a:rPr lang="en-US" dirty="0"/>
              <a:t>ADS can allow you to store </a:t>
            </a:r>
            <a:r>
              <a:rPr lang="en-US" u="sng" dirty="0"/>
              <a:t>any type of file</a:t>
            </a:r>
            <a:r>
              <a:rPr lang="en-US" dirty="0"/>
              <a:t>, such as texts, audios, videos, images, or even nefarious codes like viruses or trojans</a:t>
            </a:r>
          </a:p>
          <a:p>
            <a:r>
              <a:rPr lang="en-US" dirty="0"/>
              <a:t>ADS contains metadata for identifying files according to </a:t>
            </a:r>
            <a:r>
              <a:rPr lang="en-US" u="sng" dirty="0"/>
              <a:t>various attributes</a:t>
            </a:r>
            <a:r>
              <a:rPr lang="en-US" dirty="0"/>
              <a:t>, such as author, title, date modified, and more</a:t>
            </a:r>
          </a:p>
          <a:p>
            <a:r>
              <a:rPr lang="en-US" dirty="0"/>
              <a:t>Hackers can use Alternate Data Streams to launch attacks</a:t>
            </a:r>
          </a:p>
          <a:p>
            <a:endParaRPr lang="en-US" dirty="0"/>
          </a:p>
        </p:txBody>
      </p:sp>
    </p:spTree>
    <p:extLst>
      <p:ext uri="{BB962C8B-B14F-4D97-AF65-F5344CB8AC3E}">
        <p14:creationId xmlns:p14="http://schemas.microsoft.com/office/powerpoint/2010/main" val="349906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0F60E-E272-4415-A352-F853C39A58A4}"/>
              </a:ext>
            </a:extLst>
          </p:cNvPr>
          <p:cNvSpPr>
            <a:spLocks noGrp="1"/>
          </p:cNvSpPr>
          <p:nvPr>
            <p:ph type="title"/>
          </p:nvPr>
        </p:nvSpPr>
        <p:spPr/>
        <p:txBody>
          <a:bodyPr/>
          <a:lstStyle/>
          <a:p>
            <a:r>
              <a:rPr lang="en-US" dirty="0"/>
              <a:t>Benefits OF ADS</a:t>
            </a:r>
          </a:p>
        </p:txBody>
      </p:sp>
      <p:sp>
        <p:nvSpPr>
          <p:cNvPr id="3" name="Content Placeholder 2">
            <a:extLst>
              <a:ext uri="{FF2B5EF4-FFF2-40B4-BE49-F238E27FC236}">
                <a16:creationId xmlns:a16="http://schemas.microsoft.com/office/drawing/2014/main" id="{7AC9A0A8-03C3-4E99-9922-D3822B424BB8}"/>
              </a:ext>
            </a:extLst>
          </p:cNvPr>
          <p:cNvSpPr>
            <a:spLocks noGrp="1"/>
          </p:cNvSpPr>
          <p:nvPr>
            <p:ph idx="1"/>
          </p:nvPr>
        </p:nvSpPr>
        <p:spPr>
          <a:xfrm>
            <a:off x="1097280" y="1845733"/>
            <a:ext cx="10058400" cy="4315369"/>
          </a:xfrm>
        </p:spPr>
        <p:txBody>
          <a:bodyPr>
            <a:normAutofit/>
          </a:bodyPr>
          <a:lstStyle/>
          <a:p>
            <a:r>
              <a:rPr lang="en-US" dirty="0"/>
              <a:t>Windows Resource Manager leverages ADS to </a:t>
            </a:r>
            <a:r>
              <a:rPr lang="en-US" u="sng" dirty="0"/>
              <a:t>identify</a:t>
            </a:r>
            <a:r>
              <a:rPr lang="en-US" dirty="0"/>
              <a:t> </a:t>
            </a:r>
            <a:r>
              <a:rPr lang="en-US" u="sng" dirty="0"/>
              <a:t>high risk files</a:t>
            </a:r>
            <a:r>
              <a:rPr lang="en-US" dirty="0"/>
              <a:t> that shouldn’t be accessed</a:t>
            </a:r>
          </a:p>
          <a:p>
            <a:r>
              <a:rPr lang="en-US" dirty="0"/>
              <a:t>The Windows operating system uses ADS to </a:t>
            </a:r>
            <a:r>
              <a:rPr lang="en-US" u="sng" dirty="0"/>
              <a:t>encrypt and store files in a secure manner</a:t>
            </a:r>
          </a:p>
          <a:p>
            <a:r>
              <a:rPr lang="en-US" dirty="0"/>
              <a:t>The Windows Attachment Manager uses ADS as a </a:t>
            </a:r>
            <a:r>
              <a:rPr lang="en-US" u="sng" dirty="0"/>
              <a:t>file scanner</a:t>
            </a:r>
          </a:p>
          <a:p>
            <a:pPr lvl="1"/>
            <a:r>
              <a:rPr lang="en-US" dirty="0"/>
              <a:t>This is why sometimes you receive </a:t>
            </a:r>
            <a:r>
              <a:rPr lang="en-US" u="sng" dirty="0"/>
              <a:t>warnings</a:t>
            </a:r>
            <a:r>
              <a:rPr lang="en-US" dirty="0"/>
              <a:t> when you open a file downloaded from the Internet</a:t>
            </a:r>
          </a:p>
          <a:p>
            <a:r>
              <a:rPr lang="en-US" dirty="0"/>
              <a:t>Anti-virus applications, such as Kaspersky, may use ADS to enhance the files scanning</a:t>
            </a:r>
          </a:p>
        </p:txBody>
      </p:sp>
    </p:spTree>
    <p:extLst>
      <p:ext uri="{BB962C8B-B14F-4D97-AF65-F5344CB8AC3E}">
        <p14:creationId xmlns:p14="http://schemas.microsoft.com/office/powerpoint/2010/main" val="313694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32860</TotalTime>
  <Words>6570</Words>
  <Application>Microsoft Macintosh PowerPoint</Application>
  <PresentationFormat>Widescreen</PresentationFormat>
  <Paragraphs>860</Paragraphs>
  <Slides>111</Slides>
  <Notes>3</Notes>
  <HiddenSlides>3</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111</vt:i4>
      </vt:variant>
    </vt:vector>
  </HeadingPairs>
  <TitlesOfParts>
    <vt:vector size="123" baseType="lpstr">
      <vt:lpstr>Arial Unicode MS</vt:lpstr>
      <vt:lpstr>MS UI Gothic</vt:lpstr>
      <vt:lpstr>Arial</vt:lpstr>
      <vt:lpstr>Calibri</vt:lpstr>
      <vt:lpstr>Calibri Light</vt:lpstr>
      <vt:lpstr>Palatino  </vt:lpstr>
      <vt:lpstr>Symbol</vt:lpstr>
      <vt:lpstr>Tahoma</vt:lpstr>
      <vt:lpstr>Times New Roman</vt:lpstr>
      <vt:lpstr>Wingdings</vt:lpstr>
      <vt:lpstr>Office Theme</vt:lpstr>
      <vt:lpstr>1_Office Theme</vt:lpstr>
      <vt:lpstr>Malicious Code (Malware)</vt:lpstr>
      <vt:lpstr>Malware</vt:lpstr>
      <vt:lpstr>Malware</vt:lpstr>
      <vt:lpstr>Malware</vt:lpstr>
      <vt:lpstr>Malware</vt:lpstr>
      <vt:lpstr>Malware</vt:lpstr>
      <vt:lpstr>Malware</vt:lpstr>
      <vt:lpstr>Malware</vt:lpstr>
      <vt:lpstr>Malware</vt:lpstr>
      <vt:lpstr>Malware</vt:lpstr>
      <vt:lpstr>Malware</vt:lpstr>
      <vt:lpstr>Malware</vt:lpstr>
      <vt:lpstr>Malware</vt:lpstr>
      <vt:lpstr>Malware</vt:lpstr>
      <vt:lpstr>Detecting Rootkits</vt:lpstr>
      <vt:lpstr>Removing Rootkits</vt:lpstr>
      <vt:lpstr>Malware</vt:lpstr>
      <vt:lpstr>Malware</vt:lpstr>
      <vt:lpstr>Malware</vt:lpstr>
      <vt:lpstr>Malware</vt:lpstr>
      <vt:lpstr>Malware</vt:lpstr>
      <vt:lpstr>Malware</vt:lpstr>
      <vt:lpstr>Malware</vt:lpstr>
      <vt:lpstr>Now Let’s Talk about Viruses</vt:lpstr>
      <vt:lpstr>Program Flaws</vt:lpstr>
      <vt:lpstr>Kinds of Malicious Code (continued)</vt:lpstr>
      <vt:lpstr>Kinds of Malicious Code (continued)</vt:lpstr>
      <vt:lpstr>Some Deadliest Computer Viruses of All Time</vt:lpstr>
      <vt:lpstr>How Viruses Attach</vt:lpstr>
      <vt:lpstr>PowerPoint Presentation</vt:lpstr>
      <vt:lpstr>PowerPoint Presentation</vt:lpstr>
      <vt:lpstr>How Viruses Attach (continued)</vt:lpstr>
      <vt:lpstr>How Viruses gain control (Continued)</vt:lpstr>
      <vt:lpstr>Parts of a Virus</vt:lpstr>
      <vt:lpstr>Virus Template</vt:lpstr>
      <vt:lpstr>Types  of  Viruses  </vt:lpstr>
      <vt:lpstr>Types  of  Viruses  </vt:lpstr>
      <vt:lpstr>Homes for Viruses</vt:lpstr>
      <vt:lpstr>Boot Sector Viruses</vt:lpstr>
      <vt:lpstr>Memory Resident Viruses</vt:lpstr>
      <vt:lpstr>Other Homes for Viruses</vt:lpstr>
      <vt:lpstr>Virus Detection</vt:lpstr>
      <vt:lpstr>Storage Patterns</vt:lpstr>
      <vt:lpstr>How Virus Scanner detects Storage Patterns</vt:lpstr>
      <vt:lpstr>Transmission Patterns</vt:lpstr>
      <vt:lpstr>Virus &amp; Malicious Code Defense</vt:lpstr>
      <vt:lpstr>Preventing Virus Infection</vt:lpstr>
      <vt:lpstr>Malware</vt:lpstr>
      <vt:lpstr>Malware</vt:lpstr>
      <vt:lpstr>Malware</vt:lpstr>
      <vt:lpstr>Malware</vt:lpstr>
      <vt:lpstr>Malware</vt:lpstr>
      <vt:lpstr>Quick Virus Safeguard Plan</vt:lpstr>
      <vt:lpstr>How do I fix an infected off-campus or personal computer?</vt:lpstr>
      <vt:lpstr>Malware</vt:lpstr>
      <vt:lpstr>Botnets</vt:lpstr>
      <vt:lpstr>Botnets, Cont.</vt:lpstr>
      <vt:lpstr>Botnets, Cont. 2</vt:lpstr>
      <vt:lpstr>Malware</vt:lpstr>
      <vt:lpstr>Malware</vt:lpstr>
      <vt:lpstr>Ransomware</vt:lpstr>
      <vt:lpstr>Who gets hit by ransomware?</vt:lpstr>
      <vt:lpstr>Who gets hit by ransomware?</vt:lpstr>
      <vt:lpstr>San Francisco Transport system</vt:lpstr>
      <vt:lpstr>Welcome to Las Vegas!</vt:lpstr>
      <vt:lpstr>Why such a boom in ransomware?</vt:lpstr>
      <vt:lpstr>Reporting ransomware incidents</vt:lpstr>
      <vt:lpstr>Police Ransomware/FBI Ransomware</vt:lpstr>
      <vt:lpstr>The First Major Ransomware</vt:lpstr>
      <vt:lpstr>Copycats</vt:lpstr>
      <vt:lpstr>More crypto-ransomware</vt:lpstr>
      <vt:lpstr>More crypto-ransomware</vt:lpstr>
      <vt:lpstr>Free decryption, if you infect two!</vt:lpstr>
      <vt:lpstr>Ransomware for Mac</vt:lpstr>
      <vt:lpstr>Ransomware for Linux</vt:lpstr>
      <vt:lpstr>Mobile Ransomware</vt:lpstr>
      <vt:lpstr>Ransomware for Cloud</vt:lpstr>
      <vt:lpstr>Ransomware Incident handling</vt:lpstr>
      <vt:lpstr>Infected! What now?</vt:lpstr>
      <vt:lpstr>1. Do Something!!</vt:lpstr>
      <vt:lpstr>Delay Tactic</vt:lpstr>
      <vt:lpstr>Emergency measure</vt:lpstr>
      <vt:lpstr>Keeping the encryption key</vt:lpstr>
      <vt:lpstr>2. Backup, yes, BACKUP!</vt:lpstr>
      <vt:lpstr>Cloud Services</vt:lpstr>
      <vt:lpstr>3. Recover files</vt:lpstr>
      <vt:lpstr>Forensic techniques</vt:lpstr>
      <vt:lpstr>Recover Files Using Free Tools</vt:lpstr>
      <vt:lpstr>No More Ransom</vt:lpstr>
      <vt:lpstr>Commercial services</vt:lpstr>
      <vt:lpstr>To Pay or Not to Pay</vt:lpstr>
      <vt:lpstr>Dilemma</vt:lpstr>
      <vt:lpstr>Real Loss: Productivity hit</vt:lpstr>
      <vt:lpstr>How much?</vt:lpstr>
      <vt:lpstr>Who pays?</vt:lpstr>
      <vt:lpstr>PowerPoint Presentation</vt:lpstr>
      <vt:lpstr>File Hiding</vt:lpstr>
      <vt:lpstr>ADS, What can you do with?</vt:lpstr>
      <vt:lpstr>Benefits OF ADS</vt:lpstr>
      <vt:lpstr>Before Creating ADS</vt:lpstr>
      <vt:lpstr>Comparison of Directory Listings:  Before &amp; After</vt:lpstr>
      <vt:lpstr>Risks</vt:lpstr>
      <vt:lpstr>ADS Risk Example</vt:lpstr>
      <vt:lpstr>Data Hiding</vt:lpstr>
      <vt:lpstr>Steganography</vt:lpstr>
      <vt:lpstr>Steganography</vt:lpstr>
      <vt:lpstr>How to Detect Steganography</vt:lpstr>
      <vt:lpstr>Tools for Steganography</vt:lpstr>
      <vt:lpstr>Steganography in Kali </vt:lpstr>
      <vt:lpstr>Lucky Strike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Fraud Preemtion</dc:title>
  <dc:creator>Md_ Rahman</dc:creator>
  <cp:lastModifiedBy>Microsoft Office User</cp:lastModifiedBy>
  <cp:revision>2295</cp:revision>
  <dcterms:created xsi:type="dcterms:W3CDTF">2018-02-18T09:06:46Z</dcterms:created>
  <dcterms:modified xsi:type="dcterms:W3CDTF">2025-01-28T22:23:56Z</dcterms:modified>
</cp:coreProperties>
</file>